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24.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drawings/drawing2.xml" ContentType="application/vnd.openxmlformats-officedocument.drawingml.chartshapes+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3.xml" ContentType="application/vnd.openxmlformats-officedocument.drawingml.chartshapes+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0" r:id="rId5"/>
  </p:sldMasterIdLst>
  <p:notesMasterIdLst>
    <p:notesMasterId r:id="rId53"/>
  </p:notesMasterIdLst>
  <p:sldIdLst>
    <p:sldId id="256" r:id="rId6"/>
    <p:sldId id="2325" r:id="rId7"/>
    <p:sldId id="257" r:id="rId8"/>
    <p:sldId id="2318" r:id="rId9"/>
    <p:sldId id="2312" r:id="rId10"/>
    <p:sldId id="2311" r:id="rId11"/>
    <p:sldId id="744" r:id="rId12"/>
    <p:sldId id="795" r:id="rId13"/>
    <p:sldId id="2298" r:id="rId14"/>
    <p:sldId id="798" r:id="rId15"/>
    <p:sldId id="2321" r:id="rId16"/>
    <p:sldId id="611" r:id="rId17"/>
    <p:sldId id="787" r:id="rId18"/>
    <p:sldId id="1166" r:id="rId19"/>
    <p:sldId id="275" r:id="rId20"/>
    <p:sldId id="824" r:id="rId21"/>
    <p:sldId id="828" r:id="rId22"/>
    <p:sldId id="2322" r:id="rId23"/>
    <p:sldId id="260" r:id="rId24"/>
    <p:sldId id="841" r:id="rId25"/>
    <p:sldId id="842" r:id="rId26"/>
    <p:sldId id="844" r:id="rId27"/>
    <p:sldId id="332" r:id="rId28"/>
    <p:sldId id="346" r:id="rId29"/>
    <p:sldId id="333" r:id="rId30"/>
    <p:sldId id="334" r:id="rId31"/>
    <p:sldId id="335" r:id="rId32"/>
    <p:sldId id="336" r:id="rId33"/>
    <p:sldId id="280" r:id="rId34"/>
    <p:sldId id="2323" r:id="rId35"/>
    <p:sldId id="281" r:id="rId36"/>
    <p:sldId id="292" r:id="rId37"/>
    <p:sldId id="293" r:id="rId38"/>
    <p:sldId id="294" r:id="rId39"/>
    <p:sldId id="295" r:id="rId40"/>
    <p:sldId id="578" r:id="rId41"/>
    <p:sldId id="579" r:id="rId42"/>
    <p:sldId id="580" r:id="rId43"/>
    <p:sldId id="2320" r:id="rId44"/>
    <p:sldId id="563" r:id="rId45"/>
    <p:sldId id="680" r:id="rId46"/>
    <p:sldId id="571" r:id="rId47"/>
    <p:sldId id="577" r:id="rId48"/>
    <p:sldId id="2324" r:id="rId49"/>
    <p:sldId id="1121" r:id="rId50"/>
    <p:sldId id="1198" r:id="rId51"/>
    <p:sldId id="298" r:id="rId52"/>
  </p:sldIdLst>
  <p:sldSz cx="12192000" cy="6858000"/>
  <p:notesSz cx="6858000" cy="9144000"/>
  <p:defaultTextStyle>
    <a:defPPr>
      <a:defRPr lang="ja-JP"/>
    </a:defPPr>
    <a:lvl1pPr marL="0" algn="l" defTabSz="342900" rtl="0" eaLnBrk="1" latinLnBrk="0" hangingPunct="1">
      <a:defRPr kumimoji="1" sz="1350" kern="1200">
        <a:solidFill>
          <a:schemeClr val="tx1"/>
        </a:solidFill>
        <a:latin typeface="+mn-lt"/>
        <a:ea typeface="+mn-ea"/>
        <a:cs typeface="+mn-cs"/>
      </a:defRPr>
    </a:lvl1pPr>
    <a:lvl2pPr marL="342900" algn="l" defTabSz="342900" rtl="0" eaLnBrk="1" latinLnBrk="0" hangingPunct="1">
      <a:defRPr kumimoji="1" sz="1350" kern="1200">
        <a:solidFill>
          <a:schemeClr val="tx1"/>
        </a:solidFill>
        <a:latin typeface="+mn-lt"/>
        <a:ea typeface="+mn-ea"/>
        <a:cs typeface="+mn-cs"/>
      </a:defRPr>
    </a:lvl2pPr>
    <a:lvl3pPr marL="685800" algn="l" defTabSz="342900" rtl="0" eaLnBrk="1" latinLnBrk="0" hangingPunct="1">
      <a:defRPr kumimoji="1" sz="1350" kern="1200">
        <a:solidFill>
          <a:schemeClr val="tx1"/>
        </a:solidFill>
        <a:latin typeface="+mn-lt"/>
        <a:ea typeface="+mn-ea"/>
        <a:cs typeface="+mn-cs"/>
      </a:defRPr>
    </a:lvl3pPr>
    <a:lvl4pPr marL="1028700" algn="l" defTabSz="342900" rtl="0" eaLnBrk="1" latinLnBrk="0" hangingPunct="1">
      <a:defRPr kumimoji="1" sz="1350" kern="1200">
        <a:solidFill>
          <a:schemeClr val="tx1"/>
        </a:solidFill>
        <a:latin typeface="+mn-lt"/>
        <a:ea typeface="+mn-ea"/>
        <a:cs typeface="+mn-cs"/>
      </a:defRPr>
    </a:lvl4pPr>
    <a:lvl5pPr marL="1371600" algn="l" defTabSz="342900" rtl="0" eaLnBrk="1" latinLnBrk="0" hangingPunct="1">
      <a:defRPr kumimoji="1" sz="1350" kern="1200">
        <a:solidFill>
          <a:schemeClr val="tx1"/>
        </a:solidFill>
        <a:latin typeface="+mn-lt"/>
        <a:ea typeface="+mn-ea"/>
        <a:cs typeface="+mn-cs"/>
      </a:defRPr>
    </a:lvl5pPr>
    <a:lvl6pPr marL="1714500" algn="l" defTabSz="342900" rtl="0" eaLnBrk="1" latinLnBrk="0" hangingPunct="1">
      <a:defRPr kumimoji="1" sz="1350" kern="1200">
        <a:solidFill>
          <a:schemeClr val="tx1"/>
        </a:solidFill>
        <a:latin typeface="+mn-lt"/>
        <a:ea typeface="+mn-ea"/>
        <a:cs typeface="+mn-cs"/>
      </a:defRPr>
    </a:lvl6pPr>
    <a:lvl7pPr marL="2057400" algn="l" defTabSz="342900" rtl="0" eaLnBrk="1" latinLnBrk="0" hangingPunct="1">
      <a:defRPr kumimoji="1" sz="1350" kern="1200">
        <a:solidFill>
          <a:schemeClr val="tx1"/>
        </a:solidFill>
        <a:latin typeface="+mn-lt"/>
        <a:ea typeface="+mn-ea"/>
        <a:cs typeface="+mn-cs"/>
      </a:defRPr>
    </a:lvl7pPr>
    <a:lvl8pPr marL="2400300" algn="l" defTabSz="342900" rtl="0" eaLnBrk="1" latinLnBrk="0" hangingPunct="1">
      <a:defRPr kumimoji="1" sz="1350" kern="1200">
        <a:solidFill>
          <a:schemeClr val="tx1"/>
        </a:solidFill>
        <a:latin typeface="+mn-lt"/>
        <a:ea typeface="+mn-ea"/>
        <a:cs typeface="+mn-cs"/>
      </a:defRPr>
    </a:lvl8pPr>
    <a:lvl9pPr marL="2743200" algn="l" defTabSz="342900" rtl="0" eaLnBrk="1" latinLnBrk="0" hangingPunct="1">
      <a:defRPr kumimoji="1"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63" autoAdjust="0"/>
    <p:restoredTop sz="94660"/>
  </p:normalViewPr>
  <p:slideViewPr>
    <p:cSldViewPr snapToGrid="0" showGuides="1">
      <p:cViewPr>
        <p:scale>
          <a:sx n="87" d="100"/>
          <a:sy n="87" d="100"/>
        </p:scale>
        <p:origin x="207" y="3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C:\Users\0000045393\Documents\&#20491;&#21029;\MYG%20HighB&#12490;&#12494;\AMCC125&#30456;&#24403;\151112_&#39640;B&#12490;&#12494;&#12502;&#12525;&#12483;&#12463;&#12288;&#12467;&#12450;&#12525;&#12473;.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10.225.81.152\Ctrl-D3\hrl-nas12\95.&#20491;&#20154;&#12501;&#12457;&#12523;&#12480;(&#20206;&#32622;&#12365;)\enomoto\210630_(&#26408;&#26449;)&#12373;&#12435;&#12514;&#12540;&#12479;&#29305;&#24615;\210705_&#36000;&#33655;&#29305;&#24615;\210705_(&#26408;&#26449;)&#12373;&#12435;&#12514;&#12540;&#12479;_&#36000;&#33655;&#29305;&#24615;.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5" Type="http://schemas.openxmlformats.org/officeDocument/2006/relationships/chartUserShapes" Target="../drawings/drawing2.xml"/><Relationship Id="rId4" Type="http://schemas.openxmlformats.org/officeDocument/2006/relationships/package" Target="../embeddings/Microsoft_Excel_Worksheet.xlsx"/></Relationships>
</file>

<file path=ppt/charts/_rels/chart4.xml.rels><?xml version="1.0" encoding="UTF-8" standalone="yes"?>
<Relationships xmlns="http://schemas.openxmlformats.org/package/2006/relationships"><Relationship Id="rId3" Type="http://schemas.openxmlformats.org/officeDocument/2006/relationships/oleObject" Target="file:///C:\Users\23267515\Documents\&#20491;&#20154;\&#65393;&#65427;&#65433;&#65420;&#65383;&#65405;\&#39640;Bs&#12288;PR&#36039;&#26009;\&#28961;&#36000;&#33655;&#25613;&#22833;&#35413;&#20385;&#32080;&#26524;_20210623.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3.xml"/></Relationships>
</file>

<file path=ppt/charts/_rels/chart5.xml.rels><?xml version="1.0" encoding="UTF-8" standalone="yes"?>
<Relationships xmlns="http://schemas.openxmlformats.org/package/2006/relationships"><Relationship Id="rId3" Type="http://schemas.openxmlformats.org/officeDocument/2006/relationships/oleObject" Target="file:///C:\Users\10026037\Desktop\&#12488;&#12523;&#12463;&#29305;&#24615;&#27604;&#36611;_&#21344;&#31309;&#29575;&#32771;&#24942;.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6607174103237099"/>
          <c:y val="3.7686952026794937E-2"/>
          <c:w val="0.74957392825896696"/>
          <c:h val="0.80529699970679358"/>
        </c:manualLayout>
      </c:layout>
      <c:scatterChart>
        <c:scatterStyle val="smoothMarker"/>
        <c:varyColors val="0"/>
        <c:ser>
          <c:idx val="9"/>
          <c:order val="0"/>
          <c:tx>
            <c:strRef>
              <c:f>コアロス!$L$15</c:f>
              <c:strCache>
                <c:ptCount val="1"/>
                <c:pt idx="0">
                  <c:v>200(AMCC)</c:v>
                </c:pt>
              </c:strCache>
            </c:strRef>
          </c:tx>
          <c:spPr>
            <a:ln>
              <a:solidFill>
                <a:schemeClr val="accent3">
                  <a:lumMod val="60000"/>
                  <a:lumOff val="40000"/>
                </a:schemeClr>
              </a:solidFill>
              <a:prstDash val="lgDash"/>
            </a:ln>
          </c:spPr>
          <c:marker>
            <c:symbol val="diamond"/>
            <c:size val="7"/>
            <c:spPr>
              <a:solidFill>
                <a:schemeClr val="accent3"/>
              </a:solidFill>
              <a:ln>
                <a:noFill/>
              </a:ln>
            </c:spPr>
          </c:marker>
          <c:xVal>
            <c:numRef>
              <c:f>コアロス!$A$16:$A$21</c:f>
              <c:numCache>
                <c:formatCode>General</c:formatCode>
                <c:ptCount val="6"/>
                <c:pt idx="0">
                  <c:v>2</c:v>
                </c:pt>
                <c:pt idx="1">
                  <c:v>5</c:v>
                </c:pt>
                <c:pt idx="2">
                  <c:v>10</c:v>
                </c:pt>
                <c:pt idx="3">
                  <c:v>16</c:v>
                </c:pt>
                <c:pt idx="4">
                  <c:v>20</c:v>
                </c:pt>
                <c:pt idx="5">
                  <c:v>30</c:v>
                </c:pt>
              </c:numCache>
            </c:numRef>
          </c:xVal>
          <c:yVal>
            <c:numRef>
              <c:f>コアロス!$L$16:$L$21</c:f>
              <c:numCache>
                <c:formatCode>0.00_);[Red]\(0.00\)</c:formatCode>
                <c:ptCount val="6"/>
                <c:pt idx="0">
                  <c:v>1.58918</c:v>
                </c:pt>
                <c:pt idx="1">
                  <c:v>5.09314</c:v>
                </c:pt>
                <c:pt idx="2">
                  <c:v>12.706200000000001</c:v>
                </c:pt>
                <c:pt idx="4">
                  <c:v>32.396800000000006</c:v>
                </c:pt>
                <c:pt idx="5">
                  <c:v>56.942100000000003</c:v>
                </c:pt>
              </c:numCache>
            </c:numRef>
          </c:yVal>
          <c:smooth val="1"/>
          <c:extLst>
            <c:ext xmlns:c16="http://schemas.microsoft.com/office/drawing/2014/chart" uri="{C3380CC4-5D6E-409C-BE32-E72D297353CC}">
              <c16:uniqueId val="{00000000-63CF-4B06-9865-F245980601E4}"/>
            </c:ext>
          </c:extLst>
        </c:ser>
        <c:dLbls>
          <c:showLegendKey val="0"/>
          <c:showVal val="0"/>
          <c:showCatName val="0"/>
          <c:showSerName val="0"/>
          <c:showPercent val="0"/>
          <c:showBubbleSize val="0"/>
        </c:dLbls>
        <c:axId val="69335296"/>
        <c:axId val="69337856"/>
      </c:scatterChart>
      <c:scatterChart>
        <c:scatterStyle val="lineMarker"/>
        <c:varyColors val="0"/>
        <c:ser>
          <c:idx val="17"/>
          <c:order val="1"/>
          <c:tx>
            <c:strRef>
              <c:f>コアロス!$F$58</c:f>
              <c:strCache>
                <c:ptCount val="1"/>
                <c:pt idx="0">
                  <c:v>200(125)</c:v>
                </c:pt>
              </c:strCache>
            </c:strRef>
          </c:tx>
          <c:spPr>
            <a:ln w="28575">
              <a:solidFill>
                <a:schemeClr val="accent2">
                  <a:lumMod val="60000"/>
                  <a:lumOff val="40000"/>
                </a:schemeClr>
              </a:solidFill>
            </a:ln>
          </c:spPr>
          <c:marker>
            <c:symbol val="circle"/>
            <c:size val="7"/>
            <c:spPr>
              <a:solidFill>
                <a:schemeClr val="accent2"/>
              </a:solidFill>
              <a:ln>
                <a:solidFill>
                  <a:schemeClr val="accent2"/>
                </a:solidFill>
              </a:ln>
            </c:spPr>
          </c:marker>
          <c:xVal>
            <c:numRef>
              <c:f>コアロス!$A$59:$A$64</c:f>
              <c:numCache>
                <c:formatCode>General</c:formatCode>
                <c:ptCount val="6"/>
                <c:pt idx="0">
                  <c:v>2</c:v>
                </c:pt>
                <c:pt idx="1">
                  <c:v>5</c:v>
                </c:pt>
                <c:pt idx="2">
                  <c:v>10</c:v>
                </c:pt>
                <c:pt idx="3">
                  <c:v>16</c:v>
                </c:pt>
                <c:pt idx="4">
                  <c:v>20</c:v>
                </c:pt>
                <c:pt idx="5">
                  <c:v>30</c:v>
                </c:pt>
              </c:numCache>
            </c:numRef>
          </c:xVal>
          <c:yVal>
            <c:numRef>
              <c:f>コアロス!$F$59:$F$64</c:f>
              <c:numCache>
                <c:formatCode>General</c:formatCode>
                <c:ptCount val="6"/>
                <c:pt idx="0">
                  <c:v>1.3384100000000001</c:v>
                </c:pt>
                <c:pt idx="1">
                  <c:v>3.7072300000000387</c:v>
                </c:pt>
                <c:pt idx="2">
                  <c:v>8.5797400000000028</c:v>
                </c:pt>
                <c:pt idx="3">
                  <c:v>15.5892</c:v>
                </c:pt>
              </c:numCache>
            </c:numRef>
          </c:yVal>
          <c:smooth val="0"/>
          <c:extLst>
            <c:ext xmlns:c16="http://schemas.microsoft.com/office/drawing/2014/chart" uri="{C3380CC4-5D6E-409C-BE32-E72D297353CC}">
              <c16:uniqueId val="{00000001-63CF-4B06-9865-F245980601E4}"/>
            </c:ext>
          </c:extLst>
        </c:ser>
        <c:dLbls>
          <c:showLegendKey val="0"/>
          <c:showVal val="0"/>
          <c:showCatName val="0"/>
          <c:showSerName val="0"/>
          <c:showPercent val="0"/>
          <c:showBubbleSize val="0"/>
        </c:dLbls>
        <c:axId val="69335296"/>
        <c:axId val="69337856"/>
      </c:scatterChart>
      <c:valAx>
        <c:axId val="69335296"/>
        <c:scaling>
          <c:logBase val="10"/>
          <c:orientation val="minMax"/>
        </c:scaling>
        <c:delete val="0"/>
        <c:axPos val="b"/>
        <c:majorGridlines/>
        <c:title>
          <c:tx>
            <c:rich>
              <a:bodyPr/>
              <a:lstStyle/>
              <a:p>
                <a:pPr>
                  <a:defRPr lang="ja-JP">
                    <a:latin typeface="+mj-lt"/>
                  </a:defRPr>
                </a:pPr>
                <a:r>
                  <a:rPr lang="en-US" i="1">
                    <a:latin typeface="Book Antiqua" pitchFamily="18" charset="0"/>
                  </a:rPr>
                  <a:t>f</a:t>
                </a:r>
                <a:r>
                  <a:rPr lang="en-US">
                    <a:latin typeface="+mj-lt"/>
                  </a:rPr>
                  <a:t> (kHz)</a:t>
                </a:r>
              </a:p>
            </c:rich>
          </c:tx>
          <c:overlay val="0"/>
        </c:title>
        <c:numFmt formatCode="General" sourceLinked="1"/>
        <c:majorTickMark val="in"/>
        <c:minorTickMark val="in"/>
        <c:tickLblPos val="low"/>
        <c:txPr>
          <a:bodyPr/>
          <a:lstStyle/>
          <a:p>
            <a:pPr>
              <a:defRPr lang="ja-JP">
                <a:latin typeface="+mj-lt"/>
              </a:defRPr>
            </a:pPr>
            <a:endParaRPr lang="ja-JP"/>
          </a:p>
        </c:txPr>
        <c:crossAx val="69337856"/>
        <c:crosses val="autoZero"/>
        <c:crossBetween val="midCat"/>
      </c:valAx>
      <c:valAx>
        <c:axId val="69337856"/>
        <c:scaling>
          <c:logBase val="10"/>
          <c:orientation val="minMax"/>
        </c:scaling>
        <c:delete val="0"/>
        <c:axPos val="l"/>
        <c:majorGridlines/>
        <c:title>
          <c:tx>
            <c:rich>
              <a:bodyPr rot="-5400000" vert="horz"/>
              <a:lstStyle/>
              <a:p>
                <a:pPr>
                  <a:defRPr lang="ja-JP">
                    <a:latin typeface="+mj-lt"/>
                  </a:defRPr>
                </a:pPr>
                <a:r>
                  <a:rPr lang="en-US" i="1">
                    <a:latin typeface="+mj-lt"/>
                  </a:rPr>
                  <a:t>P</a:t>
                </a:r>
                <a:r>
                  <a:rPr lang="ja-JP" altLang="en-US">
                    <a:latin typeface="+mj-lt"/>
                  </a:rPr>
                  <a:t> </a:t>
                </a:r>
                <a:r>
                  <a:rPr lang="en-US">
                    <a:latin typeface="+mj-lt"/>
                  </a:rPr>
                  <a:t>(W/kg)</a:t>
                </a:r>
              </a:p>
            </c:rich>
          </c:tx>
          <c:overlay val="0"/>
        </c:title>
        <c:numFmt formatCode="General" sourceLinked="0"/>
        <c:majorTickMark val="in"/>
        <c:minorTickMark val="in"/>
        <c:tickLblPos val="low"/>
        <c:txPr>
          <a:bodyPr/>
          <a:lstStyle/>
          <a:p>
            <a:pPr>
              <a:defRPr lang="ja-JP">
                <a:latin typeface="+mj-lt"/>
              </a:defRPr>
            </a:pPr>
            <a:endParaRPr lang="ja-JP"/>
          </a:p>
        </c:txPr>
        <c:crossAx val="69335296"/>
        <c:crosses val="autoZero"/>
        <c:crossBetween val="midCat"/>
      </c:valAx>
    </c:plotArea>
    <c:plotVisOnly val="1"/>
    <c:dispBlanksAs val="span"/>
    <c:showDLblsOverMax val="0"/>
  </c:chart>
  <c:spPr>
    <a:ln>
      <a:solidFill>
        <a:schemeClr val="bg1"/>
      </a:solidFill>
    </a:ln>
  </c:spPr>
  <c:txPr>
    <a:bodyPr/>
    <a:lstStyle/>
    <a:p>
      <a:pPr>
        <a:defRPr sz="1400"/>
      </a:pPr>
      <a:endParaRPr lang="ja-JP"/>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578814299907896"/>
          <c:y val="7.1078502960518167E-2"/>
          <c:w val="0.74285543988280434"/>
          <c:h val="0.63771316657197663"/>
        </c:manualLayout>
      </c:layout>
      <c:scatterChart>
        <c:scatterStyle val="lineMarker"/>
        <c:varyColors val="0"/>
        <c:ser>
          <c:idx val="0"/>
          <c:order val="0"/>
          <c:tx>
            <c:strRef>
              <c:f>'210705_2800rpm_WJ200'!$Q$3</c:f>
              <c:strCache>
                <c:ptCount val="1"/>
                <c:pt idx="0">
                  <c:v>高Bsナノ結晶機(16P)</c:v>
                </c:pt>
              </c:strCache>
            </c:strRef>
          </c:tx>
          <c:spPr>
            <a:ln w="22225" cap="rnd">
              <a:solidFill>
                <a:srgbClr val="FF0000"/>
              </a:solidFill>
              <a:round/>
            </a:ln>
            <a:effectLst/>
          </c:spPr>
          <c:marker>
            <c:symbol val="circle"/>
            <c:size val="5"/>
            <c:spPr>
              <a:solidFill>
                <a:srgbClr val="FF0000"/>
              </a:solidFill>
              <a:ln w="9525">
                <a:solidFill>
                  <a:srgbClr val="FF0000"/>
                </a:solidFill>
              </a:ln>
              <a:effectLst/>
            </c:spPr>
          </c:marker>
          <c:xVal>
            <c:numRef>
              <c:f>'210705_2800rpm_WJ200'!$Q$6:$Q$14</c:f>
              <c:numCache>
                <c:formatCode>0.0000</c:formatCode>
                <c:ptCount val="9"/>
                <c:pt idx="0">
                  <c:v>2.4516630000000001E-2</c:v>
                </c:pt>
                <c:pt idx="1">
                  <c:v>4.9033260000000002E-2</c:v>
                </c:pt>
                <c:pt idx="2">
                  <c:v>9.8066520000000004E-2</c:v>
                </c:pt>
                <c:pt idx="3">
                  <c:v>0.14709977999999999</c:v>
                </c:pt>
                <c:pt idx="4">
                  <c:v>0.19613304000000001</c:v>
                </c:pt>
                <c:pt idx="5">
                  <c:v>0.2451663</c:v>
                </c:pt>
                <c:pt idx="6">
                  <c:v>0.29419955999999997</c:v>
                </c:pt>
                <c:pt idx="7">
                  <c:v>0.34323282000000005</c:v>
                </c:pt>
                <c:pt idx="8">
                  <c:v>0.39226608000000002</c:v>
                </c:pt>
              </c:numCache>
            </c:numRef>
          </c:xVal>
          <c:yVal>
            <c:numRef>
              <c:f>'210705_2800rpm_WJ200'!$T$6:$T$14</c:f>
              <c:numCache>
                <c:formatCode>0.0</c:formatCode>
                <c:ptCount val="9"/>
                <c:pt idx="0">
                  <c:v>72.175214577169214</c:v>
                </c:pt>
                <c:pt idx="1">
                  <c:v>84.176245572436201</c:v>
                </c:pt>
                <c:pt idx="2">
                  <c:v>88.584736560518209</c:v>
                </c:pt>
                <c:pt idx="3">
                  <c:v>87.240914707355003</c:v>
                </c:pt>
                <c:pt idx="4">
                  <c:v>87.800322099371641</c:v>
                </c:pt>
                <c:pt idx="5">
                  <c:v>88.924435575037762</c:v>
                </c:pt>
                <c:pt idx="6">
                  <c:v>86.332882768847696</c:v>
                </c:pt>
                <c:pt idx="7">
                  <c:v>81.675961050482684</c:v>
                </c:pt>
                <c:pt idx="8">
                  <c:v>79.520479777500569</c:v>
                </c:pt>
              </c:numCache>
            </c:numRef>
          </c:yVal>
          <c:smooth val="0"/>
          <c:extLst>
            <c:ext xmlns:c16="http://schemas.microsoft.com/office/drawing/2014/chart" uri="{C3380CC4-5D6E-409C-BE32-E72D297353CC}">
              <c16:uniqueId val="{00000000-2EDA-44E8-9ED8-9F64EF830D5C}"/>
            </c:ext>
          </c:extLst>
        </c:ser>
        <c:ser>
          <c:idx val="1"/>
          <c:order val="1"/>
          <c:tx>
            <c:strRef>
              <c:f>'210705_2800rpm_WJ200'!$Q$31</c:f>
              <c:strCache>
                <c:ptCount val="1"/>
                <c:pt idx="0">
                  <c:v>アモルファス機(16P)</c:v>
                </c:pt>
              </c:strCache>
            </c:strRef>
          </c:tx>
          <c:spPr>
            <a:ln>
              <a:solidFill>
                <a:schemeClr val="bg1">
                  <a:lumMod val="75000"/>
                </a:schemeClr>
              </a:solidFill>
            </a:ln>
          </c:spPr>
          <c:marker>
            <c:spPr>
              <a:solidFill>
                <a:schemeClr val="bg1">
                  <a:lumMod val="65000"/>
                </a:schemeClr>
              </a:solidFill>
              <a:ln>
                <a:solidFill>
                  <a:schemeClr val="tx1">
                    <a:lumMod val="95000"/>
                    <a:lumOff val="5000"/>
                  </a:schemeClr>
                </a:solidFill>
              </a:ln>
            </c:spPr>
          </c:marker>
          <c:xVal>
            <c:numRef>
              <c:f>'210705_2800rpm_WJ200'!$Q$33:$Q$42</c:f>
              <c:numCache>
                <c:formatCode>General</c:formatCode>
                <c:ptCount val="10"/>
                <c:pt idx="0">
                  <c:v>4.9033260000000004E-3</c:v>
                </c:pt>
                <c:pt idx="1">
                  <c:v>2.4516630000000001E-2</c:v>
                </c:pt>
                <c:pt idx="2">
                  <c:v>4.9033260000000002E-2</c:v>
                </c:pt>
                <c:pt idx="3">
                  <c:v>9.8066520000000004E-2</c:v>
                </c:pt>
                <c:pt idx="4">
                  <c:v>0.14709977999999999</c:v>
                </c:pt>
                <c:pt idx="5">
                  <c:v>0.19613304000000001</c:v>
                </c:pt>
                <c:pt idx="6">
                  <c:v>0.2451663</c:v>
                </c:pt>
                <c:pt idx="7">
                  <c:v>0.29419955999999997</c:v>
                </c:pt>
                <c:pt idx="8">
                  <c:v>0.34323282000000005</c:v>
                </c:pt>
                <c:pt idx="9">
                  <c:v>0.39226608000000002</c:v>
                </c:pt>
              </c:numCache>
            </c:numRef>
          </c:xVal>
          <c:yVal>
            <c:numRef>
              <c:f>'210705_2800rpm_WJ200'!$T$33:$T$42</c:f>
              <c:numCache>
                <c:formatCode>General</c:formatCode>
                <c:ptCount val="10"/>
                <c:pt idx="0">
                  <c:v>22.132547327235386</c:v>
                </c:pt>
                <c:pt idx="1">
                  <c:v>68.524256849447639</c:v>
                </c:pt>
                <c:pt idx="2">
                  <c:v>81.590322774130428</c:v>
                </c:pt>
                <c:pt idx="3">
                  <c:v>83.90115980259165</c:v>
                </c:pt>
                <c:pt idx="4">
                  <c:v>80.791536397320769</c:v>
                </c:pt>
                <c:pt idx="5">
                  <c:v>79.077273818048397</c:v>
                </c:pt>
                <c:pt idx="6">
                  <c:v>77.92519698379111</c:v>
                </c:pt>
                <c:pt idx="7">
                  <c:v>73.353585427408703</c:v>
                </c:pt>
                <c:pt idx="8">
                  <c:v>71.146589191271318</c:v>
                </c:pt>
                <c:pt idx="9">
                  <c:v>69.451095309990194</c:v>
                </c:pt>
              </c:numCache>
            </c:numRef>
          </c:yVal>
          <c:smooth val="0"/>
          <c:extLst>
            <c:ext xmlns:c16="http://schemas.microsoft.com/office/drawing/2014/chart" uri="{C3380CC4-5D6E-409C-BE32-E72D297353CC}">
              <c16:uniqueId val="{00000001-2EDA-44E8-9ED8-9F64EF830D5C}"/>
            </c:ext>
          </c:extLst>
        </c:ser>
        <c:ser>
          <c:idx val="2"/>
          <c:order val="2"/>
          <c:tx>
            <c:strRef>
              <c:f>'210705_2800rpm_WJ200'!$Q$45</c:f>
              <c:strCache>
                <c:ptCount val="1"/>
                <c:pt idx="0">
                  <c:v>電磁鋼板機(16P)</c:v>
                </c:pt>
              </c:strCache>
            </c:strRef>
          </c:tx>
          <c:spPr>
            <a:ln w="15875">
              <a:solidFill>
                <a:srgbClr val="0070C0"/>
              </a:solidFill>
            </a:ln>
          </c:spPr>
          <c:marker>
            <c:spPr>
              <a:solidFill>
                <a:srgbClr val="0070C0"/>
              </a:solidFill>
              <a:ln>
                <a:solidFill>
                  <a:srgbClr val="0070C0"/>
                </a:solidFill>
              </a:ln>
            </c:spPr>
          </c:marker>
          <c:xVal>
            <c:numRef>
              <c:f>'210705_2800rpm_WJ200'!$Q$47:$Q$56</c:f>
              <c:numCache>
                <c:formatCode>General</c:formatCode>
                <c:ptCount val="10"/>
                <c:pt idx="0">
                  <c:v>4.9033260000000004E-3</c:v>
                </c:pt>
                <c:pt idx="1">
                  <c:v>2.4516630000000001E-2</c:v>
                </c:pt>
                <c:pt idx="2">
                  <c:v>4.9033260000000002E-2</c:v>
                </c:pt>
                <c:pt idx="3">
                  <c:v>9.8066520000000004E-2</c:v>
                </c:pt>
                <c:pt idx="4">
                  <c:v>0.14709977999999999</c:v>
                </c:pt>
                <c:pt idx="5">
                  <c:v>0.19613304000000001</c:v>
                </c:pt>
                <c:pt idx="6">
                  <c:v>0.2451663</c:v>
                </c:pt>
                <c:pt idx="7">
                  <c:v>0.29419955999999997</c:v>
                </c:pt>
                <c:pt idx="8">
                  <c:v>0.34323282000000005</c:v>
                </c:pt>
                <c:pt idx="9">
                  <c:v>0.39226608000000002</c:v>
                </c:pt>
              </c:numCache>
            </c:numRef>
          </c:xVal>
          <c:yVal>
            <c:numRef>
              <c:f>'210705_2800rpm_WJ200'!$T$47:$T$56</c:f>
              <c:numCache>
                <c:formatCode>General</c:formatCode>
                <c:ptCount val="10"/>
                <c:pt idx="0">
                  <c:v>16.388693214772903</c:v>
                </c:pt>
                <c:pt idx="1">
                  <c:v>49.424508446654144</c:v>
                </c:pt>
                <c:pt idx="2">
                  <c:v>64.184387248982617</c:v>
                </c:pt>
                <c:pt idx="3">
                  <c:v>75.261732722168702</c:v>
                </c:pt>
                <c:pt idx="4">
                  <c:v>79.155491254795791</c:v>
                </c:pt>
                <c:pt idx="5">
                  <c:v>79.919364521442361</c:v>
                </c:pt>
                <c:pt idx="6">
                  <c:v>79.216619477472221</c:v>
                </c:pt>
                <c:pt idx="7">
                  <c:v>78.617768879088246</c:v>
                </c:pt>
                <c:pt idx="8">
                  <c:v>79.434109668223471</c:v>
                </c:pt>
                <c:pt idx="9">
                  <c:v>76.681041647102575</c:v>
                </c:pt>
              </c:numCache>
            </c:numRef>
          </c:yVal>
          <c:smooth val="0"/>
          <c:extLst>
            <c:ext xmlns:c16="http://schemas.microsoft.com/office/drawing/2014/chart" uri="{C3380CC4-5D6E-409C-BE32-E72D297353CC}">
              <c16:uniqueId val="{00000002-2EDA-44E8-9ED8-9F64EF830D5C}"/>
            </c:ext>
          </c:extLst>
        </c:ser>
        <c:dLbls>
          <c:showLegendKey val="0"/>
          <c:showVal val="0"/>
          <c:showCatName val="0"/>
          <c:showSerName val="0"/>
          <c:showPercent val="0"/>
          <c:showBubbleSize val="0"/>
        </c:dLbls>
        <c:axId val="427096704"/>
        <c:axId val="1"/>
      </c:scatterChart>
      <c:valAx>
        <c:axId val="427096704"/>
        <c:scaling>
          <c:orientation val="minMax"/>
          <c:max val="0.4"/>
        </c:scaling>
        <c:delete val="0"/>
        <c:axPos val="b"/>
        <c:majorGridlines>
          <c:spPr>
            <a:ln w="9525" cap="flat" cmpd="sng" algn="ctr">
              <a:solidFill>
                <a:schemeClr val="tx1">
                  <a:lumMod val="15000"/>
                  <a:lumOff val="85000"/>
                </a:schemeClr>
              </a:solidFill>
              <a:round/>
            </a:ln>
            <a:effectLst/>
          </c:spPr>
        </c:majorGridlines>
        <c:title>
          <c:tx>
            <c:rich>
              <a:bodyPr rot="0" vert="horz"/>
              <a:lstStyle/>
              <a:p>
                <a:pPr>
                  <a:defRPr/>
                </a:pPr>
                <a:r>
                  <a:rPr lang="en-US" altLang="ja-JP" dirty="0"/>
                  <a:t>Torque</a:t>
                </a:r>
                <a:r>
                  <a:rPr lang="ja-JP" dirty="0"/>
                  <a:t>　</a:t>
                </a:r>
                <a:r>
                  <a:rPr lang="en-US" dirty="0"/>
                  <a:t>[Nm]</a:t>
                </a:r>
                <a:endParaRPr lang="ja-JP" dirty="0"/>
              </a:p>
            </c:rich>
          </c:tx>
          <c:layout>
            <c:manualLayout>
              <c:xMode val="edge"/>
              <c:yMode val="edge"/>
              <c:x val="0.42160066248939371"/>
              <c:y val="0.78545264851192076"/>
            </c:manualLayout>
          </c:layout>
          <c:overlay val="0"/>
          <c:spPr>
            <a:solidFill>
              <a:schemeClr val="lt1"/>
            </a:solidFill>
            <a:ln w="25400">
              <a:noFill/>
            </a:ln>
          </c:spPr>
        </c:title>
        <c:numFmt formatCode="#,##0.00_ " sourceLinked="0"/>
        <c:majorTickMark val="in"/>
        <c:minorTickMark val="in"/>
        <c:tickLblPos val="nextTo"/>
        <c:spPr>
          <a:noFill/>
          <a:ln w="15875" cap="flat" cmpd="sng" algn="ctr">
            <a:solidFill>
              <a:schemeClr val="tx1"/>
            </a:solidFill>
            <a:round/>
          </a:ln>
          <a:effectLst/>
        </c:spPr>
        <c:txPr>
          <a:bodyPr rot="0" vert="horz"/>
          <a:lstStyle/>
          <a:p>
            <a:pPr>
              <a:defRPr/>
            </a:pPr>
            <a:endParaRPr lang="ja-JP"/>
          </a:p>
        </c:txPr>
        <c:crossAx val="1"/>
        <c:crosses val="autoZero"/>
        <c:crossBetween val="midCat"/>
      </c:valAx>
      <c:valAx>
        <c:axId val="1"/>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sz="1600"/>
                </a:pPr>
                <a:r>
                  <a:rPr lang="en-US" altLang="ja-JP" sz="1600" dirty="0"/>
                  <a:t>Motor Efficiency [%]</a:t>
                </a:r>
                <a:endParaRPr lang="ja-JP" sz="1600" dirty="0"/>
              </a:p>
            </c:rich>
          </c:tx>
          <c:layout>
            <c:manualLayout>
              <c:xMode val="edge"/>
              <c:yMode val="edge"/>
              <c:x val="2.654181181537444E-2"/>
              <c:y val="0.17183291524220251"/>
            </c:manualLayout>
          </c:layout>
          <c:overlay val="0"/>
          <c:spPr>
            <a:noFill/>
            <a:ln w="25400">
              <a:noFill/>
            </a:ln>
          </c:spPr>
        </c:title>
        <c:numFmt formatCode="#,##0_ " sourceLinked="0"/>
        <c:majorTickMark val="in"/>
        <c:minorTickMark val="in"/>
        <c:tickLblPos val="nextTo"/>
        <c:spPr>
          <a:noFill/>
          <a:ln w="15875" cap="flat" cmpd="sng" algn="ctr">
            <a:solidFill>
              <a:schemeClr val="tx1"/>
            </a:solidFill>
            <a:round/>
          </a:ln>
          <a:effectLst/>
        </c:spPr>
        <c:txPr>
          <a:bodyPr rot="-60000000" vert="horz"/>
          <a:lstStyle/>
          <a:p>
            <a:pPr>
              <a:defRPr/>
            </a:pPr>
            <a:endParaRPr lang="ja-JP"/>
          </a:p>
        </c:txPr>
        <c:crossAx val="427096704"/>
        <c:crosses val="autoZero"/>
        <c:crossBetween val="midCat"/>
        <c:majorUnit val="20"/>
        <c:minorUnit val="5"/>
      </c:valAx>
      <c:spPr>
        <a:noFill/>
        <a:ln w="9525">
          <a:solidFill>
            <a:schemeClr val="tx1">
              <a:lumMod val="65000"/>
              <a:lumOff val="35000"/>
            </a:schemeClr>
          </a:solidFill>
        </a:ln>
      </c:spPr>
    </c:plotArea>
    <c:plotVisOnly val="1"/>
    <c:dispBlanksAs val="gap"/>
    <c:showDLblsOverMax val="0"/>
  </c:chart>
  <c:spPr>
    <a:noFill/>
    <a:ln w="6350" cap="flat" cmpd="sng" algn="ctr">
      <a:noFill/>
      <a:round/>
    </a:ln>
    <a:effectLst/>
  </c:spPr>
  <c:txPr>
    <a:bodyPr/>
    <a:lstStyle/>
    <a:p>
      <a:pPr>
        <a:defRPr sz="1200" b="0">
          <a:latin typeface="+mn-ea"/>
          <a:ea typeface="+mn-ea"/>
        </a:defRPr>
      </a:pPr>
      <a:endParaRPr lang="ja-JP"/>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206610115706359"/>
          <c:y val="8.8744166301021721E-2"/>
          <c:w val="0.71881354756771243"/>
          <c:h val="0.63589867297792013"/>
        </c:manualLayout>
      </c:layout>
      <c:scatterChart>
        <c:scatterStyle val="lineMarker"/>
        <c:varyColors val="0"/>
        <c:ser>
          <c:idx val="0"/>
          <c:order val="0"/>
          <c:tx>
            <c:strRef>
              <c:f>'210802_無負荷損失(資料用改訂） '!$E$3</c:f>
              <c:strCache>
                <c:ptCount val="1"/>
                <c:pt idx="0">
                  <c:v>高Bsナノ結晶16P</c:v>
                </c:pt>
              </c:strCache>
            </c:strRef>
          </c:tx>
          <c:spPr>
            <a:ln w="25400" cap="rnd">
              <a:noFill/>
              <a:round/>
            </a:ln>
            <a:effectLst/>
          </c:spPr>
          <c:marker>
            <c:symbol val="circle"/>
            <c:size val="5"/>
            <c:spPr>
              <a:solidFill>
                <a:srgbClr val="FF0000"/>
              </a:solidFill>
              <a:ln w="6350">
                <a:solidFill>
                  <a:srgbClr val="FF0000"/>
                </a:solidFill>
              </a:ln>
              <a:effectLst/>
            </c:spPr>
          </c:marker>
          <c:trendline>
            <c:spPr>
              <a:ln w="12700" cap="rnd">
                <a:solidFill>
                  <a:srgbClr val="FF0000"/>
                </a:solidFill>
                <a:prstDash val="sysDot"/>
              </a:ln>
              <a:effectLst/>
            </c:spPr>
            <c:trendlineType val="poly"/>
            <c:order val="2"/>
            <c:dispRSqr val="0"/>
            <c:dispEq val="0"/>
          </c:trendline>
          <c:xVal>
            <c:numRef>
              <c:f>'210802_無負荷損失(資料用改訂） '!$E$7:$E$19</c:f>
              <c:numCache>
                <c:formatCode>General</c:formatCode>
                <c:ptCount val="13"/>
                <c:pt idx="0">
                  <c:v>498</c:v>
                </c:pt>
                <c:pt idx="1">
                  <c:v>1005</c:v>
                </c:pt>
                <c:pt idx="2">
                  <c:v>1500</c:v>
                </c:pt>
                <c:pt idx="3">
                  <c:v>2005</c:v>
                </c:pt>
                <c:pt idx="4">
                  <c:v>2500</c:v>
                </c:pt>
                <c:pt idx="5">
                  <c:v>3000</c:v>
                </c:pt>
                <c:pt idx="6">
                  <c:v>3510</c:v>
                </c:pt>
                <c:pt idx="7">
                  <c:v>4010</c:v>
                </c:pt>
                <c:pt idx="8">
                  <c:v>4500</c:v>
                </c:pt>
                <c:pt idx="9">
                  <c:v>5010</c:v>
                </c:pt>
                <c:pt idx="10">
                  <c:v>5500</c:v>
                </c:pt>
                <c:pt idx="11">
                  <c:v>6000</c:v>
                </c:pt>
                <c:pt idx="12">
                  <c:v>10000</c:v>
                </c:pt>
              </c:numCache>
            </c:numRef>
          </c:xVal>
          <c:yVal>
            <c:numRef>
              <c:f>'210802_無負荷損失(資料用改訂） '!$I$7:$I$19</c:f>
              <c:numCache>
                <c:formatCode>0.0</c:formatCode>
                <c:ptCount val="13"/>
                <c:pt idx="0">
                  <c:v>6.7795569464467742E-2</c:v>
                </c:pt>
                <c:pt idx="1">
                  <c:v>0.16838936623241291</c:v>
                </c:pt>
                <c:pt idx="2">
                  <c:v>0.28274333882308139</c:v>
                </c:pt>
                <c:pt idx="3">
                  <c:v>0.41992621802983565</c:v>
                </c:pt>
                <c:pt idx="4">
                  <c:v>0.5497787143782138</c:v>
                </c:pt>
                <c:pt idx="5">
                  <c:v>0.69115038378975457</c:v>
                </c:pt>
                <c:pt idx="6">
                  <c:v>0.73513268094001161</c:v>
                </c:pt>
                <c:pt idx="7">
                  <c:v>0.88184505786265499</c:v>
                </c:pt>
                <c:pt idx="8">
                  <c:v>1.0367255756846319</c:v>
                </c:pt>
                <c:pt idx="9">
                  <c:v>1.259150335558789</c:v>
                </c:pt>
                <c:pt idx="10">
                  <c:v>1.4974924982111348</c:v>
                </c:pt>
                <c:pt idx="11">
                  <c:v>1.7592918860102844</c:v>
                </c:pt>
                <c:pt idx="12">
                  <c:v>3.9102773733999996</c:v>
                </c:pt>
              </c:numCache>
            </c:numRef>
          </c:yVal>
          <c:smooth val="0"/>
          <c:extLst>
            <c:ext xmlns:c16="http://schemas.microsoft.com/office/drawing/2014/chart" uri="{C3380CC4-5D6E-409C-BE32-E72D297353CC}">
              <c16:uniqueId val="{00000001-869B-4B1E-BB22-554F4BABA34D}"/>
            </c:ext>
          </c:extLst>
        </c:ser>
        <c:ser>
          <c:idx val="2"/>
          <c:order val="1"/>
          <c:tx>
            <c:strRef>
              <c:f>'210802_無負荷損失(資料用改訂） '!$O$23</c:f>
              <c:strCache>
                <c:ptCount val="1"/>
                <c:pt idx="0">
                  <c:v>アモルファス16P</c:v>
                </c:pt>
              </c:strCache>
            </c:strRef>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poly"/>
            <c:order val="2"/>
            <c:dispRSqr val="0"/>
            <c:dispEq val="0"/>
          </c:trendline>
          <c:xVal>
            <c:numRef>
              <c:f>'210802_無負荷損失(資料用改訂） '!$N$25:$N$37</c:f>
              <c:numCache>
                <c:formatCode>General</c:formatCode>
                <c:ptCount val="13"/>
                <c:pt idx="0">
                  <c:v>505</c:v>
                </c:pt>
                <c:pt idx="1">
                  <c:v>1060</c:v>
                </c:pt>
                <c:pt idx="2">
                  <c:v>1550</c:v>
                </c:pt>
                <c:pt idx="3">
                  <c:v>2000</c:v>
                </c:pt>
                <c:pt idx="4">
                  <c:v>2500</c:v>
                </c:pt>
                <c:pt idx="5">
                  <c:v>3000</c:v>
                </c:pt>
                <c:pt idx="6">
                  <c:v>3520</c:v>
                </c:pt>
                <c:pt idx="7">
                  <c:v>4005</c:v>
                </c:pt>
                <c:pt idx="8">
                  <c:v>4510</c:v>
                </c:pt>
                <c:pt idx="9">
                  <c:v>5010</c:v>
                </c:pt>
                <c:pt idx="10">
                  <c:v>5500</c:v>
                </c:pt>
                <c:pt idx="11">
                  <c:v>6020</c:v>
                </c:pt>
                <c:pt idx="12">
                  <c:v>10000</c:v>
                </c:pt>
              </c:numCache>
            </c:numRef>
          </c:xVal>
          <c:yVal>
            <c:numRef>
              <c:f>'210802_無負荷損失(資料用改訂） '!$O$25:$O$37</c:f>
              <c:numCache>
                <c:formatCode>General</c:formatCode>
                <c:ptCount val="13"/>
                <c:pt idx="0">
                  <c:v>0.1</c:v>
                </c:pt>
                <c:pt idx="1">
                  <c:v>0.2</c:v>
                </c:pt>
                <c:pt idx="2">
                  <c:v>0.3</c:v>
                </c:pt>
                <c:pt idx="3">
                  <c:v>0.5</c:v>
                </c:pt>
                <c:pt idx="4">
                  <c:v>0.6</c:v>
                </c:pt>
                <c:pt idx="5">
                  <c:v>0.7</c:v>
                </c:pt>
                <c:pt idx="6">
                  <c:v>1</c:v>
                </c:pt>
                <c:pt idx="7">
                  <c:v>1.1000000000000001</c:v>
                </c:pt>
                <c:pt idx="8">
                  <c:v>1.3</c:v>
                </c:pt>
                <c:pt idx="9">
                  <c:v>1.6</c:v>
                </c:pt>
                <c:pt idx="10">
                  <c:v>1.7</c:v>
                </c:pt>
                <c:pt idx="11">
                  <c:v>1.9</c:v>
                </c:pt>
                <c:pt idx="12">
                  <c:v>4</c:v>
                </c:pt>
              </c:numCache>
            </c:numRef>
          </c:yVal>
          <c:smooth val="0"/>
          <c:extLst>
            <c:ext xmlns:c16="http://schemas.microsoft.com/office/drawing/2014/chart" uri="{C3380CC4-5D6E-409C-BE32-E72D297353CC}">
              <c16:uniqueId val="{00000003-869B-4B1E-BB22-554F4BABA34D}"/>
            </c:ext>
          </c:extLst>
        </c:ser>
        <c:ser>
          <c:idx val="1"/>
          <c:order val="2"/>
          <c:tx>
            <c:strRef>
              <c:f>'210802_無負荷損失(資料用改訂） '!$L$23</c:f>
              <c:strCache>
                <c:ptCount val="1"/>
                <c:pt idx="0">
                  <c:v>電磁鋼板16P</c:v>
                </c:pt>
              </c:strCache>
            </c:strRef>
          </c:tx>
          <c:spPr>
            <a:ln w="12700" cap="rnd">
              <a:noFill/>
              <a:round/>
            </a:ln>
            <a:effectLst/>
          </c:spPr>
          <c:marker>
            <c:symbol val="circle"/>
            <c:size val="5"/>
            <c:spPr>
              <a:solidFill>
                <a:schemeClr val="accent1">
                  <a:lumMod val="75000"/>
                </a:schemeClr>
              </a:solidFill>
              <a:ln w="9525">
                <a:solidFill>
                  <a:schemeClr val="accent1">
                    <a:lumMod val="75000"/>
                  </a:schemeClr>
                </a:solidFill>
              </a:ln>
              <a:effectLst/>
            </c:spPr>
          </c:marker>
          <c:trendline>
            <c:spPr>
              <a:ln w="12700" cap="rnd">
                <a:solidFill>
                  <a:schemeClr val="accent1">
                    <a:lumMod val="75000"/>
                  </a:schemeClr>
                </a:solidFill>
                <a:prstDash val="sysDot"/>
              </a:ln>
              <a:effectLst/>
            </c:spPr>
            <c:trendlineType val="poly"/>
            <c:order val="2"/>
            <c:dispRSqr val="0"/>
            <c:dispEq val="0"/>
          </c:trendline>
          <c:xVal>
            <c:numRef>
              <c:f>'210802_無負荷損失(資料用改訂） '!$K$25:$K$37</c:f>
              <c:numCache>
                <c:formatCode>General</c:formatCode>
                <c:ptCount val="13"/>
                <c:pt idx="0">
                  <c:v>498</c:v>
                </c:pt>
                <c:pt idx="1">
                  <c:v>1000</c:v>
                </c:pt>
                <c:pt idx="2">
                  <c:v>1540</c:v>
                </c:pt>
                <c:pt idx="3">
                  <c:v>2010</c:v>
                </c:pt>
                <c:pt idx="4">
                  <c:v>2510</c:v>
                </c:pt>
                <c:pt idx="5">
                  <c:v>2990</c:v>
                </c:pt>
                <c:pt idx="6">
                  <c:v>3500</c:v>
                </c:pt>
                <c:pt idx="7">
                  <c:v>4010</c:v>
                </c:pt>
                <c:pt idx="8">
                  <c:v>4510</c:v>
                </c:pt>
                <c:pt idx="9">
                  <c:v>5000</c:v>
                </c:pt>
                <c:pt idx="10">
                  <c:v>5510</c:v>
                </c:pt>
                <c:pt idx="11">
                  <c:v>6000</c:v>
                </c:pt>
                <c:pt idx="12">
                  <c:v>10000</c:v>
                </c:pt>
              </c:numCache>
            </c:numRef>
          </c:xVal>
          <c:yVal>
            <c:numRef>
              <c:f>'210802_無負荷損失(資料用改訂） '!$L$25:$L$37</c:f>
              <c:numCache>
                <c:formatCode>General</c:formatCode>
                <c:ptCount val="13"/>
                <c:pt idx="0">
                  <c:v>0.2</c:v>
                </c:pt>
                <c:pt idx="1">
                  <c:v>0.6</c:v>
                </c:pt>
                <c:pt idx="2">
                  <c:v>1.1000000000000001</c:v>
                </c:pt>
                <c:pt idx="3">
                  <c:v>1.6</c:v>
                </c:pt>
                <c:pt idx="4">
                  <c:v>2.2000000000000002</c:v>
                </c:pt>
                <c:pt idx="5">
                  <c:v>2.8</c:v>
                </c:pt>
                <c:pt idx="6">
                  <c:v>3.7</c:v>
                </c:pt>
                <c:pt idx="7">
                  <c:v>4.3</c:v>
                </c:pt>
                <c:pt idx="8">
                  <c:v>5.2</c:v>
                </c:pt>
                <c:pt idx="9">
                  <c:v>6</c:v>
                </c:pt>
                <c:pt idx="10">
                  <c:v>6.9</c:v>
                </c:pt>
                <c:pt idx="11">
                  <c:v>7.9</c:v>
                </c:pt>
                <c:pt idx="12">
                  <c:v>18.399999999999999</c:v>
                </c:pt>
              </c:numCache>
            </c:numRef>
          </c:yVal>
          <c:smooth val="0"/>
          <c:extLst>
            <c:ext xmlns:c16="http://schemas.microsoft.com/office/drawing/2014/chart" uri="{C3380CC4-5D6E-409C-BE32-E72D297353CC}">
              <c16:uniqueId val="{00000005-869B-4B1E-BB22-554F4BABA34D}"/>
            </c:ext>
          </c:extLst>
        </c:ser>
        <c:dLbls>
          <c:showLegendKey val="0"/>
          <c:showVal val="0"/>
          <c:showCatName val="0"/>
          <c:showSerName val="0"/>
          <c:showPercent val="0"/>
          <c:showBubbleSize val="0"/>
        </c:dLbls>
        <c:axId val="505006960"/>
        <c:axId val="501633112"/>
      </c:scatterChart>
      <c:valAx>
        <c:axId val="505006960"/>
        <c:scaling>
          <c:orientation val="minMax"/>
          <c:max val="100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ＭＳ ゴシック" panose="020B0609070205080204" pitchFamily="49" charset="-128"/>
                    <a:cs typeface="+mn-cs"/>
                  </a:defRPr>
                </a:pPr>
                <a:r>
                  <a:rPr lang="en-US" altLang="ja-JP" sz="1800" b="0" dirty="0">
                    <a:latin typeface="+mn-lt"/>
                  </a:rPr>
                  <a:t>RPM</a:t>
                </a:r>
                <a:endParaRPr lang="ja-JP" sz="1800" b="0" dirty="0">
                  <a:latin typeface="+mn-lt"/>
                </a:endParaRP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ＭＳ ゴシック" panose="020B0609070205080204" pitchFamily="49" charset="-128"/>
                  <a:cs typeface="+mn-cs"/>
                </a:defRPr>
              </a:pPr>
              <a:endParaRPr lang="ja-JP"/>
            </a:p>
          </c:txPr>
        </c:title>
        <c:numFmt formatCode="General" sourceLinked="1"/>
        <c:majorTickMark val="in"/>
        <c:minorTickMark val="in"/>
        <c:tickLblPos val="nextTo"/>
        <c:spPr>
          <a:noFill/>
          <a:ln w="1587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ＭＳ ゴシック" panose="020B0609070205080204" pitchFamily="49" charset="-128"/>
                <a:cs typeface="+mn-cs"/>
              </a:defRPr>
            </a:pPr>
            <a:endParaRPr lang="ja-JP"/>
          </a:p>
        </c:txPr>
        <c:crossAx val="501633112"/>
        <c:crosses val="autoZero"/>
        <c:crossBetween val="midCat"/>
        <c:minorUnit val="500"/>
      </c:valAx>
      <c:valAx>
        <c:axId val="501633112"/>
        <c:scaling>
          <c:orientation val="minMax"/>
          <c:max val="2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ＭＳ ゴシック" panose="020B0609070205080204" pitchFamily="49" charset="-128"/>
                    <a:cs typeface="+mn-cs"/>
                  </a:defRPr>
                </a:pPr>
                <a:r>
                  <a:rPr lang="en-US" altLang="ja-JP" sz="2000" b="0" dirty="0">
                    <a:latin typeface="+mn-lt"/>
                  </a:rPr>
                  <a:t>No-load</a:t>
                </a:r>
                <a:r>
                  <a:rPr lang="en-US" altLang="ja-JP" sz="2000" b="0" baseline="0" dirty="0">
                    <a:latin typeface="+mn-lt"/>
                  </a:rPr>
                  <a:t> loss</a:t>
                </a:r>
                <a:r>
                  <a:rPr lang="ja-JP" sz="2000" b="0" dirty="0">
                    <a:latin typeface="+mn-lt"/>
                  </a:rPr>
                  <a:t>　</a:t>
                </a:r>
                <a:r>
                  <a:rPr lang="en-US" sz="2000" b="0" dirty="0">
                    <a:latin typeface="+mn-lt"/>
                  </a:rPr>
                  <a:t>[W]</a:t>
                </a:r>
                <a:endParaRPr lang="ja-JP" sz="2000" b="0" dirty="0">
                  <a:latin typeface="+mn-lt"/>
                </a:endParaRPr>
              </a:p>
            </c:rich>
          </c:tx>
          <c:layout>
            <c:manualLayout>
              <c:xMode val="edge"/>
              <c:yMode val="edge"/>
              <c:x val="5.0374310112950807E-2"/>
              <c:y val="0.21052506614849553"/>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ＭＳ ゴシック" panose="020B0609070205080204" pitchFamily="49" charset="-128"/>
                  <a:cs typeface="+mn-cs"/>
                </a:defRPr>
              </a:pPr>
              <a:endParaRPr lang="ja-JP"/>
            </a:p>
          </c:txPr>
        </c:title>
        <c:numFmt formatCode="General" sourceLinked="0"/>
        <c:majorTickMark val="in"/>
        <c:minorTickMark val="in"/>
        <c:tickLblPos val="nextTo"/>
        <c:spPr>
          <a:noFill/>
          <a:ln w="1587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ＭＳ ゴシック" panose="020B0609070205080204" pitchFamily="49" charset="-128"/>
                <a:cs typeface="+mn-cs"/>
              </a:defRPr>
            </a:pPr>
            <a:endParaRPr lang="ja-JP"/>
          </a:p>
        </c:txPr>
        <c:crossAx val="505006960"/>
        <c:crosses val="autoZero"/>
        <c:crossBetween val="midCat"/>
        <c:majorUnit val="2"/>
        <c:minorUnit val="1"/>
      </c:valAx>
      <c:spPr>
        <a:noFill/>
        <a:ln>
          <a:solidFill>
            <a:sysClr val="windowText" lastClr="000000"/>
          </a:solidFill>
        </a:ln>
        <a:effectLst/>
      </c:spPr>
    </c:plotArea>
    <c:plotVisOnly val="1"/>
    <c:dispBlanksAs val="gap"/>
    <c:showDLblsOverMax val="0"/>
  </c:chart>
  <c:spPr>
    <a:noFill/>
    <a:ln>
      <a:noFill/>
    </a:ln>
    <a:effectLst/>
  </c:spPr>
  <c:txPr>
    <a:bodyPr/>
    <a:lstStyle/>
    <a:p>
      <a:pPr>
        <a:defRPr>
          <a:latin typeface="ＭＳ ゴシック" panose="020B0609070205080204" pitchFamily="49" charset="-128"/>
          <a:ea typeface="ＭＳ ゴシック" panose="020B0609070205080204" pitchFamily="49" charset="-128"/>
        </a:defRPr>
      </a:pPr>
      <a:endParaRPr lang="ja-JP"/>
    </a:p>
  </c:txPr>
  <c:externalData r:id="rId4">
    <c:autoUpdate val="0"/>
  </c:externalData>
  <c:userShapes r:id="rId5"/>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51702876035075"/>
          <c:y val="4.7735093085679289E-2"/>
          <c:w val="0.79426077623877689"/>
          <c:h val="0.79497969896620058"/>
        </c:manualLayout>
      </c:layout>
      <c:scatterChart>
        <c:scatterStyle val="smoothMarker"/>
        <c:varyColors val="0"/>
        <c:ser>
          <c:idx val="1"/>
          <c:order val="0"/>
          <c:tx>
            <c:strRef>
              <c:f>'無負荷損失 (高Bs　ｱﾓ　電磁）'!$E$2</c:f>
              <c:strCache>
                <c:ptCount val="1"/>
                <c:pt idx="0">
                  <c:v>電磁鋼板機</c:v>
                </c:pt>
              </c:strCache>
            </c:strRef>
          </c:tx>
          <c:spPr>
            <a:ln w="19050" cap="rnd">
              <a:solidFill>
                <a:schemeClr val="accent1">
                  <a:lumMod val="60000"/>
                  <a:lumOff val="40000"/>
                </a:schemeClr>
              </a:solidFill>
              <a:round/>
            </a:ln>
            <a:effectLst/>
          </c:spPr>
          <c:marker>
            <c:symbol val="circle"/>
            <c:size val="5"/>
            <c:spPr>
              <a:solidFill>
                <a:schemeClr val="accent1">
                  <a:lumMod val="60000"/>
                  <a:lumOff val="40000"/>
                </a:schemeClr>
              </a:solidFill>
              <a:ln w="9525">
                <a:solidFill>
                  <a:schemeClr val="accent1">
                    <a:lumMod val="60000"/>
                    <a:lumOff val="40000"/>
                  </a:schemeClr>
                </a:solidFill>
              </a:ln>
              <a:effectLst/>
            </c:spPr>
          </c:marker>
          <c:xVal>
            <c:numRef>
              <c:f>'無負荷損失 (高Bs　ｱﾓ　電磁）'!$B$4:$B$20</c:f>
              <c:numCache>
                <c:formatCode>General</c:formatCode>
                <c:ptCount val="17"/>
                <c:pt idx="0">
                  <c:v>0</c:v>
                </c:pt>
                <c:pt idx="1">
                  <c:v>522</c:v>
                </c:pt>
                <c:pt idx="2">
                  <c:v>1001</c:v>
                </c:pt>
                <c:pt idx="3">
                  <c:v>1501</c:v>
                </c:pt>
                <c:pt idx="4">
                  <c:v>1982</c:v>
                </c:pt>
                <c:pt idx="5">
                  <c:v>2498</c:v>
                </c:pt>
                <c:pt idx="6">
                  <c:v>2999</c:v>
                </c:pt>
                <c:pt idx="7">
                  <c:v>3501</c:v>
                </c:pt>
                <c:pt idx="8">
                  <c:v>4006</c:v>
                </c:pt>
                <c:pt idx="9">
                  <c:v>4500</c:v>
                </c:pt>
                <c:pt idx="10">
                  <c:v>5000</c:v>
                </c:pt>
                <c:pt idx="11">
                  <c:v>5500</c:v>
                </c:pt>
                <c:pt idx="12">
                  <c:v>6000</c:v>
                </c:pt>
                <c:pt idx="13">
                  <c:v>6500</c:v>
                </c:pt>
                <c:pt idx="14">
                  <c:v>7000</c:v>
                </c:pt>
                <c:pt idx="15">
                  <c:v>7500</c:v>
                </c:pt>
                <c:pt idx="16">
                  <c:v>8000</c:v>
                </c:pt>
              </c:numCache>
            </c:numRef>
          </c:xVal>
          <c:yVal>
            <c:numRef>
              <c:f>'無負荷損失 (高Bs　ｱﾓ　電磁）'!$G$4:$G$20</c:f>
              <c:numCache>
                <c:formatCode>0.0</c:formatCode>
                <c:ptCount val="17"/>
                <c:pt idx="0">
                  <c:v>0</c:v>
                </c:pt>
                <c:pt idx="1">
                  <c:v>7.4171955353703822</c:v>
                </c:pt>
                <c:pt idx="2">
                  <c:v>17.07099560058646</c:v>
                </c:pt>
                <c:pt idx="3">
                  <c:v>25.350558319367238</c:v>
                </c:pt>
                <c:pt idx="4">
                  <c:v>38.479064579208739</c:v>
                </c:pt>
                <c:pt idx="5">
                  <c:v>55.71865898553785</c:v>
                </c:pt>
                <c:pt idx="6">
                  <c:v>73.845020278220247</c:v>
                </c:pt>
                <c:pt idx="7">
                  <c:v>89.471302137175869</c:v>
                </c:pt>
                <c:pt idx="8">
                  <c:v>104.11834956600755</c:v>
                </c:pt>
                <c:pt idx="9">
                  <c:v>130.32205973033467</c:v>
                </c:pt>
                <c:pt idx="10">
                  <c:v>156.08636580217964</c:v>
                </c:pt>
                <c:pt idx="11">
                  <c:v>184.30676901060122</c:v>
                </c:pt>
                <c:pt idx="12">
                  <c:v>217.39821162841369</c:v>
                </c:pt>
                <c:pt idx="13">
                  <c:v>250.48965424622617</c:v>
                </c:pt>
                <c:pt idx="14">
                  <c:v>282.21974004748307</c:v>
                </c:pt>
                <c:pt idx="15">
                  <c:v>318.871654339364</c:v>
                </c:pt>
                <c:pt idx="16">
                  <c:v>354.37165132492862</c:v>
                </c:pt>
              </c:numCache>
            </c:numRef>
          </c:yVal>
          <c:smooth val="1"/>
          <c:extLst>
            <c:ext xmlns:c16="http://schemas.microsoft.com/office/drawing/2014/chart" uri="{C3380CC4-5D6E-409C-BE32-E72D297353CC}">
              <c16:uniqueId val="{00000000-9981-4AD4-932A-A5A8C08F823F}"/>
            </c:ext>
          </c:extLst>
        </c:ser>
        <c:ser>
          <c:idx val="3"/>
          <c:order val="1"/>
          <c:tx>
            <c:strRef>
              <c:f>'無負荷損失 (高Bs　ｱﾓ　電磁）'!$I$2</c:f>
              <c:strCache>
                <c:ptCount val="1"/>
                <c:pt idx="0">
                  <c:v>アモルファスティース</c:v>
                </c:pt>
              </c:strCache>
            </c:strRef>
          </c:tx>
          <c:spPr>
            <a:ln w="19050" cap="rnd">
              <a:solidFill>
                <a:schemeClr val="bg1">
                  <a:lumMod val="65000"/>
                </a:schemeClr>
              </a:solidFill>
              <a:round/>
            </a:ln>
            <a:effectLst/>
          </c:spPr>
          <c:marker>
            <c:symbol val="circle"/>
            <c:size val="5"/>
            <c:spPr>
              <a:solidFill>
                <a:schemeClr val="bg1">
                  <a:lumMod val="65000"/>
                </a:schemeClr>
              </a:solidFill>
              <a:ln w="9525">
                <a:solidFill>
                  <a:schemeClr val="bg1">
                    <a:lumMod val="65000"/>
                  </a:schemeClr>
                </a:solidFill>
              </a:ln>
              <a:effectLst/>
            </c:spPr>
          </c:marker>
          <c:xVal>
            <c:numRef>
              <c:f>'無負荷損失 (高Bs　ｱﾓ　電磁）'!$I$4:$I$20</c:f>
              <c:numCache>
                <c:formatCode>General</c:formatCode>
                <c:ptCount val="17"/>
                <c:pt idx="0">
                  <c:v>0</c:v>
                </c:pt>
                <c:pt idx="1">
                  <c:v>517</c:v>
                </c:pt>
                <c:pt idx="2">
                  <c:v>994</c:v>
                </c:pt>
                <c:pt idx="3">
                  <c:v>1513</c:v>
                </c:pt>
                <c:pt idx="4">
                  <c:v>1997</c:v>
                </c:pt>
                <c:pt idx="5">
                  <c:v>2498</c:v>
                </c:pt>
                <c:pt idx="6">
                  <c:v>2988</c:v>
                </c:pt>
                <c:pt idx="7">
                  <c:v>3516</c:v>
                </c:pt>
                <c:pt idx="8">
                  <c:v>3993</c:v>
                </c:pt>
                <c:pt idx="9">
                  <c:v>4509</c:v>
                </c:pt>
                <c:pt idx="10">
                  <c:v>4985</c:v>
                </c:pt>
                <c:pt idx="11">
                  <c:v>5500</c:v>
                </c:pt>
                <c:pt idx="12">
                  <c:v>6000</c:v>
                </c:pt>
                <c:pt idx="13">
                  <c:v>6500</c:v>
                </c:pt>
                <c:pt idx="14">
                  <c:v>7000</c:v>
                </c:pt>
                <c:pt idx="15">
                  <c:v>7500</c:v>
                </c:pt>
                <c:pt idx="16">
                  <c:v>8000</c:v>
                </c:pt>
              </c:numCache>
            </c:numRef>
          </c:xVal>
          <c:yVal>
            <c:numRef>
              <c:f>'無負荷損失 (高Bs　ｱﾓ　電磁）'!$K$4:$K$20</c:f>
              <c:numCache>
                <c:formatCode>0.0</c:formatCode>
                <c:ptCount val="17"/>
                <c:pt idx="0">
                  <c:v>0</c:v>
                </c:pt>
                <c:pt idx="1">
                  <c:v>7.4171955353703822</c:v>
                </c:pt>
                <c:pt idx="2">
                  <c:v>14.989166868807621</c:v>
                </c:pt>
                <c:pt idx="3">
                  <c:v>23.766148424406783</c:v>
                </c:pt>
                <c:pt idx="4">
                  <c:v>34.505682910703491</c:v>
                </c:pt>
                <c:pt idx="5">
                  <c:v>44.47029120911472</c:v>
                </c:pt>
                <c:pt idx="6">
                  <c:v>56.322473093557818</c:v>
                </c:pt>
                <c:pt idx="7">
                  <c:v>71.797958505141139</c:v>
                </c:pt>
                <c:pt idx="8">
                  <c:v>83.629196438560299</c:v>
                </c:pt>
                <c:pt idx="9">
                  <c:v>99.158088925254631</c:v>
                </c:pt>
                <c:pt idx="10">
                  <c:v>114.84615543973088</c:v>
                </c:pt>
                <c:pt idx="11">
                  <c:v>138.80603541110901</c:v>
                </c:pt>
                <c:pt idx="12">
                  <c:v>160.84954386379741</c:v>
                </c:pt>
                <c:pt idx="13">
                  <c:v>180.37977819361396</c:v>
                </c:pt>
                <c:pt idx="14">
                  <c:v>205.25072003453317</c:v>
                </c:pt>
                <c:pt idx="15">
                  <c:v>231.69245820224722</c:v>
                </c:pt>
                <c:pt idx="16">
                  <c:v>261.38050877867079</c:v>
                </c:pt>
              </c:numCache>
            </c:numRef>
          </c:yVal>
          <c:smooth val="1"/>
          <c:extLst>
            <c:ext xmlns:c16="http://schemas.microsoft.com/office/drawing/2014/chart" uri="{C3380CC4-5D6E-409C-BE32-E72D297353CC}">
              <c16:uniqueId val="{00000001-9981-4AD4-932A-A5A8C08F823F}"/>
            </c:ext>
          </c:extLst>
        </c:ser>
        <c:ser>
          <c:idx val="5"/>
          <c:order val="2"/>
          <c:tx>
            <c:strRef>
              <c:f>'無負荷損失 (高Bs　ｱﾓ　電磁）'!$Q$26</c:f>
              <c:strCache>
                <c:ptCount val="1"/>
                <c:pt idx="0">
                  <c:v>高Bsナノ結晶ティース</c:v>
                </c:pt>
              </c:strCache>
            </c:strRef>
          </c:tx>
          <c:spPr>
            <a:ln w="19050" cap="rnd">
              <a:solidFill>
                <a:srgbClr val="FF0000"/>
              </a:solidFill>
              <a:round/>
            </a:ln>
            <a:effectLst/>
          </c:spPr>
          <c:marker>
            <c:symbol val="circle"/>
            <c:size val="5"/>
            <c:spPr>
              <a:solidFill>
                <a:srgbClr val="FF0000"/>
              </a:solidFill>
              <a:ln w="9525">
                <a:solidFill>
                  <a:srgbClr val="FF0000"/>
                </a:solidFill>
              </a:ln>
              <a:effectLst/>
            </c:spPr>
          </c:marker>
          <c:xVal>
            <c:numRef>
              <c:f>'無負荷損失 (高Bs　ｱﾓ　電磁）'!$Q$28:$Q$44</c:f>
              <c:numCache>
                <c:formatCode>General</c:formatCode>
                <c:ptCount val="17"/>
                <c:pt idx="0">
                  <c:v>0</c:v>
                </c:pt>
                <c:pt idx="1">
                  <c:v>500</c:v>
                </c:pt>
                <c:pt idx="2">
                  <c:v>1000</c:v>
                </c:pt>
                <c:pt idx="3">
                  <c:v>1500</c:v>
                </c:pt>
                <c:pt idx="4">
                  <c:v>2000</c:v>
                </c:pt>
                <c:pt idx="5">
                  <c:v>2500</c:v>
                </c:pt>
                <c:pt idx="6">
                  <c:v>3000</c:v>
                </c:pt>
                <c:pt idx="7">
                  <c:v>3500</c:v>
                </c:pt>
                <c:pt idx="8">
                  <c:v>4000</c:v>
                </c:pt>
                <c:pt idx="9">
                  <c:v>4500</c:v>
                </c:pt>
                <c:pt idx="10">
                  <c:v>5000</c:v>
                </c:pt>
                <c:pt idx="11">
                  <c:v>5500</c:v>
                </c:pt>
                <c:pt idx="12">
                  <c:v>6000</c:v>
                </c:pt>
                <c:pt idx="13">
                  <c:v>6500</c:v>
                </c:pt>
                <c:pt idx="14">
                  <c:v>7000</c:v>
                </c:pt>
                <c:pt idx="15">
                  <c:v>7500</c:v>
                </c:pt>
                <c:pt idx="16">
                  <c:v>8000</c:v>
                </c:pt>
              </c:numCache>
            </c:numRef>
          </c:xVal>
          <c:yVal>
            <c:numRef>
              <c:f>'無負荷損失 (高Bs　ｱﾓ　電磁）'!$S$28:$S$44</c:f>
              <c:numCache>
                <c:formatCode>General</c:formatCode>
                <c:ptCount val="17"/>
                <c:pt idx="0" formatCode="0.0">
                  <c:v>0</c:v>
                </c:pt>
                <c:pt idx="1">
                  <c:v>6.3879050622992457</c:v>
                </c:pt>
                <c:pt idx="2">
                  <c:v>16.441001553786585</c:v>
                </c:pt>
                <c:pt idx="3">
                  <c:v>26.860617188192734</c:v>
                </c:pt>
                <c:pt idx="4">
                  <c:v>38.536869884034793</c:v>
                </c:pt>
                <c:pt idx="5">
                  <c:v>51.050880620834143</c:v>
                </c:pt>
                <c:pt idx="6">
                  <c:v>63.146012337154843</c:v>
                </c:pt>
                <c:pt idx="7">
                  <c:v>77.702058298787549</c:v>
                </c:pt>
                <c:pt idx="8">
                  <c:v>93.410021566736518</c:v>
                </c:pt>
                <c:pt idx="9">
                  <c:v>111.21237993707867</c:v>
                </c:pt>
                <c:pt idx="10">
                  <c:v>130.89969389957471</c:v>
                </c:pt>
                <c:pt idx="11">
                  <c:v>150.90116712742974</c:v>
                </c:pt>
                <c:pt idx="12">
                  <c:v>170.90264035528477</c:v>
                </c:pt>
                <c:pt idx="13">
                  <c:v>191.95131113433632</c:v>
                </c:pt>
                <c:pt idx="14">
                  <c:v>214.04717946458456</c:v>
                </c:pt>
                <c:pt idx="15">
                  <c:v>237.19024534602937</c:v>
                </c:pt>
                <c:pt idx="16">
                  <c:v>261.38050877867079</c:v>
                </c:pt>
              </c:numCache>
            </c:numRef>
          </c:yVal>
          <c:smooth val="1"/>
          <c:extLst>
            <c:ext xmlns:c16="http://schemas.microsoft.com/office/drawing/2014/chart" uri="{C3380CC4-5D6E-409C-BE32-E72D297353CC}">
              <c16:uniqueId val="{00000002-9981-4AD4-932A-A5A8C08F823F}"/>
            </c:ext>
          </c:extLst>
        </c:ser>
        <c:dLbls>
          <c:showLegendKey val="0"/>
          <c:showVal val="0"/>
          <c:showCatName val="0"/>
          <c:showSerName val="0"/>
          <c:showPercent val="0"/>
          <c:showBubbleSize val="0"/>
        </c:dLbls>
        <c:axId val="148460239"/>
        <c:axId val="148460567"/>
      </c:scatterChart>
      <c:valAx>
        <c:axId val="148460239"/>
        <c:scaling>
          <c:orientation val="minMax"/>
          <c:max val="8000"/>
        </c:scaling>
        <c:delete val="0"/>
        <c:axPos val="b"/>
        <c:title>
          <c:tx>
            <c:rich>
              <a:bodyPr rot="0" spcFirstLastPara="1" vertOverflow="ellipsis" vert="horz" wrap="square" anchor="ctr" anchorCtr="1"/>
              <a:lstStyle/>
              <a:p>
                <a:pPr>
                  <a:defRPr sz="2800" b="0" i="0" u="none" strike="noStrike" kern="1200" baseline="0">
                    <a:solidFill>
                      <a:schemeClr val="tx1"/>
                    </a:solidFill>
                    <a:latin typeface="ＭＳ Ｐゴシック" panose="020B0600070205080204" pitchFamily="50" charset="-128"/>
                    <a:ea typeface="ＭＳ Ｐゴシック" panose="020B0600070205080204" pitchFamily="50" charset="-128"/>
                    <a:cs typeface="+mn-cs"/>
                  </a:defRPr>
                </a:pPr>
                <a:r>
                  <a:rPr lang="en-US" altLang="ja-JP" sz="2800" dirty="0">
                    <a:latin typeface="ＭＳ Ｐゴシック" panose="020B0600070205080204" pitchFamily="50" charset="-128"/>
                    <a:ea typeface="ＭＳ Ｐゴシック" panose="020B0600070205080204" pitchFamily="50" charset="-128"/>
                  </a:rPr>
                  <a:t>RPM</a:t>
                </a:r>
                <a:endParaRPr lang="ja-JP" sz="2800" dirty="0">
                  <a:latin typeface="ＭＳ Ｐゴシック" panose="020B0600070205080204" pitchFamily="50" charset="-128"/>
                  <a:ea typeface="ＭＳ Ｐゴシック" panose="020B0600070205080204" pitchFamily="50" charset="-128"/>
                </a:endParaRPr>
              </a:p>
            </c:rich>
          </c:tx>
          <c:layout>
            <c:manualLayout>
              <c:xMode val="edge"/>
              <c:yMode val="edge"/>
              <c:x val="0.44693226449049817"/>
              <c:y val="0.93547665786915368"/>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ＭＳ Ｐゴシック" panose="020B0600070205080204" pitchFamily="50" charset="-128"/>
                  <a:ea typeface="ＭＳ Ｐゴシック" panose="020B0600070205080204" pitchFamily="50" charset="-128"/>
                  <a:cs typeface="+mn-cs"/>
                </a:defRPr>
              </a:pPr>
              <a:endParaRPr lang="ja-JP"/>
            </a:p>
          </c:txPr>
        </c:title>
        <c:numFmt formatCode="General" sourceLinked="1"/>
        <c:majorTickMark val="in"/>
        <c:minorTickMark val="in"/>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ja-JP"/>
          </a:p>
        </c:txPr>
        <c:crossAx val="148460567"/>
        <c:crosses val="autoZero"/>
        <c:crossBetween val="midCat"/>
        <c:minorUnit val="500"/>
      </c:valAx>
      <c:valAx>
        <c:axId val="148460567"/>
        <c:scaling>
          <c:orientation val="minMax"/>
          <c:max val="400"/>
        </c:scaling>
        <c:delete val="0"/>
        <c:axPos val="l"/>
        <c:majorGridlines>
          <c:spPr>
            <a:ln w="9525" cap="flat" cmpd="sng" algn="ctr">
              <a:solidFill>
                <a:schemeClr val="tx1"/>
              </a:solidFill>
              <a:round/>
            </a:ln>
            <a:effectLst/>
          </c:spPr>
        </c:majorGridlines>
        <c:title>
          <c:tx>
            <c:rich>
              <a:bodyPr rot="-5400000" spcFirstLastPara="1" vertOverflow="ellipsis" vert="horz" wrap="square" anchor="ctr" anchorCtr="1"/>
              <a:lstStyle/>
              <a:p>
                <a:pPr>
                  <a:defRPr sz="2800" b="0" i="0" u="none" strike="noStrike" kern="1200" baseline="0">
                    <a:solidFill>
                      <a:schemeClr val="tx1"/>
                    </a:solidFill>
                    <a:latin typeface="ＭＳ Ｐゴシック" panose="020B0600070205080204" pitchFamily="50" charset="-128"/>
                    <a:ea typeface="ＭＳ Ｐゴシック" panose="020B0600070205080204" pitchFamily="50" charset="-128"/>
                    <a:cs typeface="+mn-cs"/>
                  </a:defRPr>
                </a:pPr>
                <a:r>
                  <a:rPr lang="en-US" altLang="ja-JP" sz="2800" dirty="0">
                    <a:latin typeface="ＭＳ Ｐゴシック" panose="020B0600070205080204" pitchFamily="50" charset="-128"/>
                    <a:ea typeface="ＭＳ Ｐゴシック" panose="020B0600070205080204" pitchFamily="50" charset="-128"/>
                  </a:rPr>
                  <a:t>Loss</a:t>
                </a:r>
                <a:r>
                  <a:rPr lang="ja-JP" sz="2800" dirty="0">
                    <a:latin typeface="ＭＳ Ｐゴシック" panose="020B0600070205080204" pitchFamily="50" charset="-128"/>
                    <a:ea typeface="ＭＳ Ｐゴシック" panose="020B0600070205080204" pitchFamily="50" charset="-128"/>
                  </a:rPr>
                  <a:t> </a:t>
                </a:r>
                <a:r>
                  <a:rPr lang="en-US" sz="2800" dirty="0">
                    <a:latin typeface="ＭＳ Ｐゴシック" panose="020B0600070205080204" pitchFamily="50" charset="-128"/>
                    <a:ea typeface="ＭＳ Ｐゴシック" panose="020B0600070205080204" pitchFamily="50" charset="-128"/>
                  </a:rPr>
                  <a:t>(W)</a:t>
                </a:r>
                <a:endParaRPr lang="ja-JP" sz="2800" dirty="0">
                  <a:latin typeface="ＭＳ Ｐゴシック" panose="020B0600070205080204" pitchFamily="50" charset="-128"/>
                  <a:ea typeface="ＭＳ Ｐゴシック" panose="020B0600070205080204" pitchFamily="50" charset="-128"/>
                </a:endParaRPr>
              </a:p>
            </c:rich>
          </c:tx>
          <c:layout>
            <c:manualLayout>
              <c:xMode val="edge"/>
              <c:yMode val="edge"/>
              <c:x val="1.3801052646197003E-2"/>
              <c:y val="0.24103358508757833"/>
            </c:manualLayout>
          </c:layout>
          <c:overlay val="0"/>
          <c:spPr>
            <a:noFill/>
            <a:ln>
              <a:noFill/>
            </a:ln>
            <a:effectLst/>
          </c:spPr>
          <c:txPr>
            <a:bodyPr rot="-5400000" spcFirstLastPara="1" vertOverflow="ellipsis" vert="horz" wrap="square" anchor="ctr" anchorCtr="1"/>
            <a:lstStyle/>
            <a:p>
              <a:pPr>
                <a:defRPr sz="2800" b="0" i="0" u="none" strike="noStrike" kern="1200" baseline="0">
                  <a:solidFill>
                    <a:schemeClr val="tx1"/>
                  </a:solidFill>
                  <a:latin typeface="ＭＳ Ｐゴシック" panose="020B0600070205080204" pitchFamily="50" charset="-128"/>
                  <a:ea typeface="ＭＳ Ｐゴシック" panose="020B0600070205080204" pitchFamily="50" charset="-128"/>
                  <a:cs typeface="+mn-cs"/>
                </a:defRPr>
              </a:pPr>
              <a:endParaRPr lang="ja-JP"/>
            </a:p>
          </c:txPr>
        </c:title>
        <c:numFmt formatCode="General" sourceLinked="0"/>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ja-JP"/>
          </a:p>
        </c:txPr>
        <c:crossAx val="148460239"/>
        <c:crosses val="autoZero"/>
        <c:crossBetween val="midCat"/>
      </c:valAx>
      <c:spPr>
        <a:solidFill>
          <a:schemeClr val="bg1"/>
        </a:solid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400">
          <a:solidFill>
            <a:schemeClr val="tx1"/>
          </a:solidFill>
        </a:defRPr>
      </a:pPr>
      <a:endParaRPr lang="ja-JP"/>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3428076494908"/>
          <c:y val="2.5348767833443774E-2"/>
          <c:w val="0.79243894685518224"/>
          <c:h val="0.82048097168862411"/>
        </c:manualLayout>
      </c:layout>
      <c:scatterChart>
        <c:scatterStyle val="smoothMarker"/>
        <c:varyColors val="0"/>
        <c:ser>
          <c:idx val="2"/>
          <c:order val="0"/>
          <c:tx>
            <c:strRef>
              <c:f>ナノ結晶!$I$33</c:f>
              <c:strCache>
                <c:ptCount val="1"/>
                <c:pt idx="0">
                  <c:v>電磁鋼板機</c:v>
                </c:pt>
              </c:strCache>
            </c:strRef>
          </c:tx>
          <c:spPr>
            <a:ln w="19050" cap="rnd">
              <a:solidFill>
                <a:schemeClr val="accent1">
                  <a:lumMod val="60000"/>
                  <a:lumOff val="40000"/>
                </a:schemeClr>
              </a:solidFill>
              <a:round/>
            </a:ln>
            <a:effectLst/>
          </c:spPr>
          <c:marker>
            <c:symbol val="circle"/>
            <c:size val="5"/>
            <c:spPr>
              <a:solidFill>
                <a:schemeClr val="accent1">
                  <a:lumMod val="60000"/>
                  <a:lumOff val="40000"/>
                </a:schemeClr>
              </a:solidFill>
              <a:ln w="9525">
                <a:solidFill>
                  <a:schemeClr val="accent1">
                    <a:lumMod val="60000"/>
                    <a:lumOff val="40000"/>
                  </a:schemeClr>
                </a:solidFill>
              </a:ln>
              <a:effectLst/>
            </c:spPr>
          </c:marker>
          <c:xVal>
            <c:numRef>
              <c:f>ナノ結晶!$I$35:$I$43</c:f>
              <c:numCache>
                <c:formatCode>General</c:formatCode>
                <c:ptCount val="9"/>
                <c:pt idx="0">
                  <c:v>0</c:v>
                </c:pt>
                <c:pt idx="1">
                  <c:v>30</c:v>
                </c:pt>
                <c:pt idx="2">
                  <c:v>60</c:v>
                </c:pt>
                <c:pt idx="3">
                  <c:v>90</c:v>
                </c:pt>
                <c:pt idx="4">
                  <c:v>120</c:v>
                </c:pt>
                <c:pt idx="5">
                  <c:v>150</c:v>
                </c:pt>
                <c:pt idx="6">
                  <c:v>180</c:v>
                </c:pt>
                <c:pt idx="7">
                  <c:v>210</c:v>
                </c:pt>
                <c:pt idx="8">
                  <c:v>240</c:v>
                </c:pt>
              </c:numCache>
            </c:numRef>
          </c:xVal>
          <c:yVal>
            <c:numRef>
              <c:f>ナノ結晶!$J$35:$J$43</c:f>
              <c:numCache>
                <c:formatCode>General</c:formatCode>
                <c:ptCount val="9"/>
                <c:pt idx="0">
                  <c:v>0</c:v>
                </c:pt>
                <c:pt idx="1">
                  <c:v>9.3000000000000007</c:v>
                </c:pt>
                <c:pt idx="2">
                  <c:v>21.9</c:v>
                </c:pt>
                <c:pt idx="3">
                  <c:v>36.799999999999997</c:v>
                </c:pt>
                <c:pt idx="4">
                  <c:v>52.2</c:v>
                </c:pt>
                <c:pt idx="5">
                  <c:v>66.7</c:v>
                </c:pt>
                <c:pt idx="6">
                  <c:v>79.2</c:v>
                </c:pt>
                <c:pt idx="7">
                  <c:v>92.1</c:v>
                </c:pt>
                <c:pt idx="8">
                  <c:v>103.2</c:v>
                </c:pt>
              </c:numCache>
            </c:numRef>
          </c:yVal>
          <c:smooth val="1"/>
          <c:extLst>
            <c:ext xmlns:c16="http://schemas.microsoft.com/office/drawing/2014/chart" uri="{C3380CC4-5D6E-409C-BE32-E72D297353CC}">
              <c16:uniqueId val="{00000000-6252-44AB-888E-3B5E6F783396}"/>
            </c:ext>
          </c:extLst>
        </c:ser>
        <c:ser>
          <c:idx val="0"/>
          <c:order val="1"/>
          <c:tx>
            <c:strRef>
              <c:f>ナノ結晶!$F$33</c:f>
              <c:strCache>
                <c:ptCount val="1"/>
                <c:pt idx="0">
                  <c:v>アモルファスティース</c:v>
                </c:pt>
              </c:strCache>
            </c:strRef>
          </c:tx>
          <c:spPr>
            <a:ln w="19050" cap="rnd">
              <a:solidFill>
                <a:schemeClr val="bg1">
                  <a:lumMod val="65000"/>
                </a:schemeClr>
              </a:solidFill>
              <a:round/>
            </a:ln>
            <a:effectLst/>
          </c:spPr>
          <c:marker>
            <c:symbol val="square"/>
            <c:size val="5"/>
            <c:spPr>
              <a:solidFill>
                <a:schemeClr val="bg1">
                  <a:lumMod val="65000"/>
                </a:schemeClr>
              </a:solidFill>
              <a:ln w="9525">
                <a:solidFill>
                  <a:schemeClr val="bg1">
                    <a:lumMod val="65000"/>
                  </a:schemeClr>
                </a:solidFill>
              </a:ln>
              <a:effectLst/>
            </c:spPr>
          </c:marker>
          <c:xVal>
            <c:numRef>
              <c:f>ナノ結晶!$F$35:$F$51</c:f>
              <c:numCache>
                <c:formatCode>General</c:formatCode>
                <c:ptCount val="17"/>
                <c:pt idx="0">
                  <c:v>0</c:v>
                </c:pt>
                <c:pt idx="1">
                  <c:v>15</c:v>
                </c:pt>
                <c:pt idx="2">
                  <c:v>30</c:v>
                </c:pt>
                <c:pt idx="3">
                  <c:v>45</c:v>
                </c:pt>
                <c:pt idx="4">
                  <c:v>60</c:v>
                </c:pt>
                <c:pt idx="5">
                  <c:v>75</c:v>
                </c:pt>
                <c:pt idx="6">
                  <c:v>90</c:v>
                </c:pt>
                <c:pt idx="7">
                  <c:v>105</c:v>
                </c:pt>
                <c:pt idx="8">
                  <c:v>120</c:v>
                </c:pt>
                <c:pt idx="9">
                  <c:v>135</c:v>
                </c:pt>
                <c:pt idx="10">
                  <c:v>150</c:v>
                </c:pt>
                <c:pt idx="11">
                  <c:v>165</c:v>
                </c:pt>
                <c:pt idx="12">
                  <c:v>180</c:v>
                </c:pt>
                <c:pt idx="13">
                  <c:v>195</c:v>
                </c:pt>
                <c:pt idx="14">
                  <c:v>210</c:v>
                </c:pt>
                <c:pt idx="15">
                  <c:v>225</c:v>
                </c:pt>
                <c:pt idx="16">
                  <c:v>240</c:v>
                </c:pt>
              </c:numCache>
            </c:numRef>
          </c:xVal>
          <c:yVal>
            <c:numRef>
              <c:f>ナノ結晶!$G$35:$G$51</c:f>
              <c:numCache>
                <c:formatCode>0.00</c:formatCode>
                <c:ptCount val="17"/>
                <c:pt idx="0" formatCode="General">
                  <c:v>0</c:v>
                </c:pt>
                <c:pt idx="1">
                  <c:v>4.3</c:v>
                </c:pt>
                <c:pt idx="2">
                  <c:v>9.4</c:v>
                </c:pt>
                <c:pt idx="3">
                  <c:v>15.5</c:v>
                </c:pt>
                <c:pt idx="4">
                  <c:v>22.3</c:v>
                </c:pt>
                <c:pt idx="5">
                  <c:v>29.3</c:v>
                </c:pt>
                <c:pt idx="6">
                  <c:v>35.799999999999997</c:v>
                </c:pt>
                <c:pt idx="7">
                  <c:v>42.2</c:v>
                </c:pt>
                <c:pt idx="8">
                  <c:v>48.3</c:v>
                </c:pt>
                <c:pt idx="9" formatCode="General">
                  <c:v>53.7</c:v>
                </c:pt>
                <c:pt idx="10" formatCode="General">
                  <c:v>58.9</c:v>
                </c:pt>
                <c:pt idx="11" formatCode="General">
                  <c:v>63.5</c:v>
                </c:pt>
                <c:pt idx="12" formatCode="General">
                  <c:v>68.010000000000005</c:v>
                </c:pt>
                <c:pt idx="13" formatCode="General">
                  <c:v>72.3</c:v>
                </c:pt>
                <c:pt idx="14" formatCode="General">
                  <c:v>76.5</c:v>
                </c:pt>
                <c:pt idx="15" formatCode="General">
                  <c:v>79.8</c:v>
                </c:pt>
                <c:pt idx="16" formatCode="General">
                  <c:v>83.1</c:v>
                </c:pt>
              </c:numCache>
            </c:numRef>
          </c:yVal>
          <c:smooth val="1"/>
          <c:extLst>
            <c:ext xmlns:c16="http://schemas.microsoft.com/office/drawing/2014/chart" uri="{C3380CC4-5D6E-409C-BE32-E72D297353CC}">
              <c16:uniqueId val="{00000001-6252-44AB-888E-3B5E6F783396}"/>
            </c:ext>
          </c:extLst>
        </c:ser>
        <c:ser>
          <c:idx val="1"/>
          <c:order val="2"/>
          <c:tx>
            <c:strRef>
              <c:f>ナノ結晶!$S$16</c:f>
              <c:strCache>
                <c:ptCount val="1"/>
                <c:pt idx="0">
                  <c:v>高Bsナノ結晶ティース</c:v>
                </c:pt>
              </c:strCache>
            </c:strRef>
          </c:tx>
          <c:spPr>
            <a:ln w="19050" cap="rnd">
              <a:solidFill>
                <a:srgbClr val="FF0000"/>
              </a:solidFill>
              <a:round/>
            </a:ln>
            <a:effectLst/>
          </c:spPr>
          <c:marker>
            <c:symbol val="circle"/>
            <c:size val="5"/>
            <c:spPr>
              <a:solidFill>
                <a:srgbClr val="FF0000"/>
              </a:solidFill>
              <a:ln w="9525">
                <a:solidFill>
                  <a:srgbClr val="FF0000"/>
                </a:solidFill>
              </a:ln>
              <a:effectLst/>
            </c:spPr>
          </c:marker>
          <c:xVal>
            <c:numRef>
              <c:f>ナノ結晶!$S$18:$S$28</c:f>
              <c:numCache>
                <c:formatCode>General</c:formatCode>
                <c:ptCount val="11"/>
                <c:pt idx="0">
                  <c:v>0</c:v>
                </c:pt>
                <c:pt idx="1">
                  <c:v>30.34</c:v>
                </c:pt>
                <c:pt idx="2">
                  <c:v>60.49</c:v>
                </c:pt>
                <c:pt idx="3">
                  <c:v>90.44</c:v>
                </c:pt>
                <c:pt idx="4">
                  <c:v>120.44</c:v>
                </c:pt>
                <c:pt idx="5">
                  <c:v>150.44999999999999</c:v>
                </c:pt>
                <c:pt idx="6">
                  <c:v>180.37</c:v>
                </c:pt>
                <c:pt idx="7">
                  <c:v>210.32</c:v>
                </c:pt>
                <c:pt idx="8">
                  <c:v>240</c:v>
                </c:pt>
              </c:numCache>
            </c:numRef>
          </c:xVal>
          <c:yVal>
            <c:numRef>
              <c:f>ナノ結晶!$T$18:$T$28</c:f>
              <c:numCache>
                <c:formatCode>General</c:formatCode>
                <c:ptCount val="11"/>
                <c:pt idx="0">
                  <c:v>0</c:v>
                </c:pt>
                <c:pt idx="1">
                  <c:v>11</c:v>
                </c:pt>
                <c:pt idx="2">
                  <c:v>24</c:v>
                </c:pt>
                <c:pt idx="3">
                  <c:v>38</c:v>
                </c:pt>
                <c:pt idx="4">
                  <c:v>51.1</c:v>
                </c:pt>
                <c:pt idx="5">
                  <c:v>63.2</c:v>
                </c:pt>
                <c:pt idx="6">
                  <c:v>74.099999999999994</c:v>
                </c:pt>
                <c:pt idx="7">
                  <c:v>84.2</c:v>
                </c:pt>
                <c:pt idx="8">
                  <c:v>93.4</c:v>
                </c:pt>
              </c:numCache>
            </c:numRef>
          </c:yVal>
          <c:smooth val="1"/>
          <c:extLst>
            <c:ext xmlns:c16="http://schemas.microsoft.com/office/drawing/2014/chart" uri="{C3380CC4-5D6E-409C-BE32-E72D297353CC}">
              <c16:uniqueId val="{00000003-6252-44AB-888E-3B5E6F783396}"/>
            </c:ext>
          </c:extLst>
        </c:ser>
        <c:dLbls>
          <c:showLegendKey val="0"/>
          <c:showVal val="0"/>
          <c:showCatName val="0"/>
          <c:showSerName val="0"/>
          <c:showPercent val="0"/>
          <c:showBubbleSize val="0"/>
        </c:dLbls>
        <c:axId val="1079307008"/>
        <c:axId val="1079306352"/>
      </c:scatterChart>
      <c:valAx>
        <c:axId val="1079307008"/>
        <c:scaling>
          <c:orientation val="minMax"/>
          <c:max val="240"/>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sz="1600" dirty="0"/>
                  <a:t>Current</a:t>
                </a:r>
                <a:r>
                  <a:rPr lang="ja-JP" sz="1600"/>
                  <a:t>　</a:t>
                </a:r>
                <a:r>
                  <a:rPr lang="en-US" altLang="ja-JP" sz="1600" i="1" dirty="0">
                    <a:latin typeface="Times New Roman" panose="02020603050405020304" pitchFamily="18" charset="0"/>
                    <a:cs typeface="Times New Roman" panose="02020603050405020304" pitchFamily="18" charset="0"/>
                  </a:rPr>
                  <a:t>I</a:t>
                </a:r>
                <a:r>
                  <a:rPr lang="ja-JP" sz="1600"/>
                  <a:t>（</a:t>
                </a:r>
                <a:r>
                  <a:rPr lang="en-US" sz="1600" dirty="0"/>
                  <a:t>Arms)</a:t>
                </a:r>
                <a:endParaRPr lang="ja-JP" sz="1600"/>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1079306352"/>
        <c:crosses val="autoZero"/>
        <c:crossBetween val="midCat"/>
        <c:majorUnit val="30"/>
      </c:valAx>
      <c:valAx>
        <c:axId val="10793063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sz="1600" dirty="0"/>
                  <a:t>Torque</a:t>
                </a:r>
                <a:r>
                  <a:rPr lang="ja-JP" altLang="en-US" sz="1600" dirty="0"/>
                  <a:t>　</a:t>
                </a:r>
                <a:r>
                  <a:rPr lang="en-US" altLang="ja-JP" sz="1600" i="1" dirty="0">
                    <a:latin typeface="Times New Roman" panose="02020603050405020304" pitchFamily="18" charset="0"/>
                    <a:cs typeface="Times New Roman" panose="02020603050405020304" pitchFamily="18" charset="0"/>
                  </a:rPr>
                  <a:t>T</a:t>
                </a:r>
                <a:r>
                  <a:rPr lang="ja-JP" sz="1600" dirty="0"/>
                  <a:t>　</a:t>
                </a:r>
                <a:r>
                  <a:rPr lang="en-US" sz="1600" dirty="0"/>
                  <a:t>(N</a:t>
                </a:r>
                <a:r>
                  <a:rPr lang="ja-JP" sz="1600" dirty="0"/>
                  <a:t>･</a:t>
                </a:r>
                <a:r>
                  <a:rPr lang="en-US" sz="1600" dirty="0"/>
                  <a:t>m)</a:t>
                </a:r>
                <a:endParaRPr lang="ja-JP" sz="1600" dirty="0"/>
              </a:p>
            </c:rich>
          </c:tx>
          <c:layout>
            <c:manualLayout>
              <c:xMode val="edge"/>
              <c:yMode val="edge"/>
              <c:x val="2.2882018294467198E-2"/>
              <c:y val="0.20195928629095619"/>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1079307008"/>
        <c:crosses val="autoZero"/>
        <c:crossBetween val="midCat"/>
      </c:valAx>
      <c:spPr>
        <a:solidFill>
          <a:schemeClr val="bg1"/>
        </a:solid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200"/>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67.png"/></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image" Target="../media/image19.emf"/></Relationships>
</file>

<file path=ppt/drawings/drawing1.xml><?xml version="1.0" encoding="utf-8"?>
<c:userShapes xmlns:c="http://schemas.openxmlformats.org/drawingml/2006/chart">
  <cdr:relSizeAnchor xmlns:cdr="http://schemas.openxmlformats.org/drawingml/2006/chartDrawing">
    <cdr:from>
      <cdr:x>0.40379</cdr:x>
      <cdr:y>0.13182</cdr:y>
    </cdr:from>
    <cdr:to>
      <cdr:x>0.67232</cdr:x>
      <cdr:y>0.23428</cdr:y>
    </cdr:to>
    <cdr:sp macro="" textlink="">
      <cdr:nvSpPr>
        <cdr:cNvPr id="2" name="テキスト ボックス 1"/>
        <cdr:cNvSpPr txBox="1"/>
      </cdr:nvSpPr>
      <cdr:spPr>
        <a:xfrm xmlns:a="http://schemas.openxmlformats.org/drawingml/2006/main">
          <a:off x="2180458" y="451299"/>
          <a:ext cx="1450072" cy="35080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altLang="ja-JP" sz="1600" dirty="0">
              <a:solidFill>
                <a:schemeClr val="accent3"/>
              </a:solidFill>
              <a:latin typeface="+mj-lt"/>
            </a:rPr>
            <a:t>Fe-AM core</a:t>
          </a:r>
          <a:endParaRPr lang="ja-JP" altLang="en-US" sz="1600" dirty="0">
            <a:solidFill>
              <a:schemeClr val="accent3"/>
            </a:solidFill>
            <a:latin typeface="+mj-lt"/>
          </a:endParaRPr>
        </a:p>
      </cdr:txBody>
    </cdr:sp>
  </cdr:relSizeAnchor>
  <cdr:relSizeAnchor xmlns:cdr="http://schemas.openxmlformats.org/drawingml/2006/chartDrawing">
    <cdr:from>
      <cdr:x>0.65155</cdr:x>
      <cdr:y>0.35436</cdr:y>
    </cdr:from>
    <cdr:to>
      <cdr:x>0.83377</cdr:x>
      <cdr:y>0.42491</cdr:y>
    </cdr:to>
    <cdr:sp macro="" textlink="">
      <cdr:nvSpPr>
        <cdr:cNvPr id="5" name="テキスト ボックス 1"/>
        <cdr:cNvSpPr txBox="1"/>
      </cdr:nvSpPr>
      <cdr:spPr>
        <a:xfrm xmlns:a="http://schemas.openxmlformats.org/drawingml/2006/main">
          <a:off x="3518390" y="1213215"/>
          <a:ext cx="983996" cy="241539"/>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Century"/>
            </a:defRPr>
          </a:lvl1pPr>
          <a:lvl2pPr marL="457200" indent="0">
            <a:defRPr sz="1100">
              <a:latin typeface="Century"/>
            </a:defRPr>
          </a:lvl2pPr>
          <a:lvl3pPr marL="914400" indent="0">
            <a:defRPr sz="1100">
              <a:latin typeface="Century"/>
            </a:defRPr>
          </a:lvl3pPr>
          <a:lvl4pPr marL="1371600" indent="0">
            <a:defRPr sz="1100">
              <a:latin typeface="Century"/>
            </a:defRPr>
          </a:lvl4pPr>
          <a:lvl5pPr marL="1828800" indent="0">
            <a:defRPr sz="1100">
              <a:latin typeface="Century"/>
            </a:defRPr>
          </a:lvl5pPr>
          <a:lvl6pPr marL="2286000" indent="0">
            <a:defRPr sz="1100">
              <a:latin typeface="Century"/>
            </a:defRPr>
          </a:lvl6pPr>
          <a:lvl7pPr marL="2743200" indent="0">
            <a:defRPr sz="1100">
              <a:latin typeface="Century"/>
            </a:defRPr>
          </a:lvl7pPr>
          <a:lvl8pPr marL="3200400" indent="0">
            <a:defRPr sz="1100">
              <a:latin typeface="Century"/>
            </a:defRPr>
          </a:lvl8pPr>
          <a:lvl9pPr marL="3657600" indent="0">
            <a:defRPr sz="1100">
              <a:latin typeface="Century"/>
            </a:defRPr>
          </a:lvl9pPr>
        </a:lstStyle>
        <a:p xmlns:a="http://schemas.openxmlformats.org/drawingml/2006/main">
          <a:r>
            <a:rPr lang="en-US" altLang="ja-JP" sz="1600">
              <a:solidFill>
                <a:schemeClr val="accent2"/>
              </a:solidFill>
              <a:latin typeface="Arial"/>
            </a:rPr>
            <a:t>HBN core</a:t>
          </a:r>
          <a:endParaRPr lang="ja-JP" altLang="en-US" sz="1600">
            <a:solidFill>
              <a:schemeClr val="accent2"/>
            </a:solidFill>
            <a:latin typeface="Arial"/>
          </a:endParaRPr>
        </a:p>
      </cdr:txBody>
    </cdr:sp>
  </cdr:relSizeAnchor>
  <cdr:relSizeAnchor xmlns:cdr="http://schemas.openxmlformats.org/drawingml/2006/chartDrawing">
    <cdr:from>
      <cdr:x>0.5955</cdr:x>
      <cdr:y>0.21164</cdr:y>
    </cdr:from>
    <cdr:to>
      <cdr:x>0.63131</cdr:x>
      <cdr:y>0.26175</cdr:y>
    </cdr:to>
    <cdr:pic>
      <cdr:nvPicPr>
        <cdr:cNvPr id="6" name="chart">
          <a:extLst xmlns:a="http://schemas.openxmlformats.org/drawingml/2006/main">
            <a:ext uri="{FF2B5EF4-FFF2-40B4-BE49-F238E27FC236}">
              <a16:creationId xmlns:a16="http://schemas.microsoft.com/office/drawing/2014/main" id="{E91A9E0B-477C-EF60-7474-D23E54E1C045}"/>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3325762" y="884903"/>
          <a:ext cx="200000" cy="209524"/>
        </a:xfrm>
        <a:prstGeom xmlns:a="http://schemas.openxmlformats.org/drawingml/2006/main" prst="rect">
          <a:avLst/>
        </a:prstGeom>
      </cdr:spPr>
    </cdr:pic>
  </cdr:relSizeAnchor>
  <cdr:relSizeAnchor xmlns:cdr="http://schemas.openxmlformats.org/drawingml/2006/chartDrawing">
    <cdr:from>
      <cdr:x>0.62058</cdr:x>
      <cdr:y>0.36508</cdr:y>
    </cdr:from>
    <cdr:to>
      <cdr:x>0.6564</cdr:x>
      <cdr:y>0.41519</cdr:y>
    </cdr:to>
    <cdr:pic>
      <cdr:nvPicPr>
        <cdr:cNvPr id="7" name="chart">
          <a:extLst xmlns:a="http://schemas.openxmlformats.org/drawingml/2006/main">
            <a:ext uri="{FF2B5EF4-FFF2-40B4-BE49-F238E27FC236}">
              <a16:creationId xmlns:a16="http://schemas.microsoft.com/office/drawing/2014/main" id="{E2E61C73-FD6E-AED4-8F9D-D68A97D533AF}"/>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3465871" y="1526458"/>
          <a:ext cx="200000" cy="209524"/>
        </a:xfrm>
        <a:prstGeom xmlns:a="http://schemas.openxmlformats.org/drawingml/2006/main" prst="rect">
          <a:avLst/>
        </a:prstGeom>
      </cdr:spPr>
    </cdr:pic>
  </cdr:relSizeAnchor>
  <cdr:relSizeAnchor xmlns:cdr="http://schemas.openxmlformats.org/drawingml/2006/chartDrawing">
    <cdr:from>
      <cdr:x>0.60151</cdr:x>
      <cdr:y>0.66382</cdr:y>
    </cdr:from>
    <cdr:to>
      <cdr:x>0.77084</cdr:x>
      <cdr:y>0.75051</cdr:y>
    </cdr:to>
    <cdr:sp macro="" textlink="">
      <cdr:nvSpPr>
        <cdr:cNvPr id="10" name="テキスト ボックス 9"/>
        <cdr:cNvSpPr txBox="1"/>
      </cdr:nvSpPr>
      <cdr:spPr>
        <a:xfrm xmlns:a="http://schemas.openxmlformats.org/drawingml/2006/main">
          <a:off x="3248196" y="2272699"/>
          <a:ext cx="914389" cy="296796"/>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altLang="ja-JP" sz="1600" i="1" dirty="0">
              <a:latin typeface="+mj-lt"/>
            </a:rPr>
            <a:t>B</a:t>
          </a:r>
          <a:r>
            <a:rPr lang="en-US" altLang="ja-JP" sz="1600" baseline="-25000" dirty="0">
              <a:latin typeface="+mj-lt"/>
            </a:rPr>
            <a:t>m</a:t>
          </a:r>
          <a:r>
            <a:rPr lang="en-US" altLang="ja-JP" sz="1600" dirty="0">
              <a:latin typeface="+mj-lt"/>
            </a:rPr>
            <a:t> = 200</a:t>
          </a:r>
          <a:r>
            <a:rPr lang="en-US" altLang="ja-JP" sz="1600" baseline="0" dirty="0">
              <a:latin typeface="+mj-lt"/>
            </a:rPr>
            <a:t> mT</a:t>
          </a:r>
          <a:endParaRPr lang="ja-JP" altLang="en-US" sz="1600" dirty="0">
            <a:latin typeface="+mj-lt"/>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0.78967</cdr:x>
      <cdr:y>0.58968</cdr:y>
    </cdr:from>
    <cdr:to>
      <cdr:x>0.82246</cdr:x>
      <cdr:y>0.62585</cdr:y>
    </cdr:to>
    <cdr:cxnSp macro="">
      <cdr:nvCxnSpPr>
        <cdr:cNvPr id="4" name="直線コネクタ 3">
          <a:extLst xmlns:a="http://schemas.openxmlformats.org/drawingml/2006/main">
            <a:ext uri="{FF2B5EF4-FFF2-40B4-BE49-F238E27FC236}">
              <a16:creationId xmlns:a16="http://schemas.microsoft.com/office/drawing/2014/main" id="{F9AF8C40-E479-F3A1-C394-A99BCF284B73}"/>
            </a:ext>
          </a:extLst>
        </cdr:cNvPr>
        <cdr:cNvCxnSpPr/>
      </cdr:nvCxnSpPr>
      <cdr:spPr>
        <a:xfrm xmlns:a="http://schemas.openxmlformats.org/drawingml/2006/main">
          <a:off x="4464523" y="2322016"/>
          <a:ext cx="185376" cy="142420"/>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3.xml><?xml version="1.0" encoding="utf-8"?>
<c:userShapes xmlns:c="http://schemas.openxmlformats.org/drawingml/2006/chart">
  <cdr:relSizeAnchor xmlns:cdr="http://schemas.openxmlformats.org/drawingml/2006/chartDrawing">
    <cdr:from>
      <cdr:x>0.71459</cdr:x>
      <cdr:y>0.17652</cdr:y>
    </cdr:from>
    <cdr:to>
      <cdr:x>0.8223</cdr:x>
      <cdr:y>0.2411</cdr:y>
    </cdr:to>
    <cdr:sp macro="" textlink="">
      <cdr:nvSpPr>
        <cdr:cNvPr id="2" name="テキスト ボックス 1">
          <a:extLst xmlns:a="http://schemas.openxmlformats.org/drawingml/2006/main">
            <a:ext uri="{FF2B5EF4-FFF2-40B4-BE49-F238E27FC236}">
              <a16:creationId xmlns:a16="http://schemas.microsoft.com/office/drawing/2014/main" id="{C446F736-55B7-52AC-CD36-718EC5ABA5F9}"/>
            </a:ext>
          </a:extLst>
        </cdr:cNvPr>
        <cdr:cNvSpPr txBox="1"/>
      </cdr:nvSpPr>
      <cdr:spPr>
        <a:xfrm xmlns:a="http://schemas.openxmlformats.org/drawingml/2006/main">
          <a:off x="6066945" y="1005202"/>
          <a:ext cx="914400" cy="367748"/>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altLang="ja-JP" sz="2000" dirty="0">
              <a:solidFill>
                <a:schemeClr val="accent1">
                  <a:lumMod val="60000"/>
                  <a:lumOff val="40000"/>
                </a:schemeClr>
              </a:solidFill>
            </a:rPr>
            <a:t>Si-Steel</a:t>
          </a:r>
          <a:endParaRPr lang="ja-JP" altLang="en-US" sz="2000" dirty="0">
            <a:solidFill>
              <a:schemeClr val="accent1">
                <a:lumMod val="60000"/>
                <a:lumOff val="40000"/>
              </a:schemeClr>
            </a:solidFill>
          </a:endParaRPr>
        </a:p>
      </cdr:txBody>
    </cdr:sp>
  </cdr:relSizeAnchor>
  <cdr:relSizeAnchor xmlns:cdr="http://schemas.openxmlformats.org/drawingml/2006/chartDrawing">
    <cdr:from>
      <cdr:x>0.6744</cdr:x>
      <cdr:y>0.56542</cdr:y>
    </cdr:from>
    <cdr:to>
      <cdr:x>0.7821</cdr:x>
      <cdr:y>0.63</cdr:y>
    </cdr:to>
    <cdr:sp macro="" textlink="">
      <cdr:nvSpPr>
        <cdr:cNvPr id="3" name="テキスト ボックス 1">
          <a:extLst xmlns:a="http://schemas.openxmlformats.org/drawingml/2006/main">
            <a:ext uri="{FF2B5EF4-FFF2-40B4-BE49-F238E27FC236}">
              <a16:creationId xmlns:a16="http://schemas.microsoft.com/office/drawing/2014/main" id="{B2542CF4-56F7-BCCC-6F94-1C2A8AF7D01D}"/>
            </a:ext>
          </a:extLst>
        </cdr:cNvPr>
        <cdr:cNvSpPr txBox="1"/>
      </cdr:nvSpPr>
      <cdr:spPr>
        <a:xfrm xmlns:a="http://schemas.openxmlformats.org/drawingml/2006/main">
          <a:off x="5725701" y="3219799"/>
          <a:ext cx="914400" cy="367748"/>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altLang="ja-JP" sz="2000" dirty="0">
              <a:solidFill>
                <a:schemeClr val="bg1">
                  <a:lumMod val="65000"/>
                </a:schemeClr>
              </a:solidFill>
            </a:rPr>
            <a:t>Amorphous</a:t>
          </a:r>
          <a:endParaRPr lang="ja-JP" altLang="en-US" sz="2000" dirty="0">
            <a:solidFill>
              <a:schemeClr val="bg1">
                <a:lumMod val="65000"/>
              </a:schemeClr>
            </a:solidFill>
          </a:endParaRPr>
        </a:p>
      </cdr:txBody>
    </cdr:sp>
  </cdr:relSizeAnchor>
  <cdr:relSizeAnchor xmlns:cdr="http://schemas.openxmlformats.org/drawingml/2006/chartDrawing">
    <cdr:from>
      <cdr:x>0.64786</cdr:x>
      <cdr:y>0.45635</cdr:y>
    </cdr:from>
    <cdr:to>
      <cdr:x>0.71576</cdr:x>
      <cdr:y>0.52036</cdr:y>
    </cdr:to>
    <cdr:cxnSp macro="">
      <cdr:nvCxnSpPr>
        <cdr:cNvPr id="5" name="直線コネクタ 4">
          <a:extLst xmlns:a="http://schemas.openxmlformats.org/drawingml/2006/main">
            <a:ext uri="{FF2B5EF4-FFF2-40B4-BE49-F238E27FC236}">
              <a16:creationId xmlns:a16="http://schemas.microsoft.com/office/drawing/2014/main" id="{7FDF1414-218F-15B8-871B-1462C7A7ABA7}"/>
            </a:ext>
          </a:extLst>
        </cdr:cNvPr>
        <cdr:cNvCxnSpPr/>
      </cdr:nvCxnSpPr>
      <cdr:spPr>
        <a:xfrm xmlns:a="http://schemas.openxmlformats.org/drawingml/2006/main">
          <a:off x="5500414" y="2598721"/>
          <a:ext cx="576470" cy="364490"/>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0.4949</cdr:x>
      <cdr:y>0.37997</cdr:y>
    </cdr:from>
    <cdr:to>
      <cdr:x>0.70757</cdr:x>
      <cdr:y>0.4463</cdr:y>
    </cdr:to>
    <cdr:sp macro="" textlink="">
      <cdr:nvSpPr>
        <cdr:cNvPr id="6" name="テキスト ボックス 5">
          <a:extLst xmlns:a="http://schemas.openxmlformats.org/drawingml/2006/main">
            <a:ext uri="{FF2B5EF4-FFF2-40B4-BE49-F238E27FC236}">
              <a16:creationId xmlns:a16="http://schemas.microsoft.com/office/drawing/2014/main" id="{E7FD7B9D-94C9-3F34-4F66-F7AA4A375563}"/>
            </a:ext>
          </a:extLst>
        </cdr:cNvPr>
        <cdr:cNvSpPr txBox="1"/>
      </cdr:nvSpPr>
      <cdr:spPr>
        <a:xfrm xmlns:a="http://schemas.openxmlformats.org/drawingml/2006/main">
          <a:off x="4201700" y="2163776"/>
          <a:ext cx="1805609" cy="377687"/>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altLang="ja-JP" sz="2000" b="1" cap="none" spc="0" dirty="0">
              <a:ln w="22225">
                <a:solidFill>
                  <a:schemeClr val="accent2"/>
                </a:solidFill>
                <a:prstDash val="solid"/>
              </a:ln>
              <a:solidFill>
                <a:schemeClr val="accent2">
                  <a:lumMod val="40000"/>
                  <a:lumOff val="60000"/>
                </a:schemeClr>
              </a:solidFill>
              <a:effectLst/>
            </a:rPr>
            <a:t>Hi </a:t>
          </a:r>
          <a:r>
            <a:rPr lang="en-US" altLang="ja-JP" sz="2000" b="1" i="1" cap="none" spc="0" dirty="0">
              <a:ln w="22225">
                <a:solidFill>
                  <a:schemeClr val="accent2"/>
                </a:solidFill>
                <a:prstDash val="solid"/>
              </a:ln>
              <a:solidFill>
                <a:schemeClr val="accent2">
                  <a:lumMod val="40000"/>
                  <a:lumOff val="60000"/>
                </a:schemeClr>
              </a:solidFill>
              <a:effectLst/>
            </a:rPr>
            <a:t>B</a:t>
          </a:r>
          <a:r>
            <a:rPr lang="en-US" altLang="ja-JP" sz="2000" b="1" cap="none" spc="0" baseline="-25000" dirty="0">
              <a:ln w="22225">
                <a:solidFill>
                  <a:schemeClr val="accent2"/>
                </a:solidFill>
                <a:prstDash val="solid"/>
              </a:ln>
              <a:solidFill>
                <a:schemeClr val="accent2">
                  <a:lumMod val="40000"/>
                  <a:lumOff val="60000"/>
                </a:schemeClr>
              </a:solidFill>
              <a:effectLst/>
            </a:rPr>
            <a:t>s</a:t>
          </a:r>
          <a:r>
            <a:rPr lang="en-US" altLang="ja-JP" sz="2000" b="1" cap="none" spc="0" dirty="0">
              <a:ln w="22225">
                <a:solidFill>
                  <a:schemeClr val="accent2"/>
                </a:solidFill>
                <a:prstDash val="solid"/>
              </a:ln>
              <a:solidFill>
                <a:schemeClr val="accent2">
                  <a:lumMod val="40000"/>
                  <a:lumOff val="60000"/>
                </a:schemeClr>
              </a:solidFill>
              <a:effectLst/>
            </a:rPr>
            <a:t> Nano</a:t>
          </a:r>
          <a:endParaRPr lang="ja-JP" altLang="en-US" sz="2000" b="1" cap="none" spc="0" dirty="0">
            <a:ln w="22225">
              <a:solidFill>
                <a:schemeClr val="accent2"/>
              </a:solidFill>
              <a:prstDash val="solid"/>
            </a:ln>
            <a:solidFill>
              <a:schemeClr val="accent2">
                <a:lumMod val="40000"/>
                <a:lumOff val="60000"/>
              </a:schemeClr>
            </a:solidFill>
            <a:effectLst/>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B00E1E-1D4C-4D83-A3F3-1571527B678F}" type="datetimeFigureOut">
              <a:rPr kumimoji="1" lang="ja-JP" altLang="en-US" smtClean="0"/>
              <a:t>2023/8/17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FF29DE-276B-4B95-9B11-9DAA2152A87A}" type="slidenum">
              <a:rPr kumimoji="1" lang="ja-JP" altLang="en-US" smtClean="0"/>
              <a:t>‹#›</a:t>
            </a:fld>
            <a:endParaRPr kumimoji="1" lang="ja-JP" altLang="en-US"/>
          </a:p>
        </p:txBody>
      </p:sp>
    </p:spTree>
    <p:extLst>
      <p:ext uri="{BB962C8B-B14F-4D97-AF65-F5344CB8AC3E}">
        <p14:creationId xmlns:p14="http://schemas.microsoft.com/office/powerpoint/2010/main" val="42823425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65CEF2A-D1A1-DA4F-BFF4-DB7B4A6B8929}" type="slidenum">
              <a:rPr kumimoji="1" lang="ja-JP" altLang="en-US" smtClean="0"/>
              <a:t>4</a:t>
            </a:fld>
            <a:endParaRPr kumimoji="1" lang="ja-JP" altLang="en-US"/>
          </a:p>
        </p:txBody>
      </p:sp>
    </p:spTree>
    <p:extLst>
      <p:ext uri="{BB962C8B-B14F-4D97-AF65-F5344CB8AC3E}">
        <p14:creationId xmlns:p14="http://schemas.microsoft.com/office/powerpoint/2010/main" val="1018920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5A6D6640-39A8-4590-87B9-7F11DB90CF45}" type="slidenum">
              <a:rPr lang="ja-JP" altLang="en-US"/>
              <a:pPr/>
              <a:t>20</a:t>
            </a:fld>
            <a:endParaRPr lang="ja-JP" altLang="en-US"/>
          </a:p>
        </p:txBody>
      </p:sp>
      <p:sp>
        <p:nvSpPr>
          <p:cNvPr id="55299" name="Rectangle 2"/>
          <p:cNvSpPr>
            <a:spLocks noGrp="1" noRot="1" noChangeAspect="1" noChangeArrowheads="1" noTextEdit="1"/>
          </p:cNvSpPr>
          <p:nvPr>
            <p:ph type="sldImg"/>
          </p:nvPr>
        </p:nvSpPr>
        <p:spPr>
          <a:xfrm>
            <a:off x="90488" y="744538"/>
            <a:ext cx="6615112" cy="3721100"/>
          </a:xfrm>
          <a:solidFill>
            <a:srgbClr val="FFFFFF"/>
          </a:solidFill>
          <a:ln/>
        </p:spPr>
      </p:sp>
      <p:sp>
        <p:nvSpPr>
          <p:cNvPr id="55300" name="Rectangle 3"/>
          <p:cNvSpPr>
            <a:spLocks noGrp="1" noChangeArrowheads="1"/>
          </p:cNvSpPr>
          <p:nvPr>
            <p:ph type="body" idx="1"/>
          </p:nvPr>
        </p:nvSpPr>
        <p:spPr>
          <a:xfrm>
            <a:off x="906463" y="4716463"/>
            <a:ext cx="4984750" cy="4465637"/>
          </a:xfrm>
          <a:solidFill>
            <a:srgbClr val="FFFFFF"/>
          </a:solidFill>
          <a:ln>
            <a:solidFill>
              <a:srgbClr val="000000"/>
            </a:solidFill>
          </a:ln>
        </p:spPr>
        <p:txBody>
          <a:bodyPr lIns="91245" tIns="45623" rIns="91245" bIns="45623"/>
          <a:lstStyle/>
          <a:p>
            <a:pPr eaLnBrk="1" hangingPunct="1"/>
            <a:r>
              <a:rPr lang="en-US" altLang="ja-JP" dirty="0"/>
              <a:t>This</a:t>
            </a:r>
            <a:r>
              <a:rPr lang="en-US" altLang="ja-JP" baseline="0" dirty="0"/>
              <a:t> is a map of soft magnetic materials on </a:t>
            </a:r>
            <a:r>
              <a:rPr lang="en-US" altLang="ja-JP" baseline="0" dirty="0" err="1"/>
              <a:t>Bm</a:t>
            </a:r>
            <a:r>
              <a:rPr lang="en-US" altLang="ja-JP" baseline="0" dirty="0"/>
              <a:t> versus </a:t>
            </a:r>
            <a:r>
              <a:rPr lang="en-US" altLang="ja-JP" baseline="0" dirty="0" err="1"/>
              <a:t>Hc</a:t>
            </a:r>
            <a:r>
              <a:rPr lang="en-US" altLang="ja-JP" baseline="0" dirty="0"/>
              <a:t> plane</a:t>
            </a:r>
          </a:p>
          <a:p>
            <a:pPr eaLnBrk="1" hangingPunct="1"/>
            <a:endParaRPr lang="en-US" altLang="ja-JP" baseline="0" dirty="0"/>
          </a:p>
          <a:p>
            <a:pPr eaLnBrk="1" hangingPunct="1"/>
            <a:r>
              <a:rPr lang="en-US" altLang="ja-JP" baseline="0" dirty="0"/>
              <a:t>Here </a:t>
            </a:r>
            <a:r>
              <a:rPr lang="en-US" altLang="ja-JP" baseline="0" dirty="0" err="1"/>
              <a:t>Bm</a:t>
            </a:r>
            <a:r>
              <a:rPr lang="en-US" altLang="ja-JP" baseline="0" dirty="0"/>
              <a:t> stands for maximum operating flux density and </a:t>
            </a:r>
            <a:r>
              <a:rPr lang="en-US" altLang="ja-JP" baseline="0" dirty="0" err="1"/>
              <a:t>Hc</a:t>
            </a:r>
            <a:r>
              <a:rPr lang="en-US" altLang="ja-JP" baseline="0" dirty="0"/>
              <a:t> is </a:t>
            </a:r>
            <a:r>
              <a:rPr lang="en-US" altLang="ja-JP" baseline="0" dirty="0" err="1"/>
              <a:t>coesevity</a:t>
            </a:r>
            <a:endParaRPr lang="en-US" altLang="ja-JP" baseline="0" dirty="0"/>
          </a:p>
          <a:p>
            <a:pPr eaLnBrk="1" hangingPunct="1"/>
            <a:r>
              <a:rPr lang="en-US" altLang="ja-JP" baseline="0" dirty="0" err="1"/>
              <a:t>Bm</a:t>
            </a:r>
            <a:r>
              <a:rPr lang="en-US" altLang="ja-JP" baseline="0" dirty="0"/>
              <a:t> are determined by saturation magnetic flux density </a:t>
            </a:r>
            <a:r>
              <a:rPr lang="en-US" altLang="ja-JP" baseline="0" dirty="0" err="1"/>
              <a:t>Bs</a:t>
            </a:r>
            <a:r>
              <a:rPr lang="en-US" altLang="ja-JP" baseline="0" dirty="0"/>
              <a:t> and iron loss</a:t>
            </a:r>
          </a:p>
          <a:p>
            <a:pPr eaLnBrk="1" hangingPunct="1"/>
            <a:endParaRPr lang="en-US" altLang="ja-JP" baseline="0" dirty="0"/>
          </a:p>
          <a:p>
            <a:pPr eaLnBrk="1" hangingPunct="1"/>
            <a:r>
              <a:rPr lang="en-US" altLang="ja-JP" baseline="0" dirty="0"/>
              <a:t>from this graph we can see </a:t>
            </a:r>
            <a:r>
              <a:rPr lang="en-US" altLang="ja-JP" baseline="0" dirty="0" err="1"/>
              <a:t>Bm</a:t>
            </a:r>
            <a:r>
              <a:rPr lang="en-US" altLang="ja-JP" baseline="0" dirty="0"/>
              <a:t> and </a:t>
            </a:r>
            <a:r>
              <a:rPr lang="en-US" altLang="ja-JP" baseline="0" dirty="0" err="1"/>
              <a:t>Hc</a:t>
            </a:r>
            <a:r>
              <a:rPr lang="en-US" altLang="ja-JP" baseline="0" dirty="0"/>
              <a:t> are tradeoff relation</a:t>
            </a:r>
          </a:p>
          <a:p>
            <a:pPr eaLnBrk="1" hangingPunct="1"/>
            <a:endParaRPr lang="en-US" altLang="ja-JP" baseline="0" dirty="0"/>
          </a:p>
          <a:p>
            <a:pPr eaLnBrk="1" hangingPunct="1"/>
            <a:r>
              <a:rPr lang="en-US" altLang="ja-JP" baseline="0" dirty="0"/>
              <a:t>what we want is mistrals go beyond this curve.</a:t>
            </a:r>
          </a:p>
          <a:p>
            <a:pPr eaLnBrk="1" hangingPunct="1"/>
            <a:endParaRPr lang="en-US" altLang="ja-JP" baseline="0" dirty="0"/>
          </a:p>
          <a:p>
            <a:pPr eaLnBrk="1" hangingPunct="1"/>
            <a:endParaRPr lang="en-US" altLang="ja-JP" dirty="0"/>
          </a:p>
        </p:txBody>
      </p:sp>
    </p:spTree>
    <p:extLst>
      <p:ext uri="{BB962C8B-B14F-4D97-AF65-F5344CB8AC3E}">
        <p14:creationId xmlns:p14="http://schemas.microsoft.com/office/powerpoint/2010/main" val="1840540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5A6D6640-39A8-4590-87B9-7F11DB90CF45}" type="slidenum">
              <a:rPr lang="ja-JP" altLang="en-US"/>
              <a:pPr/>
              <a:t>21</a:t>
            </a:fld>
            <a:endParaRPr lang="ja-JP" altLang="en-US"/>
          </a:p>
        </p:txBody>
      </p:sp>
      <p:sp>
        <p:nvSpPr>
          <p:cNvPr id="55299" name="Rectangle 2"/>
          <p:cNvSpPr>
            <a:spLocks noGrp="1" noRot="1" noChangeAspect="1" noChangeArrowheads="1" noTextEdit="1"/>
          </p:cNvSpPr>
          <p:nvPr>
            <p:ph type="sldImg"/>
          </p:nvPr>
        </p:nvSpPr>
        <p:spPr>
          <a:xfrm>
            <a:off x="90488" y="744538"/>
            <a:ext cx="6615112" cy="3721100"/>
          </a:xfrm>
          <a:solidFill>
            <a:srgbClr val="FFFFFF"/>
          </a:solidFill>
          <a:ln/>
        </p:spPr>
      </p:sp>
      <p:sp>
        <p:nvSpPr>
          <p:cNvPr id="55300" name="Rectangle 3"/>
          <p:cNvSpPr>
            <a:spLocks noGrp="1" noChangeArrowheads="1"/>
          </p:cNvSpPr>
          <p:nvPr>
            <p:ph type="body" idx="1"/>
          </p:nvPr>
        </p:nvSpPr>
        <p:spPr>
          <a:xfrm>
            <a:off x="906463" y="4716463"/>
            <a:ext cx="4984750" cy="4465637"/>
          </a:xfrm>
          <a:solidFill>
            <a:srgbClr val="FFFFFF"/>
          </a:solidFill>
          <a:ln>
            <a:solidFill>
              <a:srgbClr val="000000"/>
            </a:solidFill>
          </a:ln>
        </p:spPr>
        <p:txBody>
          <a:bodyPr lIns="91245" tIns="45623" rIns="91245" bIns="45623"/>
          <a:lstStyle/>
          <a:p>
            <a:pPr eaLnBrk="1" hangingPunct="1"/>
            <a:r>
              <a:rPr lang="en-US" altLang="ja-JP" dirty="0"/>
              <a:t>so on the map</a:t>
            </a:r>
          </a:p>
          <a:p>
            <a:pPr eaLnBrk="1" hangingPunct="1"/>
            <a:endParaRPr lang="en-US" altLang="ja-JP" dirty="0"/>
          </a:p>
          <a:p>
            <a:pPr eaLnBrk="1" hangingPunct="1"/>
            <a:r>
              <a:rPr lang="en-US" altLang="ja-JP" dirty="0"/>
              <a:t>there is two way to go</a:t>
            </a:r>
          </a:p>
          <a:p>
            <a:pPr eaLnBrk="1" hangingPunct="1"/>
            <a:endParaRPr lang="en-US" altLang="ja-JP" dirty="0"/>
          </a:p>
          <a:p>
            <a:pPr eaLnBrk="1" hangingPunct="1"/>
            <a:r>
              <a:rPr lang="en-US" altLang="ja-JP" dirty="0"/>
              <a:t>One reducing </a:t>
            </a:r>
            <a:r>
              <a:rPr lang="en-US" altLang="ja-JP" dirty="0" err="1"/>
              <a:t>Hc</a:t>
            </a:r>
            <a:r>
              <a:rPr lang="en-US" altLang="ja-JP" dirty="0"/>
              <a:t> of Si</a:t>
            </a:r>
            <a:r>
              <a:rPr lang="en-US" altLang="ja-JP" baseline="0" dirty="0"/>
              <a:t> steels </a:t>
            </a:r>
          </a:p>
          <a:p>
            <a:pPr eaLnBrk="1" hangingPunct="1"/>
            <a:endParaRPr lang="en-US" altLang="ja-JP" baseline="0" dirty="0"/>
          </a:p>
          <a:p>
            <a:pPr eaLnBrk="1" hangingPunct="1"/>
            <a:r>
              <a:rPr lang="en-US" altLang="ja-JP" baseline="0" dirty="0"/>
              <a:t>or </a:t>
            </a:r>
          </a:p>
          <a:p>
            <a:pPr eaLnBrk="1" hangingPunct="1"/>
            <a:endParaRPr lang="en-US" altLang="ja-JP" baseline="0" dirty="0"/>
          </a:p>
          <a:p>
            <a:pPr eaLnBrk="1" hangingPunct="1"/>
            <a:r>
              <a:rPr lang="en-US" altLang="ja-JP" baseline="0" dirty="0"/>
              <a:t>making </a:t>
            </a:r>
            <a:r>
              <a:rPr lang="en-US" altLang="ja-JP" baseline="0" dirty="0" err="1"/>
              <a:t>Bs</a:t>
            </a:r>
            <a:r>
              <a:rPr lang="en-US" altLang="ja-JP" baseline="0" dirty="0"/>
              <a:t> high of </a:t>
            </a:r>
            <a:r>
              <a:rPr lang="en-US" altLang="ja-JP" baseline="0" dirty="0" err="1"/>
              <a:t>nano</a:t>
            </a:r>
            <a:r>
              <a:rPr lang="en-US" altLang="ja-JP" baseline="0" dirty="0"/>
              <a:t>-scale random system such as amorphous or </a:t>
            </a:r>
            <a:r>
              <a:rPr lang="en-US" altLang="ja-JP" baseline="0" dirty="0" err="1"/>
              <a:t>nanocrystalline</a:t>
            </a:r>
            <a:r>
              <a:rPr lang="en-US" altLang="ja-JP" baseline="0" dirty="0"/>
              <a:t> alloy </a:t>
            </a:r>
            <a:endParaRPr lang="en-US" altLang="ja-JP" dirty="0"/>
          </a:p>
        </p:txBody>
      </p:sp>
    </p:spTree>
    <p:extLst>
      <p:ext uri="{BB962C8B-B14F-4D97-AF65-F5344CB8AC3E}">
        <p14:creationId xmlns:p14="http://schemas.microsoft.com/office/powerpoint/2010/main" val="21012966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964E695D-14B1-4079-B011-587017FF0C06}" type="slidenum">
              <a:rPr lang="ja-JP" altLang="en-US"/>
              <a:pPr/>
              <a:t>22</a:t>
            </a:fld>
            <a:endParaRPr lang="ja-JP" altLang="en-US"/>
          </a:p>
        </p:txBody>
      </p:sp>
      <p:sp>
        <p:nvSpPr>
          <p:cNvPr id="74755" name="Rectangle 2"/>
          <p:cNvSpPr>
            <a:spLocks noGrp="1" noRot="1" noChangeAspect="1" noChangeArrowheads="1" noTextEdit="1"/>
          </p:cNvSpPr>
          <p:nvPr>
            <p:ph type="sldImg"/>
          </p:nvPr>
        </p:nvSpPr>
        <p:spPr>
          <a:xfrm>
            <a:off x="92075" y="744538"/>
            <a:ext cx="6615113" cy="3721100"/>
          </a:xfrm>
          <a:solidFill>
            <a:srgbClr val="FFFFFF"/>
          </a:solidFill>
          <a:ln/>
        </p:spPr>
      </p:sp>
      <p:sp>
        <p:nvSpPr>
          <p:cNvPr id="74756" name="Rectangle 3"/>
          <p:cNvSpPr>
            <a:spLocks noGrp="1" noChangeArrowheads="1"/>
          </p:cNvSpPr>
          <p:nvPr>
            <p:ph type="body" idx="1"/>
          </p:nvPr>
        </p:nvSpPr>
        <p:spPr>
          <a:xfrm>
            <a:off x="906463" y="4714875"/>
            <a:ext cx="4984750" cy="4467225"/>
          </a:xfrm>
          <a:solidFill>
            <a:srgbClr val="FFFFFF"/>
          </a:solidFill>
          <a:ln>
            <a:solidFill>
              <a:srgbClr val="000000"/>
            </a:solidFill>
          </a:ln>
        </p:spPr>
        <p:txBody>
          <a:bodyPr lIns="91242" tIns="45622" rIns="91242" bIns="45622"/>
          <a:lstStyle/>
          <a:p>
            <a:pPr eaLnBrk="1" hangingPunct="1"/>
            <a:r>
              <a:rPr lang="en-US" altLang="ja-JP" dirty="0"/>
              <a:t>so</a:t>
            </a:r>
            <a:r>
              <a:rPr lang="en-US" altLang="ja-JP" baseline="0" dirty="0"/>
              <a:t> we aimed overwrapped concept of these two</a:t>
            </a:r>
          </a:p>
          <a:p>
            <a:pPr eaLnBrk="1" hangingPunct="1"/>
            <a:endParaRPr lang="en-US" altLang="ja-JP" baseline="0" dirty="0"/>
          </a:p>
          <a:p>
            <a:pPr eaLnBrk="1" hangingPunct="1"/>
            <a:r>
              <a:rPr lang="en-US" altLang="ja-JP" baseline="0" dirty="0"/>
              <a:t>high Fe content in </a:t>
            </a:r>
            <a:r>
              <a:rPr lang="en-US" altLang="ja-JP" baseline="0" dirty="0" err="1"/>
              <a:t>nanocrystalline</a:t>
            </a:r>
            <a:r>
              <a:rPr lang="en-US" altLang="ja-JP" baseline="0" dirty="0"/>
              <a:t> phase to realize High </a:t>
            </a:r>
            <a:r>
              <a:rPr lang="en-US" altLang="ja-JP" baseline="0" dirty="0" err="1"/>
              <a:t>Bs</a:t>
            </a:r>
            <a:r>
              <a:rPr lang="en-US" altLang="ja-JP" baseline="0" dirty="0"/>
              <a:t> and Low </a:t>
            </a:r>
            <a:r>
              <a:rPr lang="en-US" altLang="ja-JP" baseline="0" dirty="0" err="1"/>
              <a:t>Hc</a:t>
            </a:r>
            <a:r>
              <a:rPr lang="en-US" altLang="ja-JP" baseline="0" dirty="0"/>
              <a:t> at same time</a:t>
            </a:r>
          </a:p>
          <a:p>
            <a:pPr eaLnBrk="1" hangingPunct="1"/>
            <a:endParaRPr lang="en-US" altLang="ja-JP" dirty="0"/>
          </a:p>
        </p:txBody>
      </p:sp>
    </p:spTree>
    <p:extLst>
      <p:ext uri="{BB962C8B-B14F-4D97-AF65-F5344CB8AC3E}">
        <p14:creationId xmlns:p14="http://schemas.microsoft.com/office/powerpoint/2010/main" val="23410667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964E695D-14B1-4079-B011-587017FF0C06}" type="slidenum">
              <a:rPr lang="ja-JP" altLang="en-US"/>
              <a:pPr/>
              <a:t>23</a:t>
            </a:fld>
            <a:endParaRPr lang="ja-JP" altLang="en-US"/>
          </a:p>
        </p:txBody>
      </p:sp>
      <p:sp>
        <p:nvSpPr>
          <p:cNvPr id="74755" name="Rectangle 2"/>
          <p:cNvSpPr>
            <a:spLocks noGrp="1" noRot="1" noChangeAspect="1" noChangeArrowheads="1" noTextEdit="1"/>
          </p:cNvSpPr>
          <p:nvPr>
            <p:ph type="sldImg"/>
          </p:nvPr>
        </p:nvSpPr>
        <p:spPr>
          <a:xfrm>
            <a:off x="92075" y="744538"/>
            <a:ext cx="6615113" cy="3721100"/>
          </a:xfrm>
          <a:solidFill>
            <a:srgbClr val="FFFFFF"/>
          </a:solidFill>
          <a:ln/>
        </p:spPr>
      </p:sp>
      <p:sp>
        <p:nvSpPr>
          <p:cNvPr id="74756" name="Rectangle 3"/>
          <p:cNvSpPr>
            <a:spLocks noGrp="1" noChangeArrowheads="1"/>
          </p:cNvSpPr>
          <p:nvPr>
            <p:ph type="body" idx="1"/>
          </p:nvPr>
        </p:nvSpPr>
        <p:spPr>
          <a:xfrm>
            <a:off x="906463" y="4714875"/>
            <a:ext cx="4984750" cy="4467225"/>
          </a:xfrm>
          <a:solidFill>
            <a:srgbClr val="FFFFFF"/>
          </a:solidFill>
          <a:ln>
            <a:solidFill>
              <a:srgbClr val="000000"/>
            </a:solidFill>
          </a:ln>
        </p:spPr>
        <p:txBody>
          <a:bodyPr lIns="91242" tIns="45622" rIns="91242" bIns="45622"/>
          <a:lstStyle/>
          <a:p>
            <a:pPr eaLnBrk="1" hangingPunct="1"/>
            <a:r>
              <a:rPr lang="en-US" altLang="ja-JP" dirty="0"/>
              <a:t>Let’s see characters of this composition</a:t>
            </a:r>
          </a:p>
          <a:p>
            <a:pPr eaLnBrk="1" hangingPunct="1"/>
            <a:r>
              <a:rPr lang="en-US" altLang="ja-JP" dirty="0"/>
              <a:t>it has relatively low Fe content and high X elements</a:t>
            </a:r>
          </a:p>
          <a:p>
            <a:pPr eaLnBrk="1" hangingPunct="1"/>
            <a:endParaRPr lang="en-US" altLang="ja-JP" dirty="0"/>
          </a:p>
          <a:p>
            <a:pPr eaLnBrk="1" hangingPunct="1"/>
            <a:r>
              <a:rPr lang="en-US" altLang="ja-JP" dirty="0"/>
              <a:t>which makes </a:t>
            </a:r>
            <a:r>
              <a:rPr lang="en-US" altLang="ja-JP" dirty="0" err="1"/>
              <a:t>Bs</a:t>
            </a:r>
            <a:r>
              <a:rPr lang="en-US" altLang="ja-JP" dirty="0"/>
              <a:t> low</a:t>
            </a:r>
          </a:p>
          <a:p>
            <a:pPr eaLnBrk="1" hangingPunct="1"/>
            <a:endParaRPr lang="en-US" altLang="ja-JP" dirty="0"/>
          </a:p>
        </p:txBody>
      </p:sp>
    </p:spTree>
    <p:extLst>
      <p:ext uri="{BB962C8B-B14F-4D97-AF65-F5344CB8AC3E}">
        <p14:creationId xmlns:p14="http://schemas.microsoft.com/office/powerpoint/2010/main" val="22519022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BEC70FCA-4F9C-4D3D-B249-3BC2EC1EA31F}" type="slidenum">
              <a:rPr lang="ja-JP" altLang="en-US"/>
              <a:pPr/>
              <a:t>24</a:t>
            </a:fld>
            <a:endParaRPr lang="ja-JP" altLang="en-US"/>
          </a:p>
        </p:txBody>
      </p:sp>
      <p:sp>
        <p:nvSpPr>
          <p:cNvPr id="82947" name="Rectangle 2"/>
          <p:cNvSpPr>
            <a:spLocks noGrp="1" noRot="1" noChangeAspect="1" noChangeArrowheads="1" noTextEdit="1"/>
          </p:cNvSpPr>
          <p:nvPr>
            <p:ph type="sldImg"/>
          </p:nvPr>
        </p:nvSpPr>
        <p:spPr>
          <a:xfrm>
            <a:off x="92075" y="744538"/>
            <a:ext cx="6615113" cy="3721100"/>
          </a:xfrm>
          <a:solidFill>
            <a:srgbClr val="FFFFFF"/>
          </a:solidFill>
          <a:ln/>
        </p:spPr>
      </p:sp>
      <p:sp>
        <p:nvSpPr>
          <p:cNvPr id="82948" name="Rectangle 3"/>
          <p:cNvSpPr>
            <a:spLocks noGrp="1" noChangeArrowheads="1"/>
          </p:cNvSpPr>
          <p:nvPr>
            <p:ph type="body" idx="1"/>
          </p:nvPr>
        </p:nvSpPr>
        <p:spPr>
          <a:xfrm>
            <a:off x="906463" y="4714875"/>
            <a:ext cx="4984750" cy="4467225"/>
          </a:xfrm>
          <a:solidFill>
            <a:srgbClr val="FFFFFF"/>
          </a:solidFill>
          <a:ln>
            <a:solidFill>
              <a:srgbClr val="000000"/>
            </a:solidFill>
          </a:ln>
        </p:spPr>
        <p:txBody>
          <a:bodyPr lIns="88224" tIns="44111" rIns="88224" bIns="44111"/>
          <a:lstStyle/>
          <a:p>
            <a:pPr eaLnBrk="1" hangingPunct="1"/>
            <a:r>
              <a:rPr lang="en-US" altLang="ja-JP" dirty="0"/>
              <a:t>conventional</a:t>
            </a:r>
            <a:r>
              <a:rPr lang="en-US" altLang="ja-JP" baseline="0" dirty="0"/>
              <a:t> </a:t>
            </a:r>
            <a:r>
              <a:rPr lang="en-US" altLang="ja-JP" baseline="0" dirty="0" err="1"/>
              <a:t>nanocrystalline</a:t>
            </a:r>
            <a:r>
              <a:rPr lang="en-US" altLang="ja-JP" baseline="0" dirty="0"/>
              <a:t> alloys are casted as an amorphous phase</a:t>
            </a:r>
          </a:p>
          <a:p>
            <a:pPr eaLnBrk="1" hangingPunct="1"/>
            <a:endParaRPr lang="en-US" altLang="ja-JP" baseline="0" dirty="0"/>
          </a:p>
          <a:p>
            <a:pPr eaLnBrk="1" hangingPunct="1"/>
            <a:r>
              <a:rPr lang="en-US" altLang="ja-JP" baseline="0" dirty="0"/>
              <a:t>at the early stage of annealing process, Cu clustering happens and these becomes seeds of primary crystals</a:t>
            </a:r>
          </a:p>
          <a:p>
            <a:pPr eaLnBrk="1" hangingPunct="1"/>
            <a:endParaRPr lang="en-US" altLang="ja-JP" baseline="0" dirty="0"/>
          </a:p>
          <a:p>
            <a:pPr eaLnBrk="1" hangingPunct="1"/>
            <a:r>
              <a:rPr lang="en-US" altLang="ja-JP" baseline="0" dirty="0"/>
              <a:t>they grow in the higher temperature </a:t>
            </a:r>
          </a:p>
          <a:p>
            <a:pPr eaLnBrk="1" hangingPunct="1"/>
            <a:endParaRPr lang="en-US" altLang="ja-JP" baseline="0" dirty="0"/>
          </a:p>
          <a:p>
            <a:pPr eaLnBrk="1" hangingPunct="1"/>
            <a:r>
              <a:rPr lang="en-US" altLang="ja-JP" baseline="0" dirty="0"/>
              <a:t>in this process </a:t>
            </a:r>
            <a:r>
              <a:rPr lang="en-US" altLang="ja-JP" baseline="0" dirty="0" err="1"/>
              <a:t>Nb</a:t>
            </a:r>
            <a:r>
              <a:rPr lang="en-US" altLang="ja-JP" baseline="0" dirty="0"/>
              <a:t> or </a:t>
            </a:r>
            <a:r>
              <a:rPr lang="en-US" altLang="ja-JP" baseline="0" dirty="0" err="1"/>
              <a:t>Zr</a:t>
            </a:r>
            <a:r>
              <a:rPr lang="en-US" altLang="ja-JP" baseline="0" dirty="0"/>
              <a:t>, I call X elements in this presentation, plays crucial roles  </a:t>
            </a:r>
          </a:p>
          <a:p>
            <a:pPr eaLnBrk="1" hangingPunct="1"/>
            <a:endParaRPr lang="en-US" altLang="ja-JP" baseline="0" dirty="0"/>
          </a:p>
          <a:p>
            <a:pPr eaLnBrk="1" hangingPunct="1"/>
            <a:r>
              <a:rPr lang="en-US" altLang="ja-JP" baseline="0" dirty="0"/>
              <a:t>at the Cu clustering, X elements suppress the move of Cu atoms which help remaining high number density of seeds</a:t>
            </a:r>
          </a:p>
          <a:p>
            <a:pPr eaLnBrk="1" hangingPunct="1"/>
            <a:endParaRPr lang="en-US" altLang="ja-JP" baseline="0" dirty="0"/>
          </a:p>
          <a:p>
            <a:pPr eaLnBrk="1" hangingPunct="1"/>
            <a:r>
              <a:rPr lang="en-US" altLang="ja-JP" baseline="0" dirty="0"/>
              <a:t>and in the grain growth temperature, they go into residual amorphous  phase and make it thermally stable </a:t>
            </a:r>
          </a:p>
          <a:p>
            <a:pPr eaLnBrk="1" hangingPunct="1"/>
            <a:endParaRPr lang="en-US" altLang="ja-JP" baseline="0" dirty="0"/>
          </a:p>
          <a:p>
            <a:pPr eaLnBrk="1" hangingPunct="1"/>
            <a:r>
              <a:rPr lang="en-US" altLang="ja-JP" baseline="0" dirty="0"/>
              <a:t>These X elements are necessary</a:t>
            </a:r>
            <a:endParaRPr lang="en-US" altLang="ja-JP" dirty="0"/>
          </a:p>
        </p:txBody>
      </p:sp>
    </p:spTree>
    <p:extLst>
      <p:ext uri="{BB962C8B-B14F-4D97-AF65-F5344CB8AC3E}">
        <p14:creationId xmlns:p14="http://schemas.microsoft.com/office/powerpoint/2010/main" val="2464138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964E695D-14B1-4079-B011-587017FF0C06}" type="slidenum">
              <a:rPr lang="ja-JP" altLang="en-US"/>
              <a:pPr/>
              <a:t>25</a:t>
            </a:fld>
            <a:endParaRPr lang="ja-JP" altLang="en-US"/>
          </a:p>
        </p:txBody>
      </p:sp>
      <p:sp>
        <p:nvSpPr>
          <p:cNvPr id="74755" name="Rectangle 2"/>
          <p:cNvSpPr>
            <a:spLocks noGrp="1" noRot="1" noChangeAspect="1" noChangeArrowheads="1" noTextEdit="1"/>
          </p:cNvSpPr>
          <p:nvPr>
            <p:ph type="sldImg"/>
          </p:nvPr>
        </p:nvSpPr>
        <p:spPr>
          <a:xfrm>
            <a:off x="92075" y="744538"/>
            <a:ext cx="6615113" cy="3721100"/>
          </a:xfrm>
          <a:solidFill>
            <a:srgbClr val="FFFFFF"/>
          </a:solidFill>
          <a:ln/>
        </p:spPr>
      </p:sp>
      <p:sp>
        <p:nvSpPr>
          <p:cNvPr id="74756" name="Rectangle 3"/>
          <p:cNvSpPr>
            <a:spLocks noGrp="1" noChangeArrowheads="1"/>
          </p:cNvSpPr>
          <p:nvPr>
            <p:ph type="body" idx="1"/>
          </p:nvPr>
        </p:nvSpPr>
        <p:spPr>
          <a:xfrm>
            <a:off x="906463" y="4714875"/>
            <a:ext cx="4984750" cy="4467225"/>
          </a:xfrm>
          <a:solidFill>
            <a:srgbClr val="FFFFFF"/>
          </a:solidFill>
          <a:ln>
            <a:solidFill>
              <a:srgbClr val="000000"/>
            </a:solidFill>
          </a:ln>
        </p:spPr>
        <p:txBody>
          <a:bodyPr lIns="91242" tIns="45622" rIns="91242" bIns="45622"/>
          <a:lstStyle/>
          <a:p>
            <a:pPr eaLnBrk="1" hangingPunct="1"/>
            <a:r>
              <a:rPr lang="en-US" altLang="ja-JP" dirty="0"/>
              <a:t>So</a:t>
            </a:r>
            <a:r>
              <a:rPr lang="en-US" altLang="ja-JP" baseline="0" dirty="0"/>
              <a:t> we made some modify of composition </a:t>
            </a:r>
          </a:p>
          <a:p>
            <a:pPr eaLnBrk="1" hangingPunct="1"/>
            <a:r>
              <a:rPr lang="en-US" altLang="ja-JP" baseline="0" dirty="0"/>
              <a:t>increase Fe and decrease X elements like this </a:t>
            </a:r>
          </a:p>
          <a:p>
            <a:pPr eaLnBrk="1" hangingPunct="1"/>
            <a:endParaRPr lang="en-US" altLang="ja-JP" baseline="0" dirty="0"/>
          </a:p>
          <a:p>
            <a:pPr eaLnBrk="1" hangingPunct="1"/>
            <a:r>
              <a:rPr lang="en-US" altLang="ja-JP" baseline="0" dirty="0"/>
              <a:t>And substitute the roles of X element by Quick anneal</a:t>
            </a:r>
            <a:endParaRPr lang="en-US" altLang="ja-JP" dirty="0"/>
          </a:p>
        </p:txBody>
      </p:sp>
    </p:spTree>
    <p:extLst>
      <p:ext uri="{BB962C8B-B14F-4D97-AF65-F5344CB8AC3E}">
        <p14:creationId xmlns:p14="http://schemas.microsoft.com/office/powerpoint/2010/main" val="21422913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when normal anneal has been applied for that composition </a:t>
            </a:r>
          </a:p>
          <a:p>
            <a:endParaRPr kumimoji="1" lang="en-US" altLang="ja-JP" dirty="0"/>
          </a:p>
          <a:p>
            <a:r>
              <a:rPr kumimoji="1" lang="en-US" altLang="ja-JP" dirty="0"/>
              <a:t>it passes clustering temperature range slowly </a:t>
            </a:r>
          </a:p>
          <a:p>
            <a:r>
              <a:rPr kumimoji="1" lang="en-US" altLang="ja-JP" dirty="0"/>
              <a:t>then Cu can move long distance</a:t>
            </a:r>
          </a:p>
          <a:p>
            <a:r>
              <a:rPr kumimoji="1" lang="en-US" altLang="ja-JP" dirty="0"/>
              <a:t>cluster grow and they become larger</a:t>
            </a:r>
            <a:r>
              <a:rPr kumimoji="1" lang="en-US" altLang="ja-JP" baseline="0" dirty="0"/>
              <a:t> and number density decreases</a:t>
            </a:r>
          </a:p>
          <a:p>
            <a:r>
              <a:rPr kumimoji="1" lang="en-US" altLang="ja-JP" baseline="0" dirty="0"/>
              <a:t> due to lack of seeds grains becomes large</a:t>
            </a:r>
          </a:p>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C7383FF4-BCB4-4C96-8CC0-411FB695D2B8}" type="slidenum">
              <a:rPr lang="ja-JP" altLang="en-US" smtClean="0"/>
              <a:pPr>
                <a:defRPr/>
              </a:pPr>
              <a:t>26</a:t>
            </a:fld>
            <a:endParaRPr lang="ja-JP" altLang="en-US"/>
          </a:p>
        </p:txBody>
      </p:sp>
    </p:spTree>
    <p:extLst>
      <p:ext uri="{BB962C8B-B14F-4D97-AF65-F5344CB8AC3E}">
        <p14:creationId xmlns:p14="http://schemas.microsoft.com/office/powerpoint/2010/main" val="33469959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however by applying quick anneal</a:t>
            </a:r>
          </a:p>
          <a:p>
            <a:r>
              <a:rPr kumimoji="1" lang="en-US" altLang="ja-JP" dirty="0"/>
              <a:t>that is passing the clustering temperature fast</a:t>
            </a:r>
          </a:p>
          <a:p>
            <a:r>
              <a:rPr kumimoji="1" lang="en-US" altLang="ja-JP" dirty="0"/>
              <a:t>there</a:t>
            </a:r>
            <a:r>
              <a:rPr kumimoji="1" lang="en-US" altLang="ja-JP" baseline="0" dirty="0"/>
              <a:t> is not enough time for Cu to travel long distance</a:t>
            </a:r>
          </a:p>
          <a:p>
            <a:r>
              <a:rPr kumimoji="1" lang="en-US" altLang="ja-JP" baseline="0" dirty="0"/>
              <a:t>and Cu clusters remains small and high number density</a:t>
            </a:r>
          </a:p>
          <a:p>
            <a:endParaRPr kumimoji="1" lang="en-US" altLang="ja-JP" baseline="0" dirty="0"/>
          </a:p>
          <a:p>
            <a:r>
              <a:rPr kumimoji="1" lang="en-US" altLang="ja-JP" dirty="0"/>
              <a:t>Thanks to high number</a:t>
            </a:r>
            <a:r>
              <a:rPr kumimoji="1" lang="en-US" altLang="ja-JP" baseline="0" dirty="0"/>
              <a:t> density of seeds grains become small and uniform</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C7383FF4-BCB4-4C96-8CC0-411FB695D2B8}" type="slidenum">
              <a:rPr lang="ja-JP" altLang="en-US" smtClean="0"/>
              <a:pPr>
                <a:defRPr/>
              </a:pPr>
              <a:t>27</a:t>
            </a:fld>
            <a:endParaRPr lang="ja-JP" altLang="en-US"/>
          </a:p>
        </p:txBody>
      </p:sp>
    </p:spTree>
    <p:extLst>
      <p:ext uri="{BB962C8B-B14F-4D97-AF65-F5344CB8AC3E}">
        <p14:creationId xmlns:p14="http://schemas.microsoft.com/office/powerpoint/2010/main" val="22497383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we can see good soft magnetic properties </a:t>
            </a:r>
          </a:p>
          <a:p>
            <a:r>
              <a:rPr kumimoji="1" lang="en-US" altLang="ja-JP" dirty="0"/>
              <a:t>such</a:t>
            </a:r>
            <a:r>
              <a:rPr kumimoji="1" lang="en-US" altLang="ja-JP" baseline="0" dirty="0"/>
              <a:t> as low </a:t>
            </a:r>
            <a:r>
              <a:rPr kumimoji="1" lang="en-US" altLang="ja-JP" baseline="0" dirty="0" err="1"/>
              <a:t>Hc</a:t>
            </a:r>
            <a:r>
              <a:rPr kumimoji="1" lang="en-US" altLang="ja-JP" baseline="0" dirty="0"/>
              <a:t> of 3 A/m with having </a:t>
            </a:r>
            <a:r>
              <a:rPr kumimoji="1" lang="en-US" altLang="ja-JP" baseline="0" dirty="0" err="1"/>
              <a:t>Bs</a:t>
            </a:r>
            <a:r>
              <a:rPr kumimoji="1" lang="en-US" altLang="ja-JP" baseline="0" dirty="0"/>
              <a:t> of 1.75 T </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C7383FF4-BCB4-4C96-8CC0-411FB695D2B8}" type="slidenum">
              <a:rPr lang="ja-JP" altLang="en-US" smtClean="0"/>
              <a:pPr>
                <a:defRPr/>
              </a:pPr>
              <a:t>28</a:t>
            </a:fld>
            <a:endParaRPr lang="ja-JP" altLang="en-US"/>
          </a:p>
        </p:txBody>
      </p:sp>
    </p:spTree>
    <p:extLst>
      <p:ext uri="{BB962C8B-B14F-4D97-AF65-F5344CB8AC3E}">
        <p14:creationId xmlns:p14="http://schemas.microsoft.com/office/powerpoint/2010/main" val="25168304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5A6D6640-39A8-4590-87B9-7F11DB90CF45}" type="slidenum">
              <a:rPr lang="ja-JP" altLang="en-US"/>
              <a:pPr/>
              <a:t>29</a:t>
            </a:fld>
            <a:endParaRPr lang="ja-JP" altLang="en-US"/>
          </a:p>
        </p:txBody>
      </p:sp>
      <p:sp>
        <p:nvSpPr>
          <p:cNvPr id="55299" name="Rectangle 2"/>
          <p:cNvSpPr>
            <a:spLocks noGrp="1" noRot="1" noChangeAspect="1" noChangeArrowheads="1" noTextEdit="1"/>
          </p:cNvSpPr>
          <p:nvPr>
            <p:ph type="sldImg"/>
          </p:nvPr>
        </p:nvSpPr>
        <p:spPr>
          <a:xfrm>
            <a:off x="90488" y="744538"/>
            <a:ext cx="6615112" cy="3721100"/>
          </a:xfrm>
          <a:solidFill>
            <a:srgbClr val="FFFFFF"/>
          </a:solidFill>
          <a:ln/>
        </p:spPr>
      </p:sp>
      <p:sp>
        <p:nvSpPr>
          <p:cNvPr id="55300" name="Rectangle 3"/>
          <p:cNvSpPr>
            <a:spLocks noGrp="1" noChangeArrowheads="1"/>
          </p:cNvSpPr>
          <p:nvPr>
            <p:ph type="body" idx="1"/>
          </p:nvPr>
        </p:nvSpPr>
        <p:spPr>
          <a:xfrm>
            <a:off x="906463" y="4716463"/>
            <a:ext cx="4984750" cy="4465637"/>
          </a:xfrm>
          <a:solidFill>
            <a:srgbClr val="FFFFFF"/>
          </a:solidFill>
          <a:ln>
            <a:solidFill>
              <a:srgbClr val="000000"/>
            </a:solidFill>
          </a:ln>
        </p:spPr>
        <p:txBody>
          <a:bodyPr lIns="91245" tIns="45623" rIns="91245" bIns="45623"/>
          <a:lstStyle/>
          <a:p>
            <a:pPr eaLnBrk="1" hangingPunct="1"/>
            <a:r>
              <a:rPr lang="en-US" altLang="ja-JP" dirty="0"/>
              <a:t>The developed materials</a:t>
            </a:r>
            <a:r>
              <a:rPr lang="en-US" altLang="ja-JP" baseline="0" dirty="0"/>
              <a:t> can be put on the map like this</a:t>
            </a:r>
          </a:p>
          <a:p>
            <a:pPr eaLnBrk="1" hangingPunct="1"/>
            <a:endParaRPr lang="en-US" altLang="ja-JP" baseline="0" dirty="0"/>
          </a:p>
          <a:p>
            <a:pPr eaLnBrk="1" hangingPunct="1"/>
            <a:r>
              <a:rPr lang="en-US" altLang="ja-JP" baseline="0" dirty="0"/>
              <a:t>it exhibits one third of core loss of Si-Steel and 10% higher </a:t>
            </a:r>
            <a:r>
              <a:rPr lang="en-US" altLang="ja-JP" baseline="0" dirty="0" err="1"/>
              <a:t>Bm</a:t>
            </a:r>
            <a:r>
              <a:rPr lang="en-US" altLang="ja-JP" baseline="0" dirty="0"/>
              <a:t> than Fe-amorphous alloy</a:t>
            </a:r>
          </a:p>
          <a:p>
            <a:pPr eaLnBrk="1" hangingPunct="1"/>
            <a:endParaRPr lang="en-US" altLang="ja-JP" baseline="0" dirty="0"/>
          </a:p>
          <a:p>
            <a:pPr eaLnBrk="1" hangingPunct="1"/>
            <a:r>
              <a:rPr lang="en-US" altLang="ja-JP" baseline="0" dirty="0"/>
              <a:t>it seems quick anneal type alloy is suitable for industrial products, if we can solve the processing issues</a:t>
            </a:r>
          </a:p>
          <a:p>
            <a:pPr eaLnBrk="1" hangingPunct="1"/>
            <a:endParaRPr lang="en-US" altLang="ja-JP" dirty="0"/>
          </a:p>
        </p:txBody>
      </p:sp>
    </p:spTree>
    <p:extLst>
      <p:ext uri="{BB962C8B-B14F-4D97-AF65-F5344CB8AC3E}">
        <p14:creationId xmlns:p14="http://schemas.microsoft.com/office/powerpoint/2010/main" val="1680208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65CEF2A-D1A1-DA4F-BFF4-DB7B4A6B8929}" type="slidenum">
              <a:rPr kumimoji="1" lang="ja-JP" altLang="en-US" smtClean="0"/>
              <a:t>5</a:t>
            </a:fld>
            <a:endParaRPr kumimoji="1" lang="ja-JP" altLang="en-US"/>
          </a:p>
        </p:txBody>
      </p:sp>
    </p:spTree>
    <p:extLst>
      <p:ext uri="{BB962C8B-B14F-4D97-AF65-F5344CB8AC3E}">
        <p14:creationId xmlns:p14="http://schemas.microsoft.com/office/powerpoint/2010/main" val="1442552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These are the possible shape of applications</a:t>
            </a:r>
          </a:p>
          <a:p>
            <a:endParaRPr kumimoji="1" lang="en-US" altLang="ja-JP" dirty="0"/>
          </a:p>
          <a:p>
            <a:r>
              <a:rPr kumimoji="1" lang="en-US" altLang="ja-JP" dirty="0"/>
              <a:t>one, block cores may</a:t>
            </a:r>
            <a:r>
              <a:rPr kumimoji="1" lang="en-US" altLang="ja-JP" baseline="0" dirty="0"/>
              <a:t> be impregnated</a:t>
            </a:r>
          </a:p>
          <a:p>
            <a:endParaRPr kumimoji="1" lang="en-US" altLang="ja-JP" baseline="0" dirty="0"/>
          </a:p>
          <a:p>
            <a:r>
              <a:rPr kumimoji="1" lang="en-US" altLang="ja-JP" baseline="0" dirty="0"/>
              <a:t>and toroidal core </a:t>
            </a:r>
          </a:p>
          <a:p>
            <a:endParaRPr kumimoji="1" lang="en-US" altLang="ja-JP" baseline="0" dirty="0"/>
          </a:p>
          <a:p>
            <a:r>
              <a:rPr kumimoji="1" lang="en-US" altLang="ja-JP" baseline="0" dirty="0"/>
              <a:t>but first of all, we found issue of annealing   coursed by lamination thickness</a:t>
            </a:r>
            <a:r>
              <a:rPr kumimoji="1" lang="en-US" altLang="ja-JP" dirty="0"/>
              <a:t> </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C7383FF4-BCB4-4C96-8CC0-411FB695D2B8}" type="slidenum">
              <a:rPr lang="ja-JP" altLang="en-US" smtClean="0"/>
              <a:pPr>
                <a:defRPr/>
              </a:pPr>
              <a:t>31</a:t>
            </a:fld>
            <a:endParaRPr lang="ja-JP" altLang="en-US"/>
          </a:p>
        </p:txBody>
      </p:sp>
    </p:spTree>
    <p:extLst>
      <p:ext uri="{BB962C8B-B14F-4D97-AF65-F5344CB8AC3E}">
        <p14:creationId xmlns:p14="http://schemas.microsoft.com/office/powerpoint/2010/main" val="13004522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so we prepared cores</a:t>
            </a:r>
          </a:p>
          <a:p>
            <a:endParaRPr kumimoji="1" lang="en-US" altLang="ja-JP" dirty="0"/>
          </a:p>
          <a:p>
            <a:r>
              <a:rPr kumimoji="1" lang="en-US" altLang="ja-JP" dirty="0"/>
              <a:t>first laminate single strips</a:t>
            </a:r>
          </a:p>
          <a:p>
            <a:endParaRPr kumimoji="1" lang="en-US" altLang="ja-JP" dirty="0"/>
          </a:p>
          <a:p>
            <a:r>
              <a:rPr kumimoji="1" lang="en-US" altLang="ja-JP" dirty="0"/>
              <a:t>mold it by resin</a:t>
            </a:r>
          </a:p>
          <a:p>
            <a:endParaRPr kumimoji="1" lang="en-US" altLang="ja-JP" dirty="0"/>
          </a:p>
          <a:p>
            <a:r>
              <a:rPr kumimoji="1" lang="en-US" altLang="ja-JP" dirty="0"/>
              <a:t>cutting</a:t>
            </a:r>
            <a:r>
              <a:rPr kumimoji="1" lang="en-US" altLang="ja-JP" baseline="0" dirty="0"/>
              <a:t> grinding and etching had carried out</a:t>
            </a:r>
          </a:p>
          <a:p>
            <a:endParaRPr kumimoji="1" lang="en-US" altLang="ja-JP" baseline="0" dirty="0"/>
          </a:p>
          <a:p>
            <a:r>
              <a:rPr kumimoji="1" lang="en-US" altLang="ja-JP" baseline="0" dirty="0"/>
              <a:t>and we got a block</a:t>
            </a:r>
          </a:p>
          <a:p>
            <a:endParaRPr kumimoji="1" lang="en-US" altLang="ja-JP" baseline="0" dirty="0"/>
          </a:p>
          <a:p>
            <a:r>
              <a:rPr kumimoji="1" lang="en-US" altLang="ja-JP" baseline="0" dirty="0"/>
              <a:t>made core by 4 blocks</a:t>
            </a:r>
          </a:p>
          <a:p>
            <a:endParaRPr kumimoji="1" lang="en-US" altLang="ja-JP" baseline="0" dirty="0"/>
          </a:p>
          <a:p>
            <a:r>
              <a:rPr kumimoji="1" lang="en-US" altLang="ja-JP" baseline="0" dirty="0"/>
              <a:t>   </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C7383FF4-BCB4-4C96-8CC0-411FB695D2B8}" type="slidenum">
              <a:rPr lang="ja-JP" altLang="en-US" smtClean="0"/>
              <a:pPr>
                <a:defRPr/>
              </a:pPr>
              <a:t>32</a:t>
            </a:fld>
            <a:endParaRPr lang="ja-JP" altLang="en-US"/>
          </a:p>
        </p:txBody>
      </p:sp>
    </p:spTree>
    <p:extLst>
      <p:ext uri="{BB962C8B-B14F-4D97-AF65-F5344CB8AC3E}">
        <p14:creationId xmlns:p14="http://schemas.microsoft.com/office/powerpoint/2010/main" val="3073398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is the B-H loop of High </a:t>
            </a:r>
            <a:r>
              <a:rPr kumimoji="1" lang="en-US" altLang="ja-JP" dirty="0" err="1"/>
              <a:t>Bs</a:t>
            </a:r>
            <a:r>
              <a:rPr kumimoji="1" lang="en-US" altLang="ja-JP" dirty="0"/>
              <a:t> </a:t>
            </a:r>
            <a:r>
              <a:rPr kumimoji="1" lang="en-US" altLang="ja-JP" dirty="0" err="1"/>
              <a:t>nano</a:t>
            </a:r>
            <a:r>
              <a:rPr kumimoji="1" lang="en-US" altLang="ja-JP" dirty="0"/>
              <a:t> block core</a:t>
            </a:r>
          </a:p>
          <a:p>
            <a:r>
              <a:rPr kumimoji="1" lang="en-US" altLang="ja-JP" dirty="0"/>
              <a:t>here we compered with that of Fe-based amorphous core</a:t>
            </a:r>
          </a:p>
          <a:p>
            <a:endParaRPr kumimoji="1" lang="en-US" altLang="ja-JP" dirty="0"/>
          </a:p>
          <a:p>
            <a:r>
              <a:rPr kumimoji="1" lang="en-US" altLang="ja-JP" dirty="0"/>
              <a:t>as we can see in the table </a:t>
            </a:r>
          </a:p>
          <a:p>
            <a:r>
              <a:rPr kumimoji="1" lang="en-US" altLang="ja-JP" dirty="0"/>
              <a:t>High </a:t>
            </a:r>
            <a:r>
              <a:rPr kumimoji="1" lang="en-US" altLang="ja-JP" dirty="0" err="1"/>
              <a:t>Bs</a:t>
            </a:r>
            <a:r>
              <a:rPr kumimoji="1" lang="en-US" altLang="ja-JP" dirty="0"/>
              <a:t> </a:t>
            </a:r>
            <a:r>
              <a:rPr kumimoji="1" lang="en-US" altLang="ja-JP" dirty="0" err="1"/>
              <a:t>nano</a:t>
            </a:r>
            <a:r>
              <a:rPr kumimoji="1" lang="en-US" altLang="ja-JP" dirty="0"/>
              <a:t> core shows more than </a:t>
            </a:r>
            <a:r>
              <a:rPr kumimoji="1" lang="en-US" altLang="ja-JP" baseline="0" dirty="0"/>
              <a:t>15% higher B at two thousand ampere per meter</a:t>
            </a:r>
          </a:p>
          <a:p>
            <a:r>
              <a:rPr kumimoji="1" lang="en-US" altLang="ja-JP" baseline="0" dirty="0"/>
              <a:t>that is because high </a:t>
            </a:r>
            <a:r>
              <a:rPr kumimoji="1" lang="en-US" altLang="ja-JP" baseline="0" dirty="0" err="1"/>
              <a:t>Bs</a:t>
            </a:r>
            <a:r>
              <a:rPr kumimoji="1" lang="en-US" altLang="ja-JP" baseline="0" dirty="0"/>
              <a:t> </a:t>
            </a:r>
            <a:r>
              <a:rPr kumimoji="1" lang="en-US" altLang="ja-JP" baseline="0" dirty="0" err="1"/>
              <a:t>nano</a:t>
            </a:r>
            <a:r>
              <a:rPr kumimoji="1" lang="en-US" altLang="ja-JP" baseline="0" dirty="0"/>
              <a:t> shows better saturation behavior of B</a:t>
            </a:r>
          </a:p>
          <a:p>
            <a:r>
              <a:rPr kumimoji="1" lang="en-US" altLang="ja-JP" baseline="0" dirty="0"/>
              <a:t>it reaches 99% of </a:t>
            </a:r>
            <a:r>
              <a:rPr kumimoji="1" lang="en-US" altLang="ja-JP" baseline="0" dirty="0" err="1"/>
              <a:t>Bs</a:t>
            </a:r>
            <a:r>
              <a:rPr kumimoji="1" lang="en-US" altLang="ja-JP" baseline="0" dirty="0"/>
              <a:t> at two thousand ampere per meter where Fe amorphous core is 96% </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C7383FF4-BCB4-4C96-8CC0-411FB695D2B8}" type="slidenum">
              <a:rPr lang="ja-JP" altLang="en-US" smtClean="0"/>
              <a:pPr>
                <a:defRPr/>
              </a:pPr>
              <a:t>33</a:t>
            </a:fld>
            <a:endParaRPr lang="ja-JP" altLang="en-US"/>
          </a:p>
        </p:txBody>
      </p:sp>
    </p:spTree>
    <p:extLst>
      <p:ext uri="{BB962C8B-B14F-4D97-AF65-F5344CB8AC3E}">
        <p14:creationId xmlns:p14="http://schemas.microsoft.com/office/powerpoint/2010/main" val="5262848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and here</a:t>
            </a:r>
            <a:r>
              <a:rPr kumimoji="1" lang="en-US" altLang="ja-JP" baseline="0" dirty="0"/>
              <a:t> is the core loss </a:t>
            </a:r>
          </a:p>
          <a:p>
            <a:r>
              <a:rPr kumimoji="1" lang="en-US" altLang="ja-JP" baseline="0" dirty="0"/>
              <a:t>it shows two thirds of Fe based amorphous core</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C7383FF4-BCB4-4C96-8CC0-411FB695D2B8}" type="slidenum">
              <a:rPr lang="ja-JP" altLang="en-US" smtClean="0"/>
              <a:pPr>
                <a:defRPr/>
              </a:pPr>
              <a:t>34</a:t>
            </a:fld>
            <a:endParaRPr lang="ja-JP" altLang="en-US"/>
          </a:p>
        </p:txBody>
      </p:sp>
    </p:spTree>
    <p:extLst>
      <p:ext uri="{BB962C8B-B14F-4D97-AF65-F5344CB8AC3E}">
        <p14:creationId xmlns:p14="http://schemas.microsoft.com/office/powerpoint/2010/main" val="25306199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when we do loss separation</a:t>
            </a:r>
            <a:r>
              <a:rPr kumimoji="1" lang="en-US" altLang="ja-JP" baseline="0" dirty="0"/>
              <a:t> we can find big difference </a:t>
            </a:r>
          </a:p>
          <a:p>
            <a:endParaRPr kumimoji="1" lang="en-US" altLang="ja-JP" baseline="0" dirty="0"/>
          </a:p>
          <a:p>
            <a:r>
              <a:rPr kumimoji="1" lang="en-US" altLang="ja-JP" baseline="0" dirty="0"/>
              <a:t>the top graph is well known P per f versus f graph</a:t>
            </a:r>
          </a:p>
          <a:p>
            <a:r>
              <a:rPr kumimoji="1" lang="en-US" altLang="ja-JP" baseline="0" dirty="0"/>
              <a:t>and the bottom one is P per f versus f to the power of 0.5th graph</a:t>
            </a:r>
          </a:p>
          <a:p>
            <a:endParaRPr kumimoji="1" lang="en-US" altLang="ja-JP" baseline="0" dirty="0"/>
          </a:p>
          <a:p>
            <a:r>
              <a:rPr kumimoji="1" lang="en-US" altLang="ja-JP" baseline="0" dirty="0"/>
              <a:t>we see straight relation in bottom one</a:t>
            </a:r>
          </a:p>
          <a:p>
            <a:r>
              <a:rPr kumimoji="1" lang="en-US" altLang="ja-JP" baseline="0" dirty="0"/>
              <a:t>that means the contribution of excess or in other words anomalous eddy current loss</a:t>
            </a:r>
            <a:r>
              <a:rPr kumimoji="1" lang="ja-JP" altLang="en-US" baseline="0" dirty="0"/>
              <a:t> </a:t>
            </a:r>
            <a:r>
              <a:rPr kumimoji="1" lang="en-US" altLang="ja-JP" baseline="0" dirty="0"/>
              <a:t>is dominant in these frequencies</a:t>
            </a:r>
          </a:p>
          <a:p>
            <a:endParaRPr kumimoji="1" lang="en-US" altLang="ja-JP" baseline="0" dirty="0"/>
          </a:p>
        </p:txBody>
      </p:sp>
      <p:sp>
        <p:nvSpPr>
          <p:cNvPr id="4" name="スライド番号プレースホルダー 3"/>
          <p:cNvSpPr>
            <a:spLocks noGrp="1"/>
          </p:cNvSpPr>
          <p:nvPr>
            <p:ph type="sldNum" sz="quarter" idx="10"/>
          </p:nvPr>
        </p:nvSpPr>
        <p:spPr/>
        <p:txBody>
          <a:bodyPr/>
          <a:lstStyle/>
          <a:p>
            <a:pPr>
              <a:defRPr/>
            </a:pPr>
            <a:fld id="{C7383FF4-BCB4-4C96-8CC0-411FB695D2B8}" type="slidenum">
              <a:rPr lang="ja-JP" altLang="en-US" smtClean="0"/>
              <a:pPr>
                <a:defRPr/>
              </a:pPr>
              <a:t>35</a:t>
            </a:fld>
            <a:endParaRPr lang="ja-JP" altLang="en-US"/>
          </a:p>
        </p:txBody>
      </p:sp>
    </p:spTree>
    <p:extLst>
      <p:ext uri="{BB962C8B-B14F-4D97-AF65-F5344CB8AC3E}">
        <p14:creationId xmlns:p14="http://schemas.microsoft.com/office/powerpoint/2010/main" val="37083119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AB44E24F-15B9-4C01-A1F7-74A0D2503645}" type="slidenum">
              <a:rPr lang="en-US" altLang="ja-JP"/>
              <a:pPr/>
              <a:t>45</a:t>
            </a:fld>
            <a:endParaRPr lang="en-US" altLang="ja-JP" dirty="0"/>
          </a:p>
        </p:txBody>
      </p:sp>
      <p:sp>
        <p:nvSpPr>
          <p:cNvPr id="654338" name="Rectangle 2"/>
          <p:cNvSpPr>
            <a:spLocks noGrp="1" noRot="1" noChangeAspect="1" noChangeArrowheads="1" noTextEdit="1"/>
          </p:cNvSpPr>
          <p:nvPr>
            <p:ph type="sldImg"/>
          </p:nvPr>
        </p:nvSpPr>
        <p:spPr>
          <a:ln/>
        </p:spPr>
      </p:sp>
      <p:sp>
        <p:nvSpPr>
          <p:cNvPr id="654339" name="Rectangle 3"/>
          <p:cNvSpPr>
            <a:spLocks noGrp="1" noChangeArrowheads="1"/>
          </p:cNvSpPr>
          <p:nvPr>
            <p:ph type="body" idx="1"/>
          </p:nvPr>
        </p:nvSpPr>
        <p:spPr/>
        <p:txBody>
          <a:bodyPr/>
          <a:lstStyle/>
          <a:p>
            <a:endParaRPr lang="ja-JP" altLang="ja-JP" dirty="0"/>
          </a:p>
        </p:txBody>
      </p:sp>
      <p:sp>
        <p:nvSpPr>
          <p:cNvPr id="5" name="フッター プレースホルダ 4"/>
          <p:cNvSpPr>
            <a:spLocks noGrp="1"/>
          </p:cNvSpPr>
          <p:nvPr>
            <p:ph type="ftr" sz="quarter" idx="10"/>
          </p:nvPr>
        </p:nvSpPr>
        <p:spPr/>
        <p:txBody>
          <a:bodyPr/>
          <a:lstStyle/>
          <a:p>
            <a:pPr>
              <a:defRPr/>
            </a:pPr>
            <a:endParaRPr lang="ja-JP" altLang="ja-JP"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7"/>
          <p:cNvSpPr txBox="1">
            <a:spLocks noGrp="1" noChangeArrowheads="1"/>
          </p:cNvSpPr>
          <p:nvPr/>
        </p:nvSpPr>
        <p:spPr bwMode="auto">
          <a:xfrm>
            <a:off x="3816198" y="9372445"/>
            <a:ext cx="2919565" cy="493868"/>
          </a:xfrm>
          <a:prstGeom prst="rect">
            <a:avLst/>
          </a:prstGeom>
          <a:noFill/>
          <a:ln w="9525">
            <a:noFill/>
            <a:miter lim="800000"/>
            <a:headEnd/>
            <a:tailEnd/>
          </a:ln>
        </p:spPr>
        <p:txBody>
          <a:bodyPr lIns="90634" tIns="45317" rIns="90634" bIns="45317" anchor="b"/>
          <a:lstStyle/>
          <a:p>
            <a:pPr algn="r" defTabSz="906058"/>
            <a:fld id="{E2FC49A9-5F27-4EE2-9938-DBD870BE1336}" type="slidenum">
              <a:rPr lang="en-US" altLang="ja-JP" sz="1200" b="0">
                <a:latin typeface="Times New Roman" pitchFamily="18" charset="0"/>
              </a:rPr>
              <a:pPr algn="r" defTabSz="906058"/>
              <a:t>8</a:t>
            </a:fld>
            <a:endParaRPr lang="en-US" altLang="ja-JP" sz="1200" b="0" dirty="0">
              <a:latin typeface="Times New Roman" pitchFamily="18" charset="0"/>
            </a:endParaRPr>
          </a:p>
        </p:txBody>
      </p:sp>
      <p:sp>
        <p:nvSpPr>
          <p:cNvPr id="52228" name="Rectangle 2"/>
          <p:cNvSpPr>
            <a:spLocks noGrp="1" noRot="1" noChangeAspect="1" noChangeArrowheads="1" noTextEdit="1"/>
          </p:cNvSpPr>
          <p:nvPr>
            <p:ph type="sldImg"/>
          </p:nvPr>
        </p:nvSpPr>
        <p:spPr>
          <a:ln/>
        </p:spPr>
      </p:sp>
      <p:sp>
        <p:nvSpPr>
          <p:cNvPr id="52229" name="Rectangle 3"/>
          <p:cNvSpPr>
            <a:spLocks noGrp="1" noChangeArrowheads="1"/>
          </p:cNvSpPr>
          <p:nvPr>
            <p:ph type="body" idx="1"/>
          </p:nvPr>
        </p:nvSpPr>
        <p:spPr>
          <a:noFill/>
          <a:ln/>
        </p:spPr>
        <p:txBody>
          <a:bodyPr/>
          <a:lstStyle/>
          <a:p>
            <a:pPr eaLnBrk="1" hangingPunct="1"/>
            <a:endParaRPr lang="ja-JP" altLang="ja-JP"/>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7"/>
          <p:cNvSpPr txBox="1">
            <a:spLocks noGrp="1" noChangeArrowheads="1"/>
          </p:cNvSpPr>
          <p:nvPr/>
        </p:nvSpPr>
        <p:spPr bwMode="auto">
          <a:xfrm>
            <a:off x="3816198" y="9372445"/>
            <a:ext cx="2919565" cy="493868"/>
          </a:xfrm>
          <a:prstGeom prst="rect">
            <a:avLst/>
          </a:prstGeom>
          <a:noFill/>
          <a:ln w="9525">
            <a:noFill/>
            <a:miter lim="800000"/>
            <a:headEnd/>
            <a:tailEnd/>
          </a:ln>
        </p:spPr>
        <p:txBody>
          <a:bodyPr lIns="90634" tIns="45317" rIns="90634" bIns="45317" anchor="b"/>
          <a:lstStyle/>
          <a:p>
            <a:pPr algn="r" defTabSz="906058"/>
            <a:fld id="{E2FC49A9-5F27-4EE2-9938-DBD870BE1336}" type="slidenum">
              <a:rPr lang="en-US" altLang="ja-JP" sz="1200" b="0">
                <a:latin typeface="Times New Roman" pitchFamily="18" charset="0"/>
              </a:rPr>
              <a:pPr algn="r" defTabSz="906058"/>
              <a:t>10</a:t>
            </a:fld>
            <a:endParaRPr lang="en-US" altLang="ja-JP" sz="1200" b="0" dirty="0">
              <a:latin typeface="Times New Roman" pitchFamily="18" charset="0"/>
            </a:endParaRPr>
          </a:p>
        </p:txBody>
      </p:sp>
      <p:sp>
        <p:nvSpPr>
          <p:cNvPr id="52228" name="Rectangle 2"/>
          <p:cNvSpPr>
            <a:spLocks noGrp="1" noRot="1" noChangeAspect="1" noChangeArrowheads="1" noTextEdit="1"/>
          </p:cNvSpPr>
          <p:nvPr>
            <p:ph type="sldImg"/>
          </p:nvPr>
        </p:nvSpPr>
        <p:spPr>
          <a:ln/>
        </p:spPr>
      </p:sp>
      <p:sp>
        <p:nvSpPr>
          <p:cNvPr id="52229" name="Rectangle 3"/>
          <p:cNvSpPr>
            <a:spLocks noGrp="1" noChangeArrowheads="1"/>
          </p:cNvSpPr>
          <p:nvPr>
            <p:ph type="body" idx="1"/>
          </p:nvPr>
        </p:nvSpPr>
        <p:spPr>
          <a:noFill/>
          <a:ln/>
        </p:spPr>
        <p:txBody>
          <a:bodyPr/>
          <a:lstStyle/>
          <a:p>
            <a:pPr eaLnBrk="1" hangingPunct="1"/>
            <a:endParaRPr lang="ja-JP" altLang="ja-JP"/>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軟磁性材料の要件として簡単に言ってしまえば</a:t>
            </a:r>
            <a:endParaRPr kumimoji="1" lang="en-US" altLang="ja-JP" dirty="0"/>
          </a:p>
          <a:p>
            <a:r>
              <a:rPr kumimoji="1" lang="ja-JP" altLang="en-US" dirty="0"/>
              <a:t>組成的・構造的にシンプルで当方的な材料が理想となります</a:t>
            </a:r>
            <a:endParaRPr kumimoji="1" lang="en-US" altLang="ja-JP" dirty="0"/>
          </a:p>
          <a:p>
            <a:endParaRPr kumimoji="1" lang="en-US" altLang="ja-JP" dirty="0"/>
          </a:p>
          <a:p>
            <a:r>
              <a:rPr kumimoji="1" lang="ja-JP" altLang="en-US" dirty="0"/>
              <a:t>軟磁性材料をめぐるエネルギーを整理するつもりで</a:t>
            </a:r>
            <a:endParaRPr kumimoji="1" lang="en-US" altLang="ja-JP" dirty="0"/>
          </a:p>
          <a:p>
            <a:r>
              <a:rPr kumimoji="1" lang="ja-JP" altLang="en-US" dirty="0"/>
              <a:t>頭に浮かんだことを線でたどって関連性を考えてみました。</a:t>
            </a:r>
            <a:endParaRPr kumimoji="1" lang="en-US" altLang="ja-JP" dirty="0"/>
          </a:p>
          <a:p>
            <a:endParaRPr kumimoji="1" lang="en-US" altLang="ja-JP" dirty="0"/>
          </a:p>
          <a:p>
            <a:r>
              <a:rPr kumimoji="1" lang="ja-JP" altLang="en-US" dirty="0"/>
              <a:t>かえって混乱するかもしれませんので</a:t>
            </a:r>
            <a:endParaRPr kumimoji="1" lang="en-US" altLang="ja-JP" dirty="0"/>
          </a:p>
          <a:p>
            <a:r>
              <a:rPr kumimoji="1" lang="ja-JP" altLang="en-US" dirty="0"/>
              <a:t>その場合はここは聞き流していただければと思います。</a:t>
            </a:r>
            <a:endParaRPr kumimoji="1" lang="en-US" altLang="ja-JP" dirty="0"/>
          </a:p>
          <a:p>
            <a:endParaRPr kumimoji="1" lang="en-US" altLang="ja-JP" dirty="0"/>
          </a:p>
          <a:p>
            <a:r>
              <a:rPr kumimoji="1" lang="ja-JP" altLang="en-US" dirty="0"/>
              <a:t>まず、材料が決まればそれに固有で決まるイントリンジックな数値があります</a:t>
            </a:r>
            <a:endParaRPr kumimoji="1" lang="en-US" altLang="ja-JP" dirty="0"/>
          </a:p>
          <a:p>
            <a:r>
              <a:rPr kumimoji="1" lang="ja-JP" altLang="en-US" dirty="0"/>
              <a:t>これがその例になります。</a:t>
            </a:r>
            <a:endParaRPr kumimoji="1" lang="en-US" altLang="ja-JP" dirty="0"/>
          </a:p>
          <a:p>
            <a:r>
              <a:rPr kumimoji="1" lang="ja-JP" altLang="en-US" dirty="0"/>
              <a:t>他方、外的因子すなわちエクストリンジックな値があります。</a:t>
            </a:r>
            <a:endParaRPr kumimoji="1" lang="en-US" altLang="ja-JP" dirty="0"/>
          </a:p>
          <a:p>
            <a:endParaRPr kumimoji="1" lang="en-US" altLang="ja-JP" dirty="0"/>
          </a:p>
          <a:p>
            <a:r>
              <a:rPr kumimoji="1" lang="ja-JP" altLang="en-US" dirty="0"/>
              <a:t>基本的に私たちが対象とする材料は、この両者の兼ね合いによって、その性能が再現されます。</a:t>
            </a:r>
            <a:endParaRPr kumimoji="1" lang="en-US" altLang="ja-JP" dirty="0"/>
          </a:p>
          <a:p>
            <a:r>
              <a:rPr kumimoji="1" lang="ja-JP" altLang="en-US" dirty="0"/>
              <a:t>私たちが対象とする軟磁性材料に求める要件として低損失が最重要項目ですが</a:t>
            </a:r>
            <a:endParaRPr kumimoji="1" lang="en-US" altLang="ja-JP" dirty="0"/>
          </a:p>
          <a:p>
            <a:r>
              <a:rPr kumimoji="1" lang="ja-JP" altLang="en-US" dirty="0"/>
              <a:t>損失には大きく分けて、</a:t>
            </a:r>
            <a:r>
              <a:rPr kumimoji="1" lang="en-US" altLang="ja-JP" dirty="0"/>
              <a:t>3</a:t>
            </a:r>
            <a:r>
              <a:rPr kumimoji="1" lang="ja-JP" altLang="en-US" dirty="0"/>
              <a:t>種類あります。</a:t>
            </a:r>
            <a:endParaRPr kumimoji="1" lang="en-US" altLang="ja-JP" dirty="0"/>
          </a:p>
          <a:p>
            <a:endParaRPr kumimoji="1" lang="en-US" altLang="ja-JP" dirty="0"/>
          </a:p>
          <a:p>
            <a:r>
              <a:rPr kumimoji="1" lang="ja-JP" altLang="en-US" dirty="0"/>
              <a:t>まずヒステリシス損失ですが、部材の形状が決まると反磁場が決まり、加工等で生じた応力と相まって、その材料内の磁区構造が決まります。</a:t>
            </a:r>
            <a:endParaRPr kumimoji="1" lang="en-US" altLang="ja-JP" dirty="0"/>
          </a:p>
          <a:p>
            <a:r>
              <a:rPr kumimoji="1" lang="ja-JP" altLang="en-US" dirty="0"/>
              <a:t>不可逆的磁化過程でよって </a:t>
            </a:r>
            <a:r>
              <a:rPr kumimoji="1" lang="en-US" altLang="ja-JP" dirty="0"/>
              <a:t>B-H</a:t>
            </a:r>
            <a:r>
              <a:rPr kumimoji="1" lang="ja-JP" altLang="en-US" dirty="0"/>
              <a:t>ループに履歴が生じ、</a:t>
            </a:r>
            <a:r>
              <a:rPr kumimoji="1" lang="en-US" altLang="ja-JP" dirty="0"/>
              <a:t>1</a:t>
            </a:r>
            <a:r>
              <a:rPr kumimoji="1" lang="ja-JP" altLang="en-US" dirty="0"/>
              <a:t>サイクルの損失分の損失が熱として奪われます。</a:t>
            </a:r>
            <a:endParaRPr kumimoji="1" lang="en-US" altLang="ja-JP" dirty="0"/>
          </a:p>
          <a:p>
            <a:r>
              <a:rPr kumimoji="1" lang="ja-JP" altLang="en-US" dirty="0"/>
              <a:t>この不可逆性の大きな原因になりうるのが、材料内のひずみです。</a:t>
            </a:r>
            <a:endParaRPr kumimoji="1" lang="en-US" altLang="ja-JP" dirty="0"/>
          </a:p>
          <a:p>
            <a:r>
              <a:rPr kumimoji="1" lang="ja-JP" altLang="en-US" dirty="0"/>
              <a:t>ひずみが内包された状態では磁歪定数を介して、透磁率の低下につながります。</a:t>
            </a:r>
            <a:endParaRPr kumimoji="1" lang="en-US" altLang="ja-JP" dirty="0"/>
          </a:p>
          <a:p>
            <a:r>
              <a:rPr kumimoji="1" lang="ja-JP" altLang="en-US" dirty="0"/>
              <a:t>ひずみにトラップされる形で、磁化反転起きにくくなることが、不可逆性の要因になります。</a:t>
            </a:r>
            <a:endParaRPr kumimoji="1" lang="en-US" altLang="ja-JP" dirty="0"/>
          </a:p>
          <a:p>
            <a:r>
              <a:rPr kumimoji="1" lang="ja-JP" altLang="en-US" dirty="0"/>
              <a:t>このような観点から軟磁性材料にとって低磁歪であることは非常に有利な条件となります。</a:t>
            </a:r>
            <a:endParaRPr kumimoji="1" lang="en-US" altLang="ja-JP" dirty="0"/>
          </a:p>
          <a:p>
            <a:endParaRPr kumimoji="1" lang="en-US" altLang="ja-JP" dirty="0"/>
          </a:p>
          <a:p>
            <a:r>
              <a:rPr kumimoji="1" lang="ja-JP" altLang="en-US" dirty="0"/>
              <a:t>また、多くの場合、加工や組み立てによって生じる軟磁気特性の劣化具合、すなわちビルディングファクターが生じますが、主たる要因は磁気弾性効果によることが多いです。</a:t>
            </a:r>
            <a:endParaRPr kumimoji="1" lang="en-US" altLang="ja-JP" dirty="0"/>
          </a:p>
          <a:p>
            <a:r>
              <a:rPr kumimoji="1" lang="ja-JP" altLang="en-US" dirty="0"/>
              <a:t>一方、この性質を逆手に取った磁歪を介した振動発電なども開発されており、悪いことばかりではないようです。</a:t>
            </a:r>
            <a:endParaRPr kumimoji="1" lang="en-US" altLang="ja-JP" dirty="0"/>
          </a:p>
          <a:p>
            <a:endParaRPr kumimoji="1" lang="en-US" altLang="ja-JP" dirty="0"/>
          </a:p>
          <a:p>
            <a:r>
              <a:rPr kumimoji="1" lang="ja-JP" altLang="en-US" dirty="0"/>
              <a:t>他方、この磁化過程のサイクルが繰り返される状態 すなわち交流磁場中において発生するのが渦電流損失であり、古典渦電流損失と異常渦電流損失に分類されます。</a:t>
            </a:r>
            <a:endParaRPr kumimoji="1" lang="en-US" altLang="ja-JP" dirty="0"/>
          </a:p>
          <a:p>
            <a:r>
              <a:rPr kumimoji="1" lang="ja-JP" altLang="en-US" dirty="0"/>
              <a:t>いずれも、動的な磁化過程で試料内の磁束が変化し続ける状態に対する抗力が起源で、磁束が変化するのを妨げる方向に磁束が発生し、それに伴い右ねじの法則で起電力が生じることで損失につながります。</a:t>
            </a:r>
            <a:endParaRPr kumimoji="1" lang="en-US" altLang="ja-JP" dirty="0"/>
          </a:p>
          <a:p>
            <a:endParaRPr kumimoji="1" lang="en-US" altLang="ja-JP" dirty="0"/>
          </a:p>
          <a:p>
            <a:r>
              <a:rPr kumimoji="1" lang="ja-JP" altLang="en-US" dirty="0"/>
              <a:t>特に異常渦電流損失は、従来といっても数十年前の話ですがの渦電流の概念では考えられていなかった磁化方向に直交する磁壁の移動に伴う損失で、原因不明だったために異常渦損と言われていました。</a:t>
            </a:r>
            <a:endParaRPr kumimoji="1" lang="en-US" altLang="ja-JP" dirty="0"/>
          </a:p>
          <a:p>
            <a:r>
              <a:rPr kumimoji="1" lang="ja-JP" altLang="en-US" dirty="0"/>
              <a:t>いずれの場合も電流を抑制することで損失を下げられるため、電気抵抗が高いことは有効と言えます。</a:t>
            </a:r>
            <a:endParaRPr kumimoji="1" lang="en-US" altLang="ja-JP" dirty="0"/>
          </a:p>
          <a:p>
            <a:r>
              <a:rPr kumimoji="1" lang="ja-JP" altLang="en-US" dirty="0"/>
              <a:t>形状的に渦損を抑えることは理にかなった方法と言えますが、例えば、薄く・小さくするのは渦損を抑えるためには有利に働くが ヒステリシス損失的には不利なので、目的や使用周波にあった形状選定は重要です。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D0ADC97D-9C61-4D72-9307-0B54118ED31E}" type="slidenum">
              <a:rPr kumimoji="1" lang="ja-JP" altLang="en-US" smtClean="0"/>
              <a:t>12</a:t>
            </a:fld>
            <a:endParaRPr kumimoji="1" lang="ja-JP" altLang="en-US"/>
          </a:p>
        </p:txBody>
      </p:sp>
    </p:spTree>
    <p:extLst>
      <p:ext uri="{BB962C8B-B14F-4D97-AF65-F5344CB8AC3E}">
        <p14:creationId xmlns:p14="http://schemas.microsoft.com/office/powerpoint/2010/main" val="535954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694120" y="9168011"/>
            <a:ext cx="2827084" cy="483017"/>
          </a:xfrm>
          <a:prstGeom prst="rect">
            <a:avLst/>
          </a:prstGeom>
          <a:ln/>
        </p:spPr>
        <p:txBody>
          <a:bodyPr lIns="89082" tIns="44541" rIns="89082" bIns="44541"/>
          <a:lstStyle/>
          <a:p>
            <a:fld id="{5AE4110E-FD01-43F5-A7FA-52B8C9E24AFB}" type="slidenum">
              <a:rPr lang="en-US" altLang="ja-JP">
                <a:solidFill>
                  <a:prstClr val="black"/>
                </a:solidFill>
              </a:rPr>
              <a:pPr/>
              <a:t>14</a:t>
            </a:fld>
            <a:endParaRPr lang="en-US" altLang="ja-JP">
              <a:solidFill>
                <a:prstClr val="black"/>
              </a:solidFill>
            </a:endParaRPr>
          </a:p>
        </p:txBody>
      </p:sp>
      <p:sp>
        <p:nvSpPr>
          <p:cNvPr id="74754" name="Rectangle 2"/>
          <p:cNvSpPr>
            <a:spLocks noGrp="1" noRot="1" noChangeAspect="1" noChangeArrowheads="1" noTextEdit="1"/>
          </p:cNvSpPr>
          <p:nvPr>
            <p:ph type="sldImg"/>
          </p:nvPr>
        </p:nvSpPr>
        <p:spPr>
          <a:xfrm>
            <a:off x="44450" y="722313"/>
            <a:ext cx="6438900" cy="3622675"/>
          </a:xfrm>
          <a:ln/>
        </p:spPr>
      </p:sp>
      <p:sp>
        <p:nvSpPr>
          <p:cNvPr id="74755" name="Rectangle 3"/>
          <p:cNvSpPr>
            <a:spLocks noGrp="1" noChangeArrowheads="1"/>
          </p:cNvSpPr>
          <p:nvPr>
            <p:ph type="body" idx="1"/>
          </p:nvPr>
        </p:nvSpPr>
        <p:spPr/>
        <p:txBody>
          <a:bodyPr/>
          <a:lstStyle/>
          <a:p>
            <a:endParaRPr lang="ja-JP" altLang="ja-JP" dirty="0"/>
          </a:p>
        </p:txBody>
      </p:sp>
    </p:spTree>
    <p:extLst>
      <p:ext uri="{BB962C8B-B14F-4D97-AF65-F5344CB8AC3E}">
        <p14:creationId xmlns:p14="http://schemas.microsoft.com/office/powerpoint/2010/main" val="2170393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BA4D15A-F3B8-4EB0-ACF2-A7287FBD1AE9}" type="slidenum">
              <a:rPr kumimoji="1" lang="ja-JP" altLang="en-US" smtClean="0"/>
              <a:t>15</a:t>
            </a:fld>
            <a:endParaRPr kumimoji="1" lang="ja-JP" altLang="en-US"/>
          </a:p>
        </p:txBody>
      </p:sp>
    </p:spTree>
    <p:extLst>
      <p:ext uri="{BB962C8B-B14F-4D97-AF65-F5344CB8AC3E}">
        <p14:creationId xmlns:p14="http://schemas.microsoft.com/office/powerpoint/2010/main" val="760777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8A304F78-1BF3-451E-A350-2FB7D6515170}" type="slidenum">
              <a:rPr lang="ja-JP" altLang="en-US" smtClean="0"/>
              <a:pPr>
                <a:defRPr/>
              </a:pPr>
              <a:t>16</a:t>
            </a:fld>
            <a:endParaRPr lang="ja-JP"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スライド イメージ プレースホルダ 1"/>
          <p:cNvSpPr>
            <a:spLocks noGrp="1" noRot="1" noChangeAspect="1" noTextEdit="1"/>
          </p:cNvSpPr>
          <p:nvPr>
            <p:ph type="sldImg"/>
          </p:nvPr>
        </p:nvSpPr>
        <p:spPr>
          <a:ln/>
        </p:spPr>
      </p:sp>
      <p:sp>
        <p:nvSpPr>
          <p:cNvPr id="12291" name="ノート プレースホルダ 2"/>
          <p:cNvSpPr>
            <a:spLocks noGrp="1"/>
          </p:cNvSpPr>
          <p:nvPr>
            <p:ph type="body" idx="1"/>
          </p:nvPr>
        </p:nvSpPr>
        <p:spPr>
          <a:noFill/>
          <a:ln/>
        </p:spPr>
        <p:txBody>
          <a:bodyPr/>
          <a:lstStyle/>
          <a:p>
            <a:endParaRPr lang="ja-JP" altLang="en-US">
              <a:latin typeface="Times New Roman" pitchFamily="18" charset="0"/>
            </a:endParaRPr>
          </a:p>
        </p:txBody>
      </p:sp>
      <p:sp>
        <p:nvSpPr>
          <p:cNvPr id="12292" name="スライド番号プレースホルダ 3"/>
          <p:cNvSpPr>
            <a:spLocks noGrp="1"/>
          </p:cNvSpPr>
          <p:nvPr>
            <p:ph type="sldNum" sz="quarter" idx="5"/>
          </p:nvPr>
        </p:nvSpPr>
        <p:spPr>
          <a:noFill/>
        </p:spPr>
        <p:txBody>
          <a:bodyPr/>
          <a:lstStyle/>
          <a:p>
            <a:fld id="{C4DDDB58-BA1B-4B5F-9852-7AE52EE5F54D}" type="slidenum">
              <a:rPr lang="en-US" altLang="ja-JP" smtClean="0">
                <a:latin typeface="Times New Roman" pitchFamily="18" charset="0"/>
                <a:ea typeface="ＭＳ Ｐゴシック" charset="-128"/>
              </a:rPr>
              <a:pPr/>
              <a:t>17</a:t>
            </a:fld>
            <a:endParaRPr lang="en-US" altLang="ja-JP">
              <a:latin typeface="Times New Roman" pitchFamily="18" charset="0"/>
              <a:ea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2.xml"/><Relationship Id="rId7" Type="http://schemas.openxmlformats.org/officeDocument/2006/relationships/oleObject" Target="../embeddings/oleObject2.bin"/><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9.emf"/><Relationship Id="rId5" Type="http://schemas.openxmlformats.org/officeDocument/2006/relationships/oleObject" Target="../embeddings/oleObject1.bin"/><Relationship Id="rId4"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タイトル スライド">
    <p:spTree>
      <p:nvGrpSpPr>
        <p:cNvPr id="1" name=""/>
        <p:cNvGrpSpPr/>
        <p:nvPr/>
      </p:nvGrpSpPr>
      <p:grpSpPr>
        <a:xfrm>
          <a:off x="0" y="0"/>
          <a:ext cx="0" cy="0"/>
          <a:chOff x="0" y="0"/>
          <a:chExt cx="0" cy="0"/>
        </a:xfrm>
      </p:grpSpPr>
      <p:pic>
        <p:nvPicPr>
          <p:cNvPr id="24" name="図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3646" y="5704815"/>
            <a:ext cx="5328356" cy="1153184"/>
          </a:xfrm>
          <a:prstGeom prst="rect">
            <a:avLst/>
          </a:prstGeom>
        </p:spPr>
      </p:pic>
      <p:pic>
        <p:nvPicPr>
          <p:cNvPr id="25"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09420" y="-1"/>
            <a:ext cx="6152445" cy="5704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6790267" y="-53312"/>
            <a:ext cx="5406627" cy="2977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t="-2036" r="-2170"/>
          <a:stretch/>
        </p:blipFill>
        <p:spPr bwMode="auto">
          <a:xfrm>
            <a:off x="3" y="2500491"/>
            <a:ext cx="3860799" cy="4357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2" descr="C:\Users\0005009732\Documents\(イノウ)201504~\Coporate labo Grit\logo&amp;data\dl_kin_00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76859" y="288778"/>
            <a:ext cx="1987813" cy="205909"/>
          </a:xfrm>
          <a:prstGeom prst="rect">
            <a:avLst/>
          </a:prstGeom>
          <a:noFill/>
          <a:extLst>
            <a:ext uri="{909E8E84-426E-40DD-AFC4-6F175D3DCCD1}">
              <a14:hiddenFill xmlns:a14="http://schemas.microsoft.com/office/drawing/2010/main">
                <a:solidFill>
                  <a:srgbClr val="FFFFFF"/>
                </a:solidFill>
              </a14:hiddenFill>
            </a:ext>
          </a:extLst>
        </p:spPr>
      </p:pic>
      <p:sp>
        <p:nvSpPr>
          <p:cNvPr id="21" name="タイトル 1"/>
          <p:cNvSpPr>
            <a:spLocks noGrp="1"/>
          </p:cNvSpPr>
          <p:nvPr>
            <p:ph type="title" hasCustomPrompt="1"/>
          </p:nvPr>
        </p:nvSpPr>
        <p:spPr>
          <a:xfrm>
            <a:off x="890184" y="2616381"/>
            <a:ext cx="10294651" cy="676763"/>
          </a:xfrm>
          <a:prstGeom prst="rect">
            <a:avLst/>
          </a:prstGeom>
        </p:spPr>
        <p:txBody>
          <a:bodyPr tIns="72000" bIns="0">
            <a:noAutofit/>
          </a:bodyPr>
          <a:lstStyle>
            <a:lvl1pPr algn="ctr">
              <a:defRPr sz="4000" b="1" baseline="0">
                <a:solidFill>
                  <a:schemeClr val="tx1">
                    <a:lumMod val="75000"/>
                    <a:lumOff val="25000"/>
                  </a:schemeClr>
                </a:solidFill>
                <a:latin typeface="Agency FB" panose="020B0503020202020204" pitchFamily="34" charset="0"/>
                <a:ea typeface="Meiryo UI" panose="020B0604030504040204" pitchFamily="50" charset="-128"/>
              </a:defRPr>
            </a:lvl1pPr>
          </a:lstStyle>
          <a:p>
            <a:r>
              <a:rPr kumimoji="1" lang="ja-JP" altLang="en-US" dirty="0"/>
              <a:t>マスター タイトルの式設定</a:t>
            </a:r>
          </a:p>
        </p:txBody>
      </p:sp>
      <p:sp>
        <p:nvSpPr>
          <p:cNvPr id="17" name="コンテンツ プレースホルダー 2"/>
          <p:cNvSpPr>
            <a:spLocks noGrp="1"/>
          </p:cNvSpPr>
          <p:nvPr>
            <p:ph idx="1"/>
          </p:nvPr>
        </p:nvSpPr>
        <p:spPr>
          <a:xfrm>
            <a:off x="5910395" y="4416871"/>
            <a:ext cx="5730227" cy="1224500"/>
          </a:xfrm>
          <a:prstGeom prst="rect">
            <a:avLst/>
          </a:prstGeom>
        </p:spPr>
        <p:txBody>
          <a:bodyPr tIns="72000" bIns="0"/>
          <a:lstStyle>
            <a:lvl1pPr marL="0" indent="0" algn="r">
              <a:lnSpc>
                <a:spcPts val="2400"/>
              </a:lnSpc>
              <a:buFontTx/>
              <a:buNone/>
              <a:defRPr sz="2400">
                <a:solidFill>
                  <a:schemeClr val="tx1">
                    <a:lumMod val="75000"/>
                    <a:lumOff val="25000"/>
                  </a:schemeClr>
                </a:solidFill>
                <a:ea typeface="Meiryo UI" panose="020B0604030504040204" pitchFamily="50" charset="-128"/>
              </a:defRPr>
            </a:lvl1pPr>
            <a:lvl2pPr marL="457129" indent="0" algn="r">
              <a:lnSpc>
                <a:spcPts val="2400"/>
              </a:lnSpc>
              <a:buFontTx/>
              <a:buNone/>
              <a:defRPr sz="2400">
                <a:solidFill>
                  <a:schemeClr val="tx1">
                    <a:lumMod val="75000"/>
                    <a:lumOff val="25000"/>
                  </a:schemeClr>
                </a:solidFill>
                <a:ea typeface="Meiryo UI" panose="020B0604030504040204" pitchFamily="50" charset="-128"/>
              </a:defRPr>
            </a:lvl2pPr>
            <a:lvl3pPr marL="914257" indent="0" algn="r">
              <a:lnSpc>
                <a:spcPts val="2400"/>
              </a:lnSpc>
              <a:buFontTx/>
              <a:buNone/>
              <a:defRPr sz="2400">
                <a:solidFill>
                  <a:schemeClr val="tx1">
                    <a:lumMod val="75000"/>
                    <a:lumOff val="25000"/>
                  </a:schemeClr>
                </a:solidFill>
                <a:ea typeface="Meiryo UI" panose="020B0604030504040204" pitchFamily="50" charset="-128"/>
              </a:defRPr>
            </a:lvl3pPr>
            <a:lvl4pPr marL="1371386" indent="0">
              <a:lnSpc>
                <a:spcPts val="2400"/>
              </a:lnSpc>
              <a:buFontTx/>
              <a:buNone/>
              <a:defRPr sz="1800">
                <a:ea typeface="メイリオ"/>
              </a:defRPr>
            </a:lvl4pPr>
            <a:lvl5pPr marL="1828514" indent="0">
              <a:lnSpc>
                <a:spcPts val="2400"/>
              </a:lnSpc>
              <a:buFontTx/>
              <a:buNone/>
              <a:defRPr sz="1800">
                <a:ea typeface="メイリオ"/>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p:txBody>
      </p:sp>
      <p:sp>
        <p:nvSpPr>
          <p:cNvPr id="29" name="スライド番号プレースホルダー 2"/>
          <p:cNvSpPr txBox="1">
            <a:spLocks/>
          </p:cNvSpPr>
          <p:nvPr/>
        </p:nvSpPr>
        <p:spPr>
          <a:xfrm>
            <a:off x="0" y="6513516"/>
            <a:ext cx="5891693" cy="365125"/>
          </a:xfrm>
          <a:prstGeom prst="rect">
            <a:avLst/>
          </a:prstGeom>
        </p:spPr>
        <p:txBody>
          <a:bodyPr/>
          <a:lstStyle>
            <a:defPPr>
              <a:defRPr lang="ja-JP"/>
            </a:defPPr>
            <a:lvl1pPr marL="0" algn="r" defTabSz="342900" rtl="0" eaLnBrk="1" latinLnBrk="0" hangingPunct="1">
              <a:defRPr kumimoji="1" sz="1350" kern="1200">
                <a:solidFill>
                  <a:schemeClr val="tx1">
                    <a:lumMod val="75000"/>
                    <a:lumOff val="25000"/>
                  </a:schemeClr>
                </a:solidFill>
                <a:latin typeface="+mn-lt"/>
                <a:ea typeface="+mn-ea"/>
                <a:cs typeface="+mn-cs"/>
              </a:defRPr>
            </a:lvl1pPr>
            <a:lvl2pPr marL="342900" algn="l" defTabSz="342900" rtl="0" eaLnBrk="1" latinLnBrk="0" hangingPunct="1">
              <a:defRPr kumimoji="1" sz="1350" kern="1200">
                <a:solidFill>
                  <a:schemeClr val="tx1"/>
                </a:solidFill>
                <a:latin typeface="+mn-lt"/>
                <a:ea typeface="+mn-ea"/>
                <a:cs typeface="+mn-cs"/>
              </a:defRPr>
            </a:lvl2pPr>
            <a:lvl3pPr marL="685800" algn="l" defTabSz="342900" rtl="0" eaLnBrk="1" latinLnBrk="0" hangingPunct="1">
              <a:defRPr kumimoji="1" sz="1350" kern="1200">
                <a:solidFill>
                  <a:schemeClr val="tx1"/>
                </a:solidFill>
                <a:latin typeface="+mn-lt"/>
                <a:ea typeface="+mn-ea"/>
                <a:cs typeface="+mn-cs"/>
              </a:defRPr>
            </a:lvl3pPr>
            <a:lvl4pPr marL="1028700" algn="l" defTabSz="342900" rtl="0" eaLnBrk="1" latinLnBrk="0" hangingPunct="1">
              <a:defRPr kumimoji="1" sz="1350" kern="1200">
                <a:solidFill>
                  <a:schemeClr val="tx1"/>
                </a:solidFill>
                <a:latin typeface="+mn-lt"/>
                <a:ea typeface="+mn-ea"/>
                <a:cs typeface="+mn-cs"/>
              </a:defRPr>
            </a:lvl4pPr>
            <a:lvl5pPr marL="1371600" algn="l" defTabSz="342900" rtl="0" eaLnBrk="1" latinLnBrk="0" hangingPunct="1">
              <a:defRPr kumimoji="1" sz="1350" kern="1200">
                <a:solidFill>
                  <a:schemeClr val="tx1"/>
                </a:solidFill>
                <a:latin typeface="+mn-lt"/>
                <a:ea typeface="+mn-ea"/>
                <a:cs typeface="+mn-cs"/>
              </a:defRPr>
            </a:lvl5pPr>
            <a:lvl6pPr marL="1714500" algn="l" defTabSz="342900" rtl="0" eaLnBrk="1" latinLnBrk="0" hangingPunct="1">
              <a:defRPr kumimoji="1" sz="1350" kern="1200">
                <a:solidFill>
                  <a:schemeClr val="tx1"/>
                </a:solidFill>
                <a:latin typeface="+mn-lt"/>
                <a:ea typeface="+mn-ea"/>
                <a:cs typeface="+mn-cs"/>
              </a:defRPr>
            </a:lvl6pPr>
            <a:lvl7pPr marL="2057400" algn="l" defTabSz="342900" rtl="0" eaLnBrk="1" latinLnBrk="0" hangingPunct="1">
              <a:defRPr kumimoji="1" sz="1350" kern="1200">
                <a:solidFill>
                  <a:schemeClr val="tx1"/>
                </a:solidFill>
                <a:latin typeface="+mn-lt"/>
                <a:ea typeface="+mn-ea"/>
                <a:cs typeface="+mn-cs"/>
              </a:defRPr>
            </a:lvl7pPr>
            <a:lvl8pPr marL="2400300" algn="l" defTabSz="342900" rtl="0" eaLnBrk="1" latinLnBrk="0" hangingPunct="1">
              <a:defRPr kumimoji="1" sz="1350" kern="1200">
                <a:solidFill>
                  <a:schemeClr val="tx1"/>
                </a:solidFill>
                <a:latin typeface="+mn-lt"/>
                <a:ea typeface="+mn-ea"/>
                <a:cs typeface="+mn-cs"/>
              </a:defRPr>
            </a:lvl8pPr>
            <a:lvl9pPr marL="2743200" algn="l" defTabSz="342900" rtl="0" eaLnBrk="1" latinLnBrk="0" hangingPunct="1">
              <a:defRPr kumimoji="1" sz="1350" kern="1200">
                <a:solidFill>
                  <a:schemeClr val="tx1"/>
                </a:solidFill>
                <a:latin typeface="+mn-lt"/>
                <a:ea typeface="+mn-ea"/>
                <a:cs typeface="+mn-cs"/>
              </a:defRPr>
            </a:lvl9pPr>
          </a:lstStyle>
          <a:p>
            <a:pPr algn="l"/>
            <a:r>
              <a:rPr lang="en-US" altLang="ja-JP" sz="1200" dirty="0">
                <a:latin typeface="+mn-ea"/>
              </a:rPr>
              <a:t>©2022 Hitachi Metals, Ltd. All rights reserved.  </a:t>
            </a:r>
            <a:endParaRPr lang="ja-JP" altLang="en-US" sz="1200" dirty="0">
              <a:latin typeface="+mn-ea"/>
            </a:endParaRPr>
          </a:p>
        </p:txBody>
      </p:sp>
      <p:sp>
        <p:nvSpPr>
          <p:cNvPr id="10" name="テキスト ボックス 9">
            <a:extLst>
              <a:ext uri="{FF2B5EF4-FFF2-40B4-BE49-F238E27FC236}">
                <a16:creationId xmlns:a16="http://schemas.microsoft.com/office/drawing/2014/main" id="{3A489025-F7E2-40DD-9EB5-4E855284A288}"/>
              </a:ext>
            </a:extLst>
          </p:cNvPr>
          <p:cNvSpPr txBox="1"/>
          <p:nvPr/>
        </p:nvSpPr>
        <p:spPr>
          <a:xfrm>
            <a:off x="10638357" y="-44635"/>
            <a:ext cx="1099981" cy="307777"/>
          </a:xfrm>
          <a:prstGeom prst="rect">
            <a:avLst/>
          </a:prstGeom>
          <a:noFill/>
        </p:spPr>
        <p:txBody>
          <a:bodyPr wrap="none" rtlCol="0">
            <a:spAutoFit/>
          </a:bodyPr>
          <a:lstStyle/>
          <a:p>
            <a:r>
              <a:rPr kumimoji="1" lang="en-US" altLang="ja-JP" sz="1400" dirty="0">
                <a:solidFill>
                  <a:srgbClr val="FF0000"/>
                </a:solidFill>
              </a:rPr>
              <a:t>JZ-22-186</a:t>
            </a:r>
            <a:endParaRPr kumimoji="1" lang="ja-JP" altLang="en-US" sz="1400" dirty="0">
              <a:solidFill>
                <a:srgbClr val="FF0000"/>
              </a:solidFill>
            </a:endParaRPr>
          </a:p>
        </p:txBody>
      </p:sp>
    </p:spTree>
    <p:extLst>
      <p:ext uri="{BB962C8B-B14F-4D97-AF65-F5344CB8AC3E}">
        <p14:creationId xmlns:p14="http://schemas.microsoft.com/office/powerpoint/2010/main" val="1332611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表紙 1">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0EC21F9C-04B0-9E2B-17A0-6C41687E2639}"/>
              </a:ext>
            </a:extLst>
          </p:cNvPr>
          <p:cNvPicPr>
            <a:picLocks noChangeAspect="1"/>
          </p:cNvPicPr>
          <p:nvPr/>
        </p:nvPicPr>
        <p:blipFill rotWithShape="1">
          <a:blip r:embed="rId2"/>
          <a:srcRect t="2199" b="-2200"/>
          <a:stretch/>
        </p:blipFill>
        <p:spPr>
          <a:xfrm>
            <a:off x="0" y="0"/>
            <a:ext cx="12192000" cy="6858000"/>
          </a:xfrm>
          <a:prstGeom prst="rect">
            <a:avLst/>
          </a:prstGeom>
        </p:spPr>
      </p:pic>
      <p:sp>
        <p:nvSpPr>
          <p:cNvPr id="2" name="タイトル 1">
            <a:extLst>
              <a:ext uri="{FF2B5EF4-FFF2-40B4-BE49-F238E27FC236}">
                <a16:creationId xmlns:a16="http://schemas.microsoft.com/office/drawing/2014/main" id="{F84A28E3-2A05-D44A-9C83-5CEBE66AEB2E}"/>
              </a:ext>
            </a:extLst>
          </p:cNvPr>
          <p:cNvSpPr>
            <a:spLocks noGrp="1"/>
          </p:cNvSpPr>
          <p:nvPr>
            <p:ph type="ctrTitle"/>
          </p:nvPr>
        </p:nvSpPr>
        <p:spPr>
          <a:xfrm>
            <a:off x="612000" y="1584730"/>
            <a:ext cx="5209378" cy="1354217"/>
          </a:xfrm>
        </p:spPr>
        <p:txBody>
          <a:bodyPr wrap="square" anchor="t">
            <a:noAutofit/>
          </a:bodyPr>
          <a:lstStyle>
            <a:lvl1pPr algn="l">
              <a:lnSpc>
                <a:spcPct val="100000"/>
              </a:lnSpc>
              <a:defRPr sz="4400">
                <a:solidFill>
                  <a:schemeClr val="tx1"/>
                </a:solidFill>
              </a:defRPr>
            </a:lvl1pPr>
          </a:lstStyle>
          <a:p>
            <a:r>
              <a:rPr kumimoji="1" lang="ja-JP" altLang="en-US"/>
              <a:t>マスター タイトルの書式設定</a:t>
            </a:r>
            <a:endParaRPr kumimoji="1" lang="ja-JP" altLang="en-US" dirty="0"/>
          </a:p>
        </p:txBody>
      </p:sp>
      <p:sp>
        <p:nvSpPr>
          <p:cNvPr id="3" name="字幕 2">
            <a:extLst>
              <a:ext uri="{FF2B5EF4-FFF2-40B4-BE49-F238E27FC236}">
                <a16:creationId xmlns:a16="http://schemas.microsoft.com/office/drawing/2014/main" id="{241A0DB4-6159-AF42-8895-F96CE4888034}"/>
              </a:ext>
            </a:extLst>
          </p:cNvPr>
          <p:cNvSpPr>
            <a:spLocks noGrp="1"/>
          </p:cNvSpPr>
          <p:nvPr>
            <p:ph type="subTitle" idx="1"/>
          </p:nvPr>
        </p:nvSpPr>
        <p:spPr>
          <a:xfrm>
            <a:off x="612000" y="3114861"/>
            <a:ext cx="5209378" cy="897534"/>
          </a:xfrm>
        </p:spPr>
        <p:txBody>
          <a:bodyPr wrap="square" anchor="t">
            <a:noAutofit/>
          </a:bodyPr>
          <a:lstStyle>
            <a:lvl1pPr marL="0" indent="0" algn="l">
              <a:lnSpc>
                <a:spcPct val="100000"/>
              </a:lnSpc>
              <a:spcBef>
                <a:spcPts val="0"/>
              </a:spcBef>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8BC1560A-3234-F448-80A9-84AA7FC7D561}"/>
              </a:ext>
            </a:extLst>
          </p:cNvPr>
          <p:cNvSpPr>
            <a:spLocks noGrp="1"/>
          </p:cNvSpPr>
          <p:nvPr>
            <p:ph type="dt" sz="half" idx="10"/>
          </p:nvPr>
        </p:nvSpPr>
        <p:spPr>
          <a:xfrm>
            <a:off x="610800" y="5005437"/>
            <a:ext cx="2743200" cy="246221"/>
          </a:xfrm>
          <a:prstGeom prst="rect">
            <a:avLst/>
          </a:prstGeom>
        </p:spPr>
        <p:txBody>
          <a:bodyPr wrap="square" lIns="0" tIns="0" rIns="0" bIns="0">
            <a:noAutofit/>
          </a:bodyPr>
          <a:lstStyle>
            <a:lvl1pPr>
              <a:lnSpc>
                <a:spcPct val="100000"/>
              </a:lnSpc>
              <a:defRPr sz="1600" b="1">
                <a:solidFill>
                  <a:schemeClr val="tx1"/>
                </a:solidFill>
              </a:defRPr>
            </a:lvl1pPr>
          </a:lstStyle>
          <a:p>
            <a:fld id="{DBC0989B-DA69-465D-9D93-982D4ABB6AB8}" type="datetimeFigureOut">
              <a:rPr kumimoji="1" lang="ja-JP" altLang="en-US" smtClean="0"/>
              <a:t>2023/8/17</a:t>
            </a:fld>
            <a:endParaRPr kumimoji="1" lang="ja-JP" altLang="en-US"/>
          </a:p>
        </p:txBody>
      </p:sp>
      <p:sp>
        <p:nvSpPr>
          <p:cNvPr id="15" name="テキスト プレースホルダー 14">
            <a:extLst>
              <a:ext uri="{FF2B5EF4-FFF2-40B4-BE49-F238E27FC236}">
                <a16:creationId xmlns:a16="http://schemas.microsoft.com/office/drawing/2014/main" id="{6BDB71F5-204B-0646-91E4-8C663A3C4B41}"/>
              </a:ext>
            </a:extLst>
          </p:cNvPr>
          <p:cNvSpPr>
            <a:spLocks noGrp="1"/>
          </p:cNvSpPr>
          <p:nvPr>
            <p:ph type="body" sz="quarter" idx="13" hasCustomPrompt="1"/>
          </p:nvPr>
        </p:nvSpPr>
        <p:spPr>
          <a:xfrm>
            <a:off x="612000" y="5325491"/>
            <a:ext cx="5209378" cy="276999"/>
          </a:xfrm>
        </p:spPr>
        <p:txBody>
          <a:bodyPr wrap="square">
            <a:noAutofit/>
          </a:bodyPr>
          <a:lstStyle>
            <a:lvl1pPr marL="0" indent="0">
              <a:lnSpc>
                <a:spcPct val="100000"/>
              </a:lnSpc>
              <a:buFontTx/>
              <a:buNone/>
              <a:defRPr sz="1800"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ja-JP" altLang="en-US"/>
              <a:t>会社名</a:t>
            </a:r>
          </a:p>
        </p:txBody>
      </p:sp>
      <p:sp>
        <p:nvSpPr>
          <p:cNvPr id="16" name="テキスト プレースホルダー 14">
            <a:extLst>
              <a:ext uri="{FF2B5EF4-FFF2-40B4-BE49-F238E27FC236}">
                <a16:creationId xmlns:a16="http://schemas.microsoft.com/office/drawing/2014/main" id="{C49D6810-2E5B-8E45-A435-13C5BB2789C5}"/>
              </a:ext>
            </a:extLst>
          </p:cNvPr>
          <p:cNvSpPr>
            <a:spLocks noGrp="1"/>
          </p:cNvSpPr>
          <p:nvPr>
            <p:ph type="body" sz="quarter" idx="14" hasCustomPrompt="1"/>
          </p:nvPr>
        </p:nvSpPr>
        <p:spPr>
          <a:xfrm>
            <a:off x="612000" y="5683850"/>
            <a:ext cx="5209378" cy="246221"/>
          </a:xfrm>
        </p:spPr>
        <p:txBody>
          <a:bodyPr wrap="square">
            <a:noAutofit/>
          </a:bodyPr>
          <a:lstStyle>
            <a:lvl1pPr marL="0" indent="0">
              <a:lnSpc>
                <a:spcPct val="100000"/>
              </a:lnSpc>
              <a:buFontTx/>
              <a:buNone/>
              <a:defRPr sz="1600"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ja-JP" altLang="en-US"/>
              <a:t>部署名</a:t>
            </a:r>
          </a:p>
        </p:txBody>
      </p:sp>
      <p:sp>
        <p:nvSpPr>
          <p:cNvPr id="17" name="テキスト プレースホルダー 14">
            <a:extLst>
              <a:ext uri="{FF2B5EF4-FFF2-40B4-BE49-F238E27FC236}">
                <a16:creationId xmlns:a16="http://schemas.microsoft.com/office/drawing/2014/main" id="{3E12F6B5-FB20-1D41-AB2B-A49D9F1FC3DF}"/>
              </a:ext>
            </a:extLst>
          </p:cNvPr>
          <p:cNvSpPr>
            <a:spLocks noGrp="1"/>
          </p:cNvSpPr>
          <p:nvPr>
            <p:ph type="body" sz="quarter" idx="15" hasCustomPrompt="1"/>
          </p:nvPr>
        </p:nvSpPr>
        <p:spPr>
          <a:xfrm>
            <a:off x="612000" y="6014509"/>
            <a:ext cx="5209378" cy="246221"/>
          </a:xfrm>
        </p:spPr>
        <p:txBody>
          <a:bodyPr wrap="square">
            <a:noAutofit/>
          </a:bodyPr>
          <a:lstStyle>
            <a:lvl1pPr marL="0" indent="0">
              <a:lnSpc>
                <a:spcPct val="100000"/>
              </a:lnSpc>
              <a:buFontTx/>
              <a:buNone/>
              <a:defRPr sz="1600"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ja-JP" altLang="en-US"/>
              <a:t>氏名</a:t>
            </a:r>
          </a:p>
        </p:txBody>
      </p:sp>
      <p:sp>
        <p:nvSpPr>
          <p:cNvPr id="8" name="図プレースホルダー 7">
            <a:extLst>
              <a:ext uri="{FF2B5EF4-FFF2-40B4-BE49-F238E27FC236}">
                <a16:creationId xmlns:a16="http://schemas.microsoft.com/office/drawing/2014/main" id="{A596A29F-4001-F041-9F3A-AF49891CD90C}"/>
              </a:ext>
            </a:extLst>
          </p:cNvPr>
          <p:cNvSpPr>
            <a:spLocks noGrp="1"/>
          </p:cNvSpPr>
          <p:nvPr>
            <p:ph type="pic" sz="quarter" idx="16" hasCustomPrompt="1"/>
          </p:nvPr>
        </p:nvSpPr>
        <p:spPr>
          <a:xfrm>
            <a:off x="6096000" y="1575303"/>
            <a:ext cx="5456238" cy="4671510"/>
          </a:xfrm>
          <a:solidFill>
            <a:schemeClr val="bg1">
              <a:lumMod val="85000"/>
            </a:schemeClr>
          </a:solidFill>
        </p:spPr>
        <p:txBody>
          <a:bodyPr lIns="108000" tIns="108000" rIns="108000" bIns="108000" anchor="t"/>
          <a:lstStyle>
            <a:lvl1pPr marL="0" indent="0" algn="l">
              <a:buNone/>
              <a:defRPr/>
            </a:lvl1pPr>
          </a:lstStyle>
          <a:p>
            <a:r>
              <a:rPr kumimoji="1" lang="ja-JP" altLang="en-US"/>
              <a:t>写真を入れてください</a:t>
            </a:r>
          </a:p>
        </p:txBody>
      </p:sp>
    </p:spTree>
    <p:extLst>
      <p:ext uri="{BB962C8B-B14F-4D97-AF65-F5344CB8AC3E}">
        <p14:creationId xmlns:p14="http://schemas.microsoft.com/office/powerpoint/2010/main" val="319896908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表紙 1">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0F5470E8-4F68-DCFC-1A71-9D270A29F166}"/>
              </a:ext>
            </a:extLst>
          </p:cNvPr>
          <p:cNvPicPr>
            <a:picLocks noChangeAspect="1"/>
          </p:cNvPicPr>
          <p:nvPr/>
        </p:nvPicPr>
        <p:blipFill rotWithShape="1">
          <a:blip r:embed="rId2"/>
          <a:srcRect t="2474" b="-2474"/>
          <a:stretch/>
        </p:blipFill>
        <p:spPr>
          <a:xfrm>
            <a:off x="0" y="0"/>
            <a:ext cx="12192000" cy="6858000"/>
          </a:xfrm>
          <a:prstGeom prst="rect">
            <a:avLst/>
          </a:prstGeom>
        </p:spPr>
      </p:pic>
      <p:sp>
        <p:nvSpPr>
          <p:cNvPr id="2" name="タイトル 1">
            <a:extLst>
              <a:ext uri="{FF2B5EF4-FFF2-40B4-BE49-F238E27FC236}">
                <a16:creationId xmlns:a16="http://schemas.microsoft.com/office/drawing/2014/main" id="{F84A28E3-2A05-D44A-9C83-5CEBE66AEB2E}"/>
              </a:ext>
            </a:extLst>
          </p:cNvPr>
          <p:cNvSpPr>
            <a:spLocks noGrp="1"/>
          </p:cNvSpPr>
          <p:nvPr>
            <p:ph type="ctrTitle"/>
          </p:nvPr>
        </p:nvSpPr>
        <p:spPr>
          <a:xfrm>
            <a:off x="612000" y="1584730"/>
            <a:ext cx="5209378" cy="1354217"/>
          </a:xfrm>
        </p:spPr>
        <p:txBody>
          <a:bodyPr wrap="square" anchor="t">
            <a:noAutofit/>
          </a:bodyPr>
          <a:lstStyle>
            <a:lvl1pPr algn="l">
              <a:lnSpc>
                <a:spcPct val="100000"/>
              </a:lnSpc>
              <a:defRPr sz="4400">
                <a:solidFill>
                  <a:schemeClr val="tx1"/>
                </a:solidFill>
              </a:defRPr>
            </a:lvl1pPr>
          </a:lstStyle>
          <a:p>
            <a:r>
              <a:rPr kumimoji="1" lang="ja-JP" altLang="en-US"/>
              <a:t>マスター タイトルの書式設定</a:t>
            </a:r>
            <a:endParaRPr kumimoji="1" lang="ja-JP" altLang="en-US" dirty="0"/>
          </a:p>
        </p:txBody>
      </p:sp>
      <p:sp>
        <p:nvSpPr>
          <p:cNvPr id="3" name="字幕 2">
            <a:extLst>
              <a:ext uri="{FF2B5EF4-FFF2-40B4-BE49-F238E27FC236}">
                <a16:creationId xmlns:a16="http://schemas.microsoft.com/office/drawing/2014/main" id="{241A0DB4-6159-AF42-8895-F96CE4888034}"/>
              </a:ext>
            </a:extLst>
          </p:cNvPr>
          <p:cNvSpPr>
            <a:spLocks noGrp="1"/>
          </p:cNvSpPr>
          <p:nvPr>
            <p:ph type="subTitle" idx="1"/>
          </p:nvPr>
        </p:nvSpPr>
        <p:spPr>
          <a:xfrm>
            <a:off x="612000" y="3114861"/>
            <a:ext cx="5209378" cy="897534"/>
          </a:xfrm>
        </p:spPr>
        <p:txBody>
          <a:bodyPr wrap="square" anchor="t">
            <a:noAutofit/>
          </a:bodyPr>
          <a:lstStyle>
            <a:lvl1pPr marL="0" indent="0" algn="l">
              <a:lnSpc>
                <a:spcPct val="100000"/>
              </a:lnSpc>
              <a:spcBef>
                <a:spcPts val="0"/>
              </a:spcBef>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8BC1560A-3234-F448-80A9-84AA7FC7D561}"/>
              </a:ext>
            </a:extLst>
          </p:cNvPr>
          <p:cNvSpPr>
            <a:spLocks noGrp="1"/>
          </p:cNvSpPr>
          <p:nvPr>
            <p:ph type="dt" sz="half" idx="10"/>
          </p:nvPr>
        </p:nvSpPr>
        <p:spPr>
          <a:xfrm>
            <a:off x="610800" y="5005437"/>
            <a:ext cx="2743200" cy="246221"/>
          </a:xfrm>
          <a:prstGeom prst="rect">
            <a:avLst/>
          </a:prstGeom>
        </p:spPr>
        <p:txBody>
          <a:bodyPr wrap="square" lIns="0" tIns="0" rIns="0" bIns="0">
            <a:noAutofit/>
          </a:bodyPr>
          <a:lstStyle>
            <a:lvl1pPr>
              <a:lnSpc>
                <a:spcPct val="100000"/>
              </a:lnSpc>
              <a:defRPr sz="1600" b="1">
                <a:solidFill>
                  <a:schemeClr val="tx1"/>
                </a:solidFill>
              </a:defRPr>
            </a:lvl1pPr>
          </a:lstStyle>
          <a:p>
            <a:fld id="{DBC0989B-DA69-465D-9D93-982D4ABB6AB8}" type="datetimeFigureOut">
              <a:rPr kumimoji="1" lang="ja-JP" altLang="en-US" smtClean="0"/>
              <a:t>2023/8/17</a:t>
            </a:fld>
            <a:endParaRPr kumimoji="1" lang="ja-JP" altLang="en-US"/>
          </a:p>
        </p:txBody>
      </p:sp>
      <p:sp>
        <p:nvSpPr>
          <p:cNvPr id="15" name="テキスト プレースホルダー 14">
            <a:extLst>
              <a:ext uri="{FF2B5EF4-FFF2-40B4-BE49-F238E27FC236}">
                <a16:creationId xmlns:a16="http://schemas.microsoft.com/office/drawing/2014/main" id="{6BDB71F5-204B-0646-91E4-8C663A3C4B41}"/>
              </a:ext>
            </a:extLst>
          </p:cNvPr>
          <p:cNvSpPr>
            <a:spLocks noGrp="1"/>
          </p:cNvSpPr>
          <p:nvPr>
            <p:ph type="body" sz="quarter" idx="13" hasCustomPrompt="1"/>
          </p:nvPr>
        </p:nvSpPr>
        <p:spPr>
          <a:xfrm>
            <a:off x="612000" y="5325491"/>
            <a:ext cx="5209378" cy="276999"/>
          </a:xfrm>
        </p:spPr>
        <p:txBody>
          <a:bodyPr wrap="square">
            <a:noAutofit/>
          </a:bodyPr>
          <a:lstStyle>
            <a:lvl1pPr marL="0" indent="0">
              <a:lnSpc>
                <a:spcPct val="100000"/>
              </a:lnSpc>
              <a:buFontTx/>
              <a:buNone/>
              <a:defRPr sz="1800"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ja-JP" altLang="en-US"/>
              <a:t>会社名</a:t>
            </a:r>
          </a:p>
        </p:txBody>
      </p:sp>
      <p:sp>
        <p:nvSpPr>
          <p:cNvPr id="16" name="テキスト プレースホルダー 14">
            <a:extLst>
              <a:ext uri="{FF2B5EF4-FFF2-40B4-BE49-F238E27FC236}">
                <a16:creationId xmlns:a16="http://schemas.microsoft.com/office/drawing/2014/main" id="{C49D6810-2E5B-8E45-A435-13C5BB2789C5}"/>
              </a:ext>
            </a:extLst>
          </p:cNvPr>
          <p:cNvSpPr>
            <a:spLocks noGrp="1"/>
          </p:cNvSpPr>
          <p:nvPr>
            <p:ph type="body" sz="quarter" idx="14" hasCustomPrompt="1"/>
          </p:nvPr>
        </p:nvSpPr>
        <p:spPr>
          <a:xfrm>
            <a:off x="612000" y="5683850"/>
            <a:ext cx="5209378" cy="246221"/>
          </a:xfrm>
        </p:spPr>
        <p:txBody>
          <a:bodyPr wrap="square">
            <a:noAutofit/>
          </a:bodyPr>
          <a:lstStyle>
            <a:lvl1pPr marL="0" indent="0">
              <a:lnSpc>
                <a:spcPct val="100000"/>
              </a:lnSpc>
              <a:buFontTx/>
              <a:buNone/>
              <a:defRPr sz="1600"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ja-JP" altLang="en-US"/>
              <a:t>部署名</a:t>
            </a:r>
          </a:p>
        </p:txBody>
      </p:sp>
      <p:sp>
        <p:nvSpPr>
          <p:cNvPr id="17" name="テキスト プレースホルダー 14">
            <a:extLst>
              <a:ext uri="{FF2B5EF4-FFF2-40B4-BE49-F238E27FC236}">
                <a16:creationId xmlns:a16="http://schemas.microsoft.com/office/drawing/2014/main" id="{3E12F6B5-FB20-1D41-AB2B-A49D9F1FC3DF}"/>
              </a:ext>
            </a:extLst>
          </p:cNvPr>
          <p:cNvSpPr>
            <a:spLocks noGrp="1"/>
          </p:cNvSpPr>
          <p:nvPr>
            <p:ph type="body" sz="quarter" idx="15" hasCustomPrompt="1"/>
          </p:nvPr>
        </p:nvSpPr>
        <p:spPr>
          <a:xfrm>
            <a:off x="612000" y="6014509"/>
            <a:ext cx="5209378" cy="246221"/>
          </a:xfrm>
        </p:spPr>
        <p:txBody>
          <a:bodyPr wrap="square">
            <a:noAutofit/>
          </a:bodyPr>
          <a:lstStyle>
            <a:lvl1pPr marL="0" indent="0">
              <a:lnSpc>
                <a:spcPct val="100000"/>
              </a:lnSpc>
              <a:buFontTx/>
              <a:buNone/>
              <a:defRPr sz="1600"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ja-JP" altLang="en-US"/>
              <a:t>氏名</a:t>
            </a:r>
          </a:p>
        </p:txBody>
      </p:sp>
      <p:sp>
        <p:nvSpPr>
          <p:cNvPr id="8" name="図プレースホルダー 7">
            <a:extLst>
              <a:ext uri="{FF2B5EF4-FFF2-40B4-BE49-F238E27FC236}">
                <a16:creationId xmlns:a16="http://schemas.microsoft.com/office/drawing/2014/main" id="{A596A29F-4001-F041-9F3A-AF49891CD90C}"/>
              </a:ext>
            </a:extLst>
          </p:cNvPr>
          <p:cNvSpPr>
            <a:spLocks noGrp="1"/>
          </p:cNvSpPr>
          <p:nvPr>
            <p:ph type="pic" sz="quarter" idx="16" hasCustomPrompt="1"/>
          </p:nvPr>
        </p:nvSpPr>
        <p:spPr>
          <a:xfrm>
            <a:off x="6096000" y="1575303"/>
            <a:ext cx="5456238" cy="4671510"/>
          </a:xfrm>
          <a:solidFill>
            <a:schemeClr val="bg1">
              <a:lumMod val="85000"/>
            </a:schemeClr>
          </a:solidFill>
        </p:spPr>
        <p:txBody>
          <a:bodyPr lIns="108000" tIns="108000" rIns="108000" bIns="108000" anchor="t"/>
          <a:lstStyle>
            <a:lvl1pPr marL="0" indent="0" algn="l">
              <a:buNone/>
              <a:defRPr/>
            </a:lvl1pPr>
          </a:lstStyle>
          <a:p>
            <a:r>
              <a:rPr kumimoji="1" lang="ja-JP" altLang="en-US"/>
              <a:t>写真を入れてください</a:t>
            </a:r>
          </a:p>
        </p:txBody>
      </p:sp>
    </p:spTree>
    <p:extLst>
      <p:ext uri="{BB962C8B-B14F-4D97-AF65-F5344CB8AC3E}">
        <p14:creationId xmlns:p14="http://schemas.microsoft.com/office/powerpoint/2010/main" val="8647583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中扉">
    <p:bg>
      <p:bgPr>
        <a:solidFill>
          <a:schemeClr val="bg1"/>
        </a:solidFill>
        <a:effectLst/>
      </p:bgPr>
    </p:bg>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4E948468-06A3-0ED9-4C7A-360A0448259A}"/>
              </a:ext>
            </a:extLst>
          </p:cNvPr>
          <p:cNvPicPr>
            <a:picLocks noChangeAspect="1"/>
          </p:cNvPicPr>
          <p:nvPr/>
        </p:nvPicPr>
        <p:blipFill>
          <a:blip r:embed="rId2"/>
          <a:srcRect/>
          <a:stretch/>
        </p:blipFill>
        <p:spPr>
          <a:xfrm>
            <a:off x="0" y="0"/>
            <a:ext cx="12192000" cy="6858000"/>
          </a:xfrm>
          <a:prstGeom prst="rect">
            <a:avLst/>
          </a:prstGeom>
        </p:spPr>
      </p:pic>
      <p:sp>
        <p:nvSpPr>
          <p:cNvPr id="2" name="タイトル 1">
            <a:extLst>
              <a:ext uri="{FF2B5EF4-FFF2-40B4-BE49-F238E27FC236}">
                <a16:creationId xmlns:a16="http://schemas.microsoft.com/office/drawing/2014/main" id="{002453B5-630A-7D42-BBCA-9037FC249F4E}"/>
              </a:ext>
            </a:extLst>
          </p:cNvPr>
          <p:cNvSpPr>
            <a:spLocks noGrp="1"/>
          </p:cNvSpPr>
          <p:nvPr>
            <p:ph type="title" hasCustomPrompt="1"/>
          </p:nvPr>
        </p:nvSpPr>
        <p:spPr>
          <a:xfrm>
            <a:off x="611999" y="1598019"/>
            <a:ext cx="11130056" cy="677108"/>
          </a:xfrm>
        </p:spPr>
        <p:txBody>
          <a:bodyPr wrap="square" anchor="b">
            <a:noAutofit/>
          </a:bodyPr>
          <a:lstStyle>
            <a:lvl1pPr>
              <a:lnSpc>
                <a:spcPct val="100000"/>
              </a:lnSpc>
              <a:defRPr sz="4400">
                <a:solidFill>
                  <a:schemeClr val="tx1"/>
                </a:solidFill>
              </a:defRPr>
            </a:lvl1pPr>
          </a:lstStyle>
          <a:p>
            <a:r>
              <a:rPr kumimoji="1" lang="ja-JP" altLang="en-US" dirty="0"/>
              <a:t>目次</a:t>
            </a:r>
          </a:p>
        </p:txBody>
      </p:sp>
      <p:sp>
        <p:nvSpPr>
          <p:cNvPr id="3" name="テキスト プレースホルダー 2">
            <a:extLst>
              <a:ext uri="{FF2B5EF4-FFF2-40B4-BE49-F238E27FC236}">
                <a16:creationId xmlns:a16="http://schemas.microsoft.com/office/drawing/2014/main" id="{2B4B4F98-E506-4146-8013-D192E0C50559}"/>
              </a:ext>
            </a:extLst>
          </p:cNvPr>
          <p:cNvSpPr>
            <a:spLocks noGrp="1"/>
          </p:cNvSpPr>
          <p:nvPr>
            <p:ph type="body" idx="1" hasCustomPrompt="1"/>
          </p:nvPr>
        </p:nvSpPr>
        <p:spPr>
          <a:xfrm>
            <a:off x="611999" y="2789917"/>
            <a:ext cx="11130055" cy="2450052"/>
          </a:xfrm>
        </p:spPr>
        <p:txBody>
          <a:bodyPr wrap="square">
            <a:noAutofit/>
          </a:bodyPr>
          <a:lstStyle>
            <a:lvl1pPr marL="457200" indent="-457200">
              <a:lnSpc>
                <a:spcPct val="100000"/>
              </a:lnSpc>
              <a:buFont typeface="+mj-lt"/>
              <a:buAutoNum type="arabicPeriod"/>
              <a:defRPr sz="2400" b="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en-US" altLang="ja-JP" dirty="0"/>
              <a:t>XXXXXXX</a:t>
            </a:r>
          </a:p>
          <a:p>
            <a:pPr lvl="0"/>
            <a:r>
              <a:rPr kumimoji="1" lang="en-US" altLang="ja-JP" dirty="0"/>
              <a:t>XXXXXXX</a:t>
            </a:r>
          </a:p>
          <a:p>
            <a:pPr lvl="0"/>
            <a:r>
              <a:rPr kumimoji="1" lang="en-US" altLang="ja-JP" dirty="0"/>
              <a:t>XXXXXXX</a:t>
            </a:r>
          </a:p>
          <a:p>
            <a:pPr lvl="0"/>
            <a:r>
              <a:rPr kumimoji="1" lang="en-US" altLang="ja-JP" dirty="0"/>
              <a:t>XXXXXXX</a:t>
            </a:r>
            <a:endParaRPr kumimoji="1" lang="ja-JP" altLang="en-US" dirty="0"/>
          </a:p>
          <a:p>
            <a:pPr lvl="0"/>
            <a:endParaRPr kumimoji="1" lang="ja-JP" altLang="en-US" dirty="0"/>
          </a:p>
        </p:txBody>
      </p:sp>
      <p:sp>
        <p:nvSpPr>
          <p:cNvPr id="13" name="テキスト ボックス 12">
            <a:extLst>
              <a:ext uri="{FF2B5EF4-FFF2-40B4-BE49-F238E27FC236}">
                <a16:creationId xmlns:a16="http://schemas.microsoft.com/office/drawing/2014/main" id="{E135783E-4A54-F941-91BF-3F0D6ACDFD5E}"/>
              </a:ext>
            </a:extLst>
          </p:cNvPr>
          <p:cNvSpPr txBox="1"/>
          <p:nvPr/>
        </p:nvSpPr>
        <p:spPr>
          <a:xfrm>
            <a:off x="11525250" y="6530773"/>
            <a:ext cx="216804" cy="10002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120D0A-1A8C-8A45-B3F3-C612A701C7D8}" type="slidenum">
              <a:rPr kumimoji="1" lang="ja-JP" altLang="en-US" sz="650" b="1" smtClean="0">
                <a:solidFill>
                  <a:schemeClr val="tx2"/>
                </a:solidFil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650" b="1">
              <a:solidFill>
                <a:schemeClr val="tx2"/>
              </a:solidFill>
            </a:endParaRPr>
          </a:p>
        </p:txBody>
      </p:sp>
      <p:sp>
        <p:nvSpPr>
          <p:cNvPr id="14" name="テキスト ボックス 13">
            <a:extLst>
              <a:ext uri="{FF2B5EF4-FFF2-40B4-BE49-F238E27FC236}">
                <a16:creationId xmlns:a16="http://schemas.microsoft.com/office/drawing/2014/main" id="{49CE6C39-AA98-1A48-88F6-DF7A861DC3D7}"/>
              </a:ext>
            </a:extLst>
          </p:cNvPr>
          <p:cNvSpPr txBox="1"/>
          <p:nvPr/>
        </p:nvSpPr>
        <p:spPr>
          <a:xfrm>
            <a:off x="8802005" y="6530773"/>
            <a:ext cx="2743199" cy="10002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 altLang="ja-JP" sz="650" b="1" dirty="0">
                <a:solidFill>
                  <a:schemeClr val="tx2"/>
                </a:solidFill>
              </a:rPr>
              <a:t>Copyright © 2023 Proterial, Ltd. All Rights Reserved. |</a:t>
            </a:r>
            <a:endParaRPr kumimoji="1" lang="ja-JP" altLang="en-US" sz="650" b="1" dirty="0">
              <a:solidFill>
                <a:schemeClr val="tx2"/>
              </a:solidFill>
            </a:endParaRPr>
          </a:p>
        </p:txBody>
      </p:sp>
    </p:spTree>
    <p:extLst>
      <p:ext uri="{BB962C8B-B14F-4D97-AF65-F5344CB8AC3E}">
        <p14:creationId xmlns:p14="http://schemas.microsoft.com/office/powerpoint/2010/main" val="33071939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中扉">
    <p:bg>
      <p:bgPr>
        <a:solidFill>
          <a:schemeClr val="bg1"/>
        </a:solidFill>
        <a:effectLst/>
      </p:bgPr>
    </p:bg>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2021011F-F9FD-F2C3-305B-1E1DDB02DE5E}"/>
              </a:ext>
            </a:extLst>
          </p:cNvPr>
          <p:cNvPicPr>
            <a:picLocks noChangeAspect="1"/>
          </p:cNvPicPr>
          <p:nvPr/>
        </p:nvPicPr>
        <p:blipFill>
          <a:blip r:embed="rId2"/>
          <a:srcRect/>
          <a:stretch/>
        </p:blipFill>
        <p:spPr>
          <a:xfrm>
            <a:off x="0" y="0"/>
            <a:ext cx="12192000" cy="6858000"/>
          </a:xfrm>
          <a:prstGeom prst="rect">
            <a:avLst/>
          </a:prstGeom>
        </p:spPr>
      </p:pic>
      <p:sp>
        <p:nvSpPr>
          <p:cNvPr id="3" name="テキスト プレースホルダー 2">
            <a:extLst>
              <a:ext uri="{FF2B5EF4-FFF2-40B4-BE49-F238E27FC236}">
                <a16:creationId xmlns:a16="http://schemas.microsoft.com/office/drawing/2014/main" id="{2B4B4F98-E506-4146-8013-D192E0C50559}"/>
              </a:ext>
            </a:extLst>
          </p:cNvPr>
          <p:cNvSpPr>
            <a:spLocks noGrp="1"/>
          </p:cNvSpPr>
          <p:nvPr>
            <p:ph type="body" idx="1" hasCustomPrompt="1"/>
          </p:nvPr>
        </p:nvSpPr>
        <p:spPr>
          <a:xfrm>
            <a:off x="611999" y="2789917"/>
            <a:ext cx="11130055" cy="2450052"/>
          </a:xfrm>
        </p:spPr>
        <p:txBody>
          <a:bodyPr wrap="square">
            <a:noAutofit/>
          </a:bodyPr>
          <a:lstStyle>
            <a:lvl1pPr marL="457200" indent="-457200">
              <a:lnSpc>
                <a:spcPct val="100000"/>
              </a:lnSpc>
              <a:buFont typeface="+mj-lt"/>
              <a:buAutoNum type="arabicPeriod"/>
              <a:defRPr sz="24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en-US" altLang="ja-JP" dirty="0"/>
              <a:t>XXXXXXX</a:t>
            </a:r>
          </a:p>
          <a:p>
            <a:pPr lvl="0"/>
            <a:r>
              <a:rPr kumimoji="1" lang="en-US" altLang="ja-JP" dirty="0"/>
              <a:t>XXXXXXX</a:t>
            </a:r>
          </a:p>
          <a:p>
            <a:pPr lvl="0"/>
            <a:r>
              <a:rPr kumimoji="1" lang="en-US" altLang="ja-JP" dirty="0"/>
              <a:t>XXXXXXX</a:t>
            </a:r>
          </a:p>
          <a:p>
            <a:pPr lvl="0"/>
            <a:r>
              <a:rPr kumimoji="1" lang="en-US" altLang="ja-JP" dirty="0"/>
              <a:t>XXXXXXX</a:t>
            </a:r>
            <a:endParaRPr kumimoji="1" lang="ja-JP" altLang="en-US" dirty="0"/>
          </a:p>
          <a:p>
            <a:pPr lvl="0"/>
            <a:endParaRPr kumimoji="1" lang="ja-JP" altLang="en-US" dirty="0"/>
          </a:p>
        </p:txBody>
      </p:sp>
      <p:sp>
        <p:nvSpPr>
          <p:cNvPr id="13" name="テキスト ボックス 12">
            <a:extLst>
              <a:ext uri="{FF2B5EF4-FFF2-40B4-BE49-F238E27FC236}">
                <a16:creationId xmlns:a16="http://schemas.microsoft.com/office/drawing/2014/main" id="{E135783E-4A54-F941-91BF-3F0D6ACDFD5E}"/>
              </a:ext>
            </a:extLst>
          </p:cNvPr>
          <p:cNvSpPr txBox="1"/>
          <p:nvPr/>
        </p:nvSpPr>
        <p:spPr>
          <a:xfrm>
            <a:off x="11525250" y="6530773"/>
            <a:ext cx="216804" cy="10002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120D0A-1A8C-8A45-B3F3-C612A701C7D8}" type="slidenum">
              <a:rPr kumimoji="1" lang="ja-JP" altLang="en-US" sz="650" b="1" smtClean="0">
                <a:solidFill>
                  <a:schemeClr val="accent2">
                    <a:lumMod val="60000"/>
                    <a:lumOff val="40000"/>
                  </a:schemeClr>
                </a:solidFil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650" b="1">
              <a:solidFill>
                <a:schemeClr val="accent2">
                  <a:lumMod val="60000"/>
                  <a:lumOff val="40000"/>
                </a:schemeClr>
              </a:solidFill>
            </a:endParaRPr>
          </a:p>
        </p:txBody>
      </p:sp>
      <p:sp>
        <p:nvSpPr>
          <p:cNvPr id="14" name="テキスト ボックス 13">
            <a:extLst>
              <a:ext uri="{FF2B5EF4-FFF2-40B4-BE49-F238E27FC236}">
                <a16:creationId xmlns:a16="http://schemas.microsoft.com/office/drawing/2014/main" id="{49CE6C39-AA98-1A48-88F6-DF7A861DC3D7}"/>
              </a:ext>
            </a:extLst>
          </p:cNvPr>
          <p:cNvSpPr txBox="1"/>
          <p:nvPr/>
        </p:nvSpPr>
        <p:spPr>
          <a:xfrm>
            <a:off x="8802005" y="6530773"/>
            <a:ext cx="2743199" cy="10002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 altLang="ja-JP" sz="650" b="1" dirty="0">
                <a:solidFill>
                  <a:schemeClr val="accent2">
                    <a:lumMod val="60000"/>
                    <a:lumOff val="40000"/>
                  </a:schemeClr>
                </a:solidFill>
              </a:rPr>
              <a:t>Copyright © 2023 Proterial, Ltd. All Rights Reserved. |</a:t>
            </a:r>
            <a:endParaRPr kumimoji="1" lang="ja-JP" altLang="en-US" sz="650" b="1" dirty="0">
              <a:solidFill>
                <a:schemeClr val="accent2">
                  <a:lumMod val="60000"/>
                  <a:lumOff val="40000"/>
                </a:schemeClr>
              </a:solidFill>
            </a:endParaRPr>
          </a:p>
        </p:txBody>
      </p:sp>
      <p:sp>
        <p:nvSpPr>
          <p:cNvPr id="11" name="タイトル 1">
            <a:extLst>
              <a:ext uri="{FF2B5EF4-FFF2-40B4-BE49-F238E27FC236}">
                <a16:creationId xmlns:a16="http://schemas.microsoft.com/office/drawing/2014/main" id="{E3842FDE-5D28-0B12-33D4-F2A694A51DE8}"/>
              </a:ext>
            </a:extLst>
          </p:cNvPr>
          <p:cNvSpPr>
            <a:spLocks noGrp="1"/>
          </p:cNvSpPr>
          <p:nvPr>
            <p:ph type="title" hasCustomPrompt="1"/>
          </p:nvPr>
        </p:nvSpPr>
        <p:spPr>
          <a:xfrm>
            <a:off x="611999" y="1598019"/>
            <a:ext cx="11130056" cy="677108"/>
          </a:xfrm>
        </p:spPr>
        <p:txBody>
          <a:bodyPr wrap="square" anchor="b">
            <a:noAutofit/>
          </a:bodyPr>
          <a:lstStyle>
            <a:lvl1pPr>
              <a:lnSpc>
                <a:spcPct val="100000"/>
              </a:lnSpc>
              <a:defRPr sz="4400">
                <a:solidFill>
                  <a:schemeClr val="bg1"/>
                </a:solidFill>
              </a:defRPr>
            </a:lvl1pPr>
          </a:lstStyle>
          <a:p>
            <a:r>
              <a:rPr kumimoji="1" lang="ja-JP" altLang="en-US" dirty="0"/>
              <a:t>目次</a:t>
            </a:r>
          </a:p>
        </p:txBody>
      </p:sp>
    </p:spTree>
    <p:extLst>
      <p:ext uri="{BB962C8B-B14F-4D97-AF65-F5344CB8AC3E}">
        <p14:creationId xmlns:p14="http://schemas.microsoft.com/office/powerpoint/2010/main" val="14411290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中扉">
    <p:bg>
      <p:bgPr>
        <a:solidFill>
          <a:schemeClr val="bg1"/>
        </a:solidFill>
        <a:effectLst/>
      </p:bgPr>
    </p:bg>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995FB859-6355-E7A9-6B30-59BA016AAB70}"/>
              </a:ext>
            </a:extLst>
          </p:cNvPr>
          <p:cNvPicPr>
            <a:picLocks noChangeAspect="1"/>
          </p:cNvPicPr>
          <p:nvPr/>
        </p:nvPicPr>
        <p:blipFill>
          <a:blip r:embed="rId2"/>
          <a:srcRect/>
          <a:stretch/>
        </p:blipFill>
        <p:spPr>
          <a:xfrm>
            <a:off x="0" y="0"/>
            <a:ext cx="12192000" cy="6858000"/>
          </a:xfrm>
          <a:prstGeom prst="rect">
            <a:avLst/>
          </a:prstGeom>
        </p:spPr>
      </p:pic>
      <p:sp>
        <p:nvSpPr>
          <p:cNvPr id="2" name="タイトル 1">
            <a:extLst>
              <a:ext uri="{FF2B5EF4-FFF2-40B4-BE49-F238E27FC236}">
                <a16:creationId xmlns:a16="http://schemas.microsoft.com/office/drawing/2014/main" id="{002453B5-630A-7D42-BBCA-9037FC249F4E}"/>
              </a:ext>
            </a:extLst>
          </p:cNvPr>
          <p:cNvSpPr>
            <a:spLocks noGrp="1"/>
          </p:cNvSpPr>
          <p:nvPr>
            <p:ph type="title" hasCustomPrompt="1"/>
          </p:nvPr>
        </p:nvSpPr>
        <p:spPr>
          <a:xfrm>
            <a:off x="611999" y="2751892"/>
            <a:ext cx="11130056" cy="677108"/>
          </a:xfrm>
        </p:spPr>
        <p:txBody>
          <a:bodyPr wrap="square" anchor="b">
            <a:noAutofit/>
          </a:bodyPr>
          <a:lstStyle>
            <a:lvl1pPr>
              <a:lnSpc>
                <a:spcPct val="100000"/>
              </a:lnSpc>
              <a:defRPr sz="4400">
                <a:solidFill>
                  <a:schemeClr val="tx1"/>
                </a:solidFill>
              </a:defRPr>
            </a:lvl1pPr>
          </a:lstStyle>
          <a:p>
            <a:r>
              <a:rPr kumimoji="1" lang="ja-JP" altLang="en-US" dirty="0"/>
              <a:t>章扉タイトル</a:t>
            </a:r>
          </a:p>
        </p:txBody>
      </p:sp>
      <p:sp>
        <p:nvSpPr>
          <p:cNvPr id="13" name="テキスト ボックス 12">
            <a:extLst>
              <a:ext uri="{FF2B5EF4-FFF2-40B4-BE49-F238E27FC236}">
                <a16:creationId xmlns:a16="http://schemas.microsoft.com/office/drawing/2014/main" id="{E135783E-4A54-F941-91BF-3F0D6ACDFD5E}"/>
              </a:ext>
            </a:extLst>
          </p:cNvPr>
          <p:cNvSpPr txBox="1"/>
          <p:nvPr/>
        </p:nvSpPr>
        <p:spPr>
          <a:xfrm>
            <a:off x="11525250" y="6530773"/>
            <a:ext cx="216804" cy="10002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120D0A-1A8C-8A45-B3F3-C612A701C7D8}" type="slidenum">
              <a:rPr kumimoji="1" lang="ja-JP" altLang="en-US" sz="650" b="1" smtClean="0">
                <a:solidFill>
                  <a:schemeClr val="tx2"/>
                </a:solidFil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650" b="1">
              <a:solidFill>
                <a:schemeClr val="tx2"/>
              </a:solidFill>
            </a:endParaRPr>
          </a:p>
        </p:txBody>
      </p:sp>
      <p:sp>
        <p:nvSpPr>
          <p:cNvPr id="14" name="テキスト ボックス 13">
            <a:extLst>
              <a:ext uri="{FF2B5EF4-FFF2-40B4-BE49-F238E27FC236}">
                <a16:creationId xmlns:a16="http://schemas.microsoft.com/office/drawing/2014/main" id="{49CE6C39-AA98-1A48-88F6-DF7A861DC3D7}"/>
              </a:ext>
            </a:extLst>
          </p:cNvPr>
          <p:cNvSpPr txBox="1"/>
          <p:nvPr/>
        </p:nvSpPr>
        <p:spPr>
          <a:xfrm>
            <a:off x="8802005" y="6530773"/>
            <a:ext cx="2743199" cy="10002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 altLang="ja-JP" sz="650" b="1" dirty="0">
                <a:solidFill>
                  <a:schemeClr val="tx2"/>
                </a:solidFill>
              </a:rPr>
              <a:t>Copyright © 2023 Proterial, Ltd. All Rights Reserved. |</a:t>
            </a:r>
            <a:endParaRPr kumimoji="1" lang="ja-JP" altLang="en-US" sz="650" b="1" dirty="0">
              <a:solidFill>
                <a:schemeClr val="tx2"/>
              </a:solidFill>
            </a:endParaRPr>
          </a:p>
        </p:txBody>
      </p:sp>
    </p:spTree>
    <p:extLst>
      <p:ext uri="{BB962C8B-B14F-4D97-AF65-F5344CB8AC3E}">
        <p14:creationId xmlns:p14="http://schemas.microsoft.com/office/powerpoint/2010/main" val="10987698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中扉">
    <p:bg>
      <p:bgPr>
        <a:solidFill>
          <a:schemeClr val="bg1"/>
        </a:solidFill>
        <a:effectLst/>
      </p:bgPr>
    </p:bg>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60280DB3-CF84-CC9B-1B23-218A6178801A}"/>
              </a:ext>
            </a:extLst>
          </p:cNvPr>
          <p:cNvPicPr>
            <a:picLocks noChangeAspect="1"/>
          </p:cNvPicPr>
          <p:nvPr/>
        </p:nvPicPr>
        <p:blipFill>
          <a:blip r:embed="rId2"/>
          <a:srcRect/>
          <a:stretch/>
        </p:blipFill>
        <p:spPr>
          <a:xfrm>
            <a:off x="0" y="0"/>
            <a:ext cx="12192000" cy="6858000"/>
          </a:xfrm>
          <a:prstGeom prst="rect">
            <a:avLst/>
          </a:prstGeom>
        </p:spPr>
      </p:pic>
      <p:sp>
        <p:nvSpPr>
          <p:cNvPr id="2" name="タイトル 1">
            <a:extLst>
              <a:ext uri="{FF2B5EF4-FFF2-40B4-BE49-F238E27FC236}">
                <a16:creationId xmlns:a16="http://schemas.microsoft.com/office/drawing/2014/main" id="{002453B5-630A-7D42-BBCA-9037FC249F4E}"/>
              </a:ext>
            </a:extLst>
          </p:cNvPr>
          <p:cNvSpPr>
            <a:spLocks noGrp="1"/>
          </p:cNvSpPr>
          <p:nvPr>
            <p:ph type="title" hasCustomPrompt="1"/>
          </p:nvPr>
        </p:nvSpPr>
        <p:spPr>
          <a:xfrm>
            <a:off x="611999" y="2751892"/>
            <a:ext cx="11130056" cy="677108"/>
          </a:xfrm>
        </p:spPr>
        <p:txBody>
          <a:bodyPr wrap="square" anchor="b">
            <a:noAutofit/>
          </a:bodyPr>
          <a:lstStyle>
            <a:lvl1pPr>
              <a:lnSpc>
                <a:spcPct val="100000"/>
              </a:lnSpc>
              <a:defRPr sz="4400">
                <a:solidFill>
                  <a:schemeClr val="bg1"/>
                </a:solidFill>
              </a:defRPr>
            </a:lvl1pPr>
          </a:lstStyle>
          <a:p>
            <a:r>
              <a:rPr kumimoji="1" lang="ja-JP" altLang="en-US" dirty="0"/>
              <a:t>章扉タイトル</a:t>
            </a:r>
          </a:p>
        </p:txBody>
      </p:sp>
      <p:sp>
        <p:nvSpPr>
          <p:cNvPr id="13" name="テキスト ボックス 12">
            <a:extLst>
              <a:ext uri="{FF2B5EF4-FFF2-40B4-BE49-F238E27FC236}">
                <a16:creationId xmlns:a16="http://schemas.microsoft.com/office/drawing/2014/main" id="{E135783E-4A54-F941-91BF-3F0D6ACDFD5E}"/>
              </a:ext>
            </a:extLst>
          </p:cNvPr>
          <p:cNvSpPr txBox="1"/>
          <p:nvPr/>
        </p:nvSpPr>
        <p:spPr>
          <a:xfrm>
            <a:off x="11525250" y="6530773"/>
            <a:ext cx="216804" cy="10002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120D0A-1A8C-8A45-B3F3-C612A701C7D8}" type="slidenum">
              <a:rPr kumimoji="1" lang="ja-JP" altLang="en-US" sz="650" b="1" smtClean="0">
                <a:solidFill>
                  <a:schemeClr val="accent2">
                    <a:lumMod val="60000"/>
                    <a:lumOff val="40000"/>
                  </a:schemeClr>
                </a:solidFil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650" b="1">
              <a:solidFill>
                <a:schemeClr val="accent2">
                  <a:lumMod val="60000"/>
                  <a:lumOff val="40000"/>
                </a:schemeClr>
              </a:solidFill>
            </a:endParaRPr>
          </a:p>
        </p:txBody>
      </p:sp>
      <p:sp>
        <p:nvSpPr>
          <p:cNvPr id="14" name="テキスト ボックス 13">
            <a:extLst>
              <a:ext uri="{FF2B5EF4-FFF2-40B4-BE49-F238E27FC236}">
                <a16:creationId xmlns:a16="http://schemas.microsoft.com/office/drawing/2014/main" id="{49CE6C39-AA98-1A48-88F6-DF7A861DC3D7}"/>
              </a:ext>
            </a:extLst>
          </p:cNvPr>
          <p:cNvSpPr txBox="1"/>
          <p:nvPr/>
        </p:nvSpPr>
        <p:spPr>
          <a:xfrm>
            <a:off x="8802005" y="6530773"/>
            <a:ext cx="2743199" cy="10002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 altLang="ja-JP" sz="650" b="1" dirty="0">
                <a:solidFill>
                  <a:schemeClr val="accent2">
                    <a:lumMod val="40000"/>
                    <a:lumOff val="60000"/>
                  </a:schemeClr>
                </a:solidFill>
              </a:rPr>
              <a:t>Copyright © 2023 Proterial, Ltd. All Rights Reserved. |</a:t>
            </a:r>
            <a:endParaRPr kumimoji="1" lang="ja-JP" altLang="en-US" sz="650" b="1" dirty="0">
              <a:solidFill>
                <a:schemeClr val="accent2">
                  <a:lumMod val="40000"/>
                  <a:lumOff val="60000"/>
                </a:schemeClr>
              </a:solidFill>
            </a:endParaRPr>
          </a:p>
        </p:txBody>
      </p:sp>
    </p:spTree>
    <p:extLst>
      <p:ext uri="{BB962C8B-B14F-4D97-AF65-F5344CB8AC3E}">
        <p14:creationId xmlns:p14="http://schemas.microsoft.com/office/powerpoint/2010/main" val="2477138031"/>
      </p:ext>
    </p:extLst>
  </p:cSld>
  <p:clrMapOvr>
    <a:masterClrMapping/>
  </p:clrMapOvr>
  <p:extLst>
    <p:ext uri="{DCECCB84-F9BA-43D5-87BE-67443E8EF086}">
      <p15:sldGuideLst xmlns:p15="http://schemas.microsoft.com/office/powerpoint/2012/main">
        <p15:guide id="1" pos="3840">
          <p15:clr>
            <a:srgbClr val="FBAE40"/>
          </p15:clr>
        </p15:guide>
        <p15:guide id="2" orient="horz" pos="120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コンテンツページ">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2009CB85-C323-2EE5-A85C-71CEDD28AB1F}"/>
              </a:ext>
            </a:extLst>
          </p:cNvPr>
          <p:cNvPicPr>
            <a:picLocks noChangeAspect="1"/>
          </p:cNvPicPr>
          <p:nvPr/>
        </p:nvPicPr>
        <p:blipFill rotWithShape="1">
          <a:blip r:embed="rId2"/>
          <a:srcRect t="2336" b="-2336"/>
          <a:stretch/>
        </p:blipFill>
        <p:spPr>
          <a:xfrm>
            <a:off x="0" y="0"/>
            <a:ext cx="12192000" cy="6858000"/>
          </a:xfrm>
          <a:prstGeom prst="rect">
            <a:avLst/>
          </a:prstGeom>
        </p:spPr>
      </p:pic>
      <p:sp>
        <p:nvSpPr>
          <p:cNvPr id="2" name="タイトル 1">
            <a:extLst>
              <a:ext uri="{FF2B5EF4-FFF2-40B4-BE49-F238E27FC236}">
                <a16:creationId xmlns:a16="http://schemas.microsoft.com/office/drawing/2014/main" id="{86123AA4-D016-DB4A-8CB5-464D0D39CA8E}"/>
              </a:ext>
            </a:extLst>
          </p:cNvPr>
          <p:cNvSpPr>
            <a:spLocks noGrp="1"/>
          </p:cNvSpPr>
          <p:nvPr>
            <p:ph type="title"/>
          </p:nvPr>
        </p:nvSpPr>
        <p:spPr>
          <a:xfrm>
            <a:off x="503999" y="301273"/>
            <a:ext cx="9423771" cy="304699"/>
          </a:xfrm>
        </p:spPr>
        <p:txBody>
          <a:bodyPr>
            <a:noAutofit/>
          </a:bodyPr>
          <a:lstStyle>
            <a:lvl1pPr>
              <a:defRPr sz="2800"/>
            </a:lvl1pPr>
          </a:lstStyle>
          <a:p>
            <a:r>
              <a:rPr kumimoji="1" lang="ja-JP" altLang="en-US"/>
              <a:t>マスター タイトルの書式設定</a:t>
            </a:r>
            <a:endParaRPr kumimoji="1" lang="ja-JP" altLang="en-US" dirty="0"/>
          </a:p>
        </p:txBody>
      </p:sp>
      <p:sp>
        <p:nvSpPr>
          <p:cNvPr id="3" name="コンテンツ プレースホルダー 2">
            <a:extLst>
              <a:ext uri="{FF2B5EF4-FFF2-40B4-BE49-F238E27FC236}">
                <a16:creationId xmlns:a16="http://schemas.microsoft.com/office/drawing/2014/main" id="{7387D0AF-AA60-9148-A27E-25776528CD69}"/>
              </a:ext>
            </a:extLst>
          </p:cNvPr>
          <p:cNvSpPr>
            <a:spLocks noGrp="1"/>
          </p:cNvSpPr>
          <p:nvPr>
            <p:ph idx="1"/>
          </p:nvPr>
        </p:nvSpPr>
        <p:spPr>
          <a:xfrm>
            <a:off x="503999" y="1132110"/>
            <a:ext cx="11238057" cy="5171454"/>
          </a:xfrm>
        </p:spPr>
        <p:txBody>
          <a:bodyPr>
            <a:noAutofit/>
          </a:bodyPr>
          <a:lstStyle>
            <a:lvl1pPr marL="0" indent="0">
              <a:lnSpc>
                <a:spcPct val="120000"/>
              </a:lnSpc>
              <a:spcBef>
                <a:spcPts val="0"/>
              </a:spcBef>
              <a:spcAft>
                <a:spcPts val="1200"/>
              </a:spcAft>
              <a:buNone/>
              <a:defRPr/>
            </a:lvl1pPr>
            <a:lvl2pPr marL="457200" indent="0">
              <a:lnSpc>
                <a:spcPct val="120000"/>
              </a:lnSpc>
              <a:spcBef>
                <a:spcPts val="0"/>
              </a:spcBef>
              <a:spcAft>
                <a:spcPts val="1200"/>
              </a:spcAft>
              <a:buNone/>
              <a:defRPr/>
            </a:lvl2pPr>
            <a:lvl3pPr marL="914400" indent="0">
              <a:lnSpc>
                <a:spcPct val="120000"/>
              </a:lnSpc>
              <a:spcBef>
                <a:spcPts val="0"/>
              </a:spcBef>
              <a:spcAft>
                <a:spcPts val="1200"/>
              </a:spcAft>
              <a:buNone/>
              <a:defRPr/>
            </a:lvl3pPr>
            <a:lvl4pPr marL="1371600" indent="0">
              <a:lnSpc>
                <a:spcPct val="120000"/>
              </a:lnSpc>
              <a:spcBef>
                <a:spcPts val="0"/>
              </a:spcBef>
              <a:spcAft>
                <a:spcPts val="1200"/>
              </a:spcAft>
              <a:buNone/>
              <a:defRPr/>
            </a:lvl4pPr>
            <a:lvl5pPr marL="1828800" indent="0">
              <a:lnSpc>
                <a:spcPct val="120000"/>
              </a:lnSpc>
              <a:spcBef>
                <a:spcPts val="0"/>
              </a:spcBef>
              <a:spcAft>
                <a:spcPts val="1200"/>
              </a:spcAft>
              <a:buNone/>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テキスト ボックス 6">
            <a:extLst>
              <a:ext uri="{FF2B5EF4-FFF2-40B4-BE49-F238E27FC236}">
                <a16:creationId xmlns:a16="http://schemas.microsoft.com/office/drawing/2014/main" id="{E26ACD56-60DD-1249-8E5D-B254ADB0DFE6}"/>
              </a:ext>
            </a:extLst>
          </p:cNvPr>
          <p:cNvSpPr txBox="1"/>
          <p:nvPr/>
        </p:nvSpPr>
        <p:spPr>
          <a:xfrm>
            <a:off x="11525250" y="6530773"/>
            <a:ext cx="216804" cy="10002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120D0A-1A8C-8A45-B3F3-C612A701C7D8}" type="slidenum">
              <a:rPr kumimoji="1" lang="ja-JP" altLang="en-US" sz="650" b="1" smtClean="0">
                <a:solidFill>
                  <a:schemeClr val="tx2"/>
                </a:solidFil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650" b="1">
              <a:solidFill>
                <a:schemeClr val="tx2"/>
              </a:solidFill>
            </a:endParaRPr>
          </a:p>
        </p:txBody>
      </p:sp>
      <p:sp>
        <p:nvSpPr>
          <p:cNvPr id="9" name="テキスト ボックス 8">
            <a:extLst>
              <a:ext uri="{FF2B5EF4-FFF2-40B4-BE49-F238E27FC236}">
                <a16:creationId xmlns:a16="http://schemas.microsoft.com/office/drawing/2014/main" id="{404B73C5-FD57-AF46-9B0D-4E3450B1210C}"/>
              </a:ext>
            </a:extLst>
          </p:cNvPr>
          <p:cNvSpPr txBox="1"/>
          <p:nvPr/>
        </p:nvSpPr>
        <p:spPr>
          <a:xfrm>
            <a:off x="8802005" y="6530773"/>
            <a:ext cx="2743199" cy="10002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 altLang="ja-JP" sz="650" b="1" dirty="0">
                <a:solidFill>
                  <a:schemeClr val="tx2"/>
                </a:solidFill>
              </a:rPr>
              <a:t>Copyright © 2023 Proterial, Ltd. All Rights Reserved. |</a:t>
            </a:r>
            <a:endParaRPr kumimoji="1" lang="ja-JP" altLang="en-US" sz="650" b="1" dirty="0">
              <a:solidFill>
                <a:schemeClr val="tx2"/>
              </a:solidFill>
            </a:endParaRPr>
          </a:p>
        </p:txBody>
      </p:sp>
    </p:spTree>
    <p:extLst>
      <p:ext uri="{BB962C8B-B14F-4D97-AF65-F5344CB8AC3E}">
        <p14:creationId xmlns:p14="http://schemas.microsoft.com/office/powerpoint/2010/main" val="3141173623"/>
      </p:ext>
    </p:extLst>
  </p:cSld>
  <p:clrMapOvr>
    <a:masterClrMapping/>
  </p:clrMapOvr>
  <p:extLst>
    <p:ext uri="{DCECCB84-F9BA-43D5-87BE-67443E8EF086}">
      <p15:sldGuideLst xmlns:p15="http://schemas.microsoft.com/office/powerpoint/2012/main">
        <p15:guide id="1" orient="horz" pos="50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ユーザー設定レイアウト">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DE658CEA-4446-6C2C-7853-3F0EBC2AAC81}"/>
              </a:ext>
            </a:extLst>
          </p:cNvPr>
          <p:cNvPicPr>
            <a:picLocks noChangeAspect="1"/>
          </p:cNvPicPr>
          <p:nvPr/>
        </p:nvPicPr>
        <p:blipFill rotWithShape="1">
          <a:blip r:embed="rId2"/>
          <a:srcRect t="2474" b="-2474"/>
          <a:stretch/>
        </p:blipFill>
        <p:spPr>
          <a:xfrm>
            <a:off x="0" y="-1"/>
            <a:ext cx="12192000" cy="6858001"/>
          </a:xfrm>
          <a:prstGeom prst="rect">
            <a:avLst/>
          </a:prstGeom>
        </p:spPr>
      </p:pic>
      <p:sp>
        <p:nvSpPr>
          <p:cNvPr id="6" name="タイトル 1">
            <a:extLst>
              <a:ext uri="{FF2B5EF4-FFF2-40B4-BE49-F238E27FC236}">
                <a16:creationId xmlns:a16="http://schemas.microsoft.com/office/drawing/2014/main" id="{B5B7D71F-2885-4296-958C-78275F53B433}"/>
              </a:ext>
            </a:extLst>
          </p:cNvPr>
          <p:cNvSpPr>
            <a:spLocks noGrp="1"/>
          </p:cNvSpPr>
          <p:nvPr>
            <p:ph type="title"/>
          </p:nvPr>
        </p:nvSpPr>
        <p:spPr>
          <a:xfrm>
            <a:off x="503999" y="291846"/>
            <a:ext cx="9423771" cy="304699"/>
          </a:xfrm>
        </p:spPr>
        <p:txBody>
          <a:bodyPr>
            <a:noAutofit/>
          </a:bodyPr>
          <a:lstStyle>
            <a:lvl1pPr>
              <a:defRPr sz="2800">
                <a:solidFill>
                  <a:schemeClr val="bg1"/>
                </a:solidFill>
              </a:defRPr>
            </a:lvl1pPr>
          </a:lstStyle>
          <a:p>
            <a:r>
              <a:rPr kumimoji="1" lang="ja-JP" altLang="en-US"/>
              <a:t>マスター タイトルの書式設定</a:t>
            </a:r>
            <a:endParaRPr kumimoji="1" lang="ja-JP" altLang="en-US" dirty="0"/>
          </a:p>
        </p:txBody>
      </p:sp>
      <p:sp>
        <p:nvSpPr>
          <p:cNvPr id="7" name="コンテンツ プレースホルダー 2">
            <a:extLst>
              <a:ext uri="{FF2B5EF4-FFF2-40B4-BE49-F238E27FC236}">
                <a16:creationId xmlns:a16="http://schemas.microsoft.com/office/drawing/2014/main" id="{36D9FBBE-27B8-43F0-BF7B-634CF70CB62E}"/>
              </a:ext>
            </a:extLst>
          </p:cNvPr>
          <p:cNvSpPr>
            <a:spLocks noGrp="1"/>
          </p:cNvSpPr>
          <p:nvPr>
            <p:ph idx="1"/>
          </p:nvPr>
        </p:nvSpPr>
        <p:spPr>
          <a:xfrm>
            <a:off x="503999" y="1132110"/>
            <a:ext cx="11238057" cy="5171454"/>
          </a:xfrm>
        </p:spPr>
        <p:txBody>
          <a:bodyPr>
            <a:noAutofit/>
          </a:bodyPr>
          <a:lstStyle>
            <a:lvl1pPr marL="0" indent="0">
              <a:lnSpc>
                <a:spcPct val="120000"/>
              </a:lnSpc>
              <a:spcBef>
                <a:spcPts val="0"/>
              </a:spcBef>
              <a:spcAft>
                <a:spcPts val="1200"/>
              </a:spcAft>
              <a:buNone/>
              <a:defRPr/>
            </a:lvl1pPr>
            <a:lvl2pPr marL="457200" indent="0">
              <a:lnSpc>
                <a:spcPct val="120000"/>
              </a:lnSpc>
              <a:spcBef>
                <a:spcPts val="0"/>
              </a:spcBef>
              <a:spcAft>
                <a:spcPts val="1200"/>
              </a:spcAft>
              <a:buNone/>
              <a:defRPr/>
            </a:lvl2pPr>
            <a:lvl3pPr marL="914400" indent="0">
              <a:lnSpc>
                <a:spcPct val="120000"/>
              </a:lnSpc>
              <a:spcBef>
                <a:spcPts val="0"/>
              </a:spcBef>
              <a:spcAft>
                <a:spcPts val="1200"/>
              </a:spcAft>
              <a:buNone/>
              <a:defRPr/>
            </a:lvl3pPr>
            <a:lvl4pPr marL="1371600" indent="0">
              <a:lnSpc>
                <a:spcPct val="120000"/>
              </a:lnSpc>
              <a:spcBef>
                <a:spcPts val="0"/>
              </a:spcBef>
              <a:spcAft>
                <a:spcPts val="1200"/>
              </a:spcAft>
              <a:buNone/>
              <a:defRPr/>
            </a:lvl4pPr>
            <a:lvl5pPr marL="1828800" indent="0">
              <a:lnSpc>
                <a:spcPct val="120000"/>
              </a:lnSpc>
              <a:spcBef>
                <a:spcPts val="0"/>
              </a:spcBef>
              <a:spcAft>
                <a:spcPts val="1200"/>
              </a:spcAft>
              <a:buNone/>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8" name="テキスト ボックス 7">
            <a:extLst>
              <a:ext uri="{FF2B5EF4-FFF2-40B4-BE49-F238E27FC236}">
                <a16:creationId xmlns:a16="http://schemas.microsoft.com/office/drawing/2014/main" id="{A140658E-2A9C-4B16-8F91-C3DA3321FBB0}"/>
              </a:ext>
            </a:extLst>
          </p:cNvPr>
          <p:cNvSpPr txBox="1"/>
          <p:nvPr/>
        </p:nvSpPr>
        <p:spPr>
          <a:xfrm>
            <a:off x="11525250" y="6530773"/>
            <a:ext cx="216804" cy="10002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120D0A-1A8C-8A45-B3F3-C612A701C7D8}" type="slidenum">
              <a:rPr kumimoji="1" lang="ja-JP" altLang="en-US" sz="650" b="1" smtClean="0">
                <a:solidFill>
                  <a:schemeClr val="tx2"/>
                </a:solidFil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650" b="1">
              <a:solidFill>
                <a:schemeClr val="tx2"/>
              </a:solidFill>
            </a:endParaRPr>
          </a:p>
        </p:txBody>
      </p:sp>
      <p:sp>
        <p:nvSpPr>
          <p:cNvPr id="9" name="テキスト ボックス 8">
            <a:extLst>
              <a:ext uri="{FF2B5EF4-FFF2-40B4-BE49-F238E27FC236}">
                <a16:creationId xmlns:a16="http://schemas.microsoft.com/office/drawing/2014/main" id="{5E85A17E-34C4-4CC1-AE0C-DDB807ECEBEC}"/>
              </a:ext>
            </a:extLst>
          </p:cNvPr>
          <p:cNvSpPr txBox="1"/>
          <p:nvPr/>
        </p:nvSpPr>
        <p:spPr>
          <a:xfrm>
            <a:off x="8802005" y="6530773"/>
            <a:ext cx="2743199" cy="10002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 altLang="ja-JP" sz="650" b="1" dirty="0">
                <a:solidFill>
                  <a:schemeClr val="tx2"/>
                </a:solidFill>
              </a:rPr>
              <a:t>Copyright © 2023 Proterial, Ltd. All Rights Reserved. |</a:t>
            </a:r>
            <a:endParaRPr kumimoji="1" lang="ja-JP" altLang="en-US" sz="650" b="1" dirty="0">
              <a:solidFill>
                <a:schemeClr val="tx2"/>
              </a:solidFill>
            </a:endParaRPr>
          </a:p>
        </p:txBody>
      </p:sp>
    </p:spTree>
    <p:extLst>
      <p:ext uri="{BB962C8B-B14F-4D97-AF65-F5344CB8AC3E}">
        <p14:creationId xmlns:p14="http://schemas.microsoft.com/office/powerpoint/2010/main" val="2328916211"/>
      </p:ext>
    </p:extLst>
  </p:cSld>
  <p:clrMapOvr>
    <a:masterClrMapping/>
  </p:clrMapOvr>
  <p:extLst>
    <p:ext uri="{DCECCB84-F9BA-43D5-87BE-67443E8EF086}">
      <p15:sldGuideLst xmlns:p15="http://schemas.microsoft.com/office/powerpoint/2012/main">
        <p15:guide id="1" orient="horz" pos="50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最終ページ">
    <p:spTree>
      <p:nvGrpSpPr>
        <p:cNvPr id="1" name=""/>
        <p:cNvGrpSpPr/>
        <p:nvPr/>
      </p:nvGrpSpPr>
      <p:grpSpPr>
        <a:xfrm>
          <a:off x="0" y="0"/>
          <a:ext cx="0" cy="0"/>
          <a:chOff x="0" y="0"/>
          <a:chExt cx="0" cy="0"/>
        </a:xfrm>
      </p:grpSpPr>
      <p:pic>
        <p:nvPicPr>
          <p:cNvPr id="4" name="図 3" descr="ロゴ&#10;&#10;自動的に生成された説明">
            <a:extLst>
              <a:ext uri="{FF2B5EF4-FFF2-40B4-BE49-F238E27FC236}">
                <a16:creationId xmlns:a16="http://schemas.microsoft.com/office/drawing/2014/main" id="{F51B47CB-3A30-44AC-8821-59277EA0BE0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685297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ユーザー設定レイアウト">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98964EAD-F890-74AA-21B1-94554191E3AC}"/>
              </a:ext>
            </a:extLst>
          </p:cNvPr>
          <p:cNvPicPr>
            <a:picLocks noChangeAspect="1"/>
          </p:cNvPicPr>
          <p:nvPr/>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94979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3_タイトルとコンテンツ">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222253" y="89688"/>
            <a:ext cx="9248635" cy="634025"/>
          </a:xfrm>
          <a:prstGeom prst="rect">
            <a:avLst/>
          </a:prstGeom>
        </p:spPr>
        <p:txBody>
          <a:bodyPr tIns="72000" bIns="0">
            <a:noAutofit/>
          </a:bodyPr>
          <a:lstStyle>
            <a:lvl1pPr marL="353428" indent="-353428" algn="l">
              <a:buFont typeface="Wingdings" panose="05000000000000000000" pitchFamily="2" charset="2"/>
              <a:buChar char="n"/>
              <a:defRPr sz="2667" b="1" baseline="0">
                <a:solidFill>
                  <a:schemeClr val="tx1">
                    <a:lumMod val="75000"/>
                    <a:lumOff val="25000"/>
                  </a:schemeClr>
                </a:solidFill>
                <a:latin typeface="+mj-lt"/>
                <a:ea typeface="Meiryo UI" panose="020B0604030504040204" pitchFamily="50" charset="-128"/>
              </a:defRPr>
            </a:lvl1pPr>
          </a:lstStyle>
          <a:p>
            <a:r>
              <a:rPr kumimoji="1" lang="ja-JP" altLang="en-US" dirty="0"/>
              <a:t>マスター タイトルの式設定</a:t>
            </a:r>
          </a:p>
        </p:txBody>
      </p:sp>
      <p:pic>
        <p:nvPicPr>
          <p:cNvPr id="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8370712" y="2606385"/>
            <a:ext cx="3821291" cy="4251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正方形/長方形 18"/>
          <p:cNvSpPr/>
          <p:nvPr/>
        </p:nvSpPr>
        <p:spPr>
          <a:xfrm>
            <a:off x="0" y="698572"/>
            <a:ext cx="12192000" cy="54520"/>
          </a:xfrm>
          <a:prstGeom prst="rect">
            <a:avLst/>
          </a:prstGeom>
          <a:solidFill>
            <a:srgbClr val="47CFFF">
              <a:alpha val="5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600"/>
          </a:p>
        </p:txBody>
      </p:sp>
      <p:sp>
        <p:nvSpPr>
          <p:cNvPr id="20" name="Text Box 8"/>
          <p:cNvSpPr txBox="1">
            <a:spLocks noChangeArrowheads="1"/>
          </p:cNvSpPr>
          <p:nvPr/>
        </p:nvSpPr>
        <p:spPr bwMode="auto">
          <a:xfrm>
            <a:off x="5671636" y="6527010"/>
            <a:ext cx="848728" cy="298459"/>
          </a:xfrm>
          <a:prstGeom prst="rect">
            <a:avLst/>
          </a:prstGeom>
          <a:noFill/>
          <a:ln w="9525">
            <a:noFill/>
            <a:miter lim="800000"/>
            <a:headEnd/>
            <a:tailEnd/>
          </a:ln>
        </p:spPr>
        <p:txBody>
          <a:bodyPr wrap="square" lIns="0" tIns="71989" rIns="0" bIns="0" anchor="ctr">
            <a:spAutoFit/>
          </a:bodyPr>
          <a:lstStyle>
            <a:lvl1pPr defTabSz="873125" eaLnBrk="0" hangingPunct="0">
              <a:defRPr kumimoji="1" sz="2400">
                <a:solidFill>
                  <a:schemeClr val="tx1"/>
                </a:solidFill>
                <a:latin typeface="Verdana" charset="0"/>
                <a:ea typeface="ＭＳ Ｐゴシック" charset="0"/>
                <a:cs typeface="ＭＳ Ｐゴシック" charset="0"/>
              </a:defRPr>
            </a:lvl1pPr>
            <a:lvl2pPr marL="742950" indent="-285750" defTabSz="873125" eaLnBrk="0" hangingPunct="0">
              <a:defRPr kumimoji="1" sz="2400">
                <a:solidFill>
                  <a:schemeClr val="tx1"/>
                </a:solidFill>
                <a:latin typeface="Verdana" charset="0"/>
                <a:ea typeface="ＭＳ Ｐゴシック" charset="0"/>
              </a:defRPr>
            </a:lvl2pPr>
            <a:lvl3pPr marL="1143000" indent="-228600" defTabSz="873125" eaLnBrk="0" hangingPunct="0">
              <a:defRPr kumimoji="1" sz="2400">
                <a:solidFill>
                  <a:schemeClr val="tx1"/>
                </a:solidFill>
                <a:latin typeface="Verdana" charset="0"/>
                <a:ea typeface="ＭＳ Ｐゴシック" charset="0"/>
              </a:defRPr>
            </a:lvl3pPr>
            <a:lvl4pPr marL="1600200" indent="-228600" defTabSz="873125" eaLnBrk="0" hangingPunct="0">
              <a:defRPr kumimoji="1" sz="2400">
                <a:solidFill>
                  <a:schemeClr val="tx1"/>
                </a:solidFill>
                <a:latin typeface="Verdana" charset="0"/>
                <a:ea typeface="ＭＳ Ｐゴシック" charset="0"/>
              </a:defRPr>
            </a:lvl4pPr>
            <a:lvl5pPr marL="2057400" indent="-228600" defTabSz="873125" eaLnBrk="0" hangingPunct="0">
              <a:defRPr kumimoji="1" sz="2400">
                <a:solidFill>
                  <a:schemeClr val="tx1"/>
                </a:solidFill>
                <a:latin typeface="Verdana" charset="0"/>
                <a:ea typeface="ＭＳ Ｐゴシック" charset="0"/>
              </a:defRPr>
            </a:lvl5pPr>
            <a:lvl6pPr marL="2514600" indent="-228600" defTabSz="873125" eaLnBrk="0" fontAlgn="base" hangingPunct="0">
              <a:spcBef>
                <a:spcPct val="0"/>
              </a:spcBef>
              <a:spcAft>
                <a:spcPct val="0"/>
              </a:spcAft>
              <a:defRPr kumimoji="1" sz="2400">
                <a:solidFill>
                  <a:schemeClr val="tx1"/>
                </a:solidFill>
                <a:latin typeface="Verdana" charset="0"/>
                <a:ea typeface="ＭＳ Ｐゴシック" charset="0"/>
              </a:defRPr>
            </a:lvl6pPr>
            <a:lvl7pPr marL="2971800" indent="-228600" defTabSz="873125" eaLnBrk="0" fontAlgn="base" hangingPunct="0">
              <a:spcBef>
                <a:spcPct val="0"/>
              </a:spcBef>
              <a:spcAft>
                <a:spcPct val="0"/>
              </a:spcAft>
              <a:defRPr kumimoji="1" sz="2400">
                <a:solidFill>
                  <a:schemeClr val="tx1"/>
                </a:solidFill>
                <a:latin typeface="Verdana" charset="0"/>
                <a:ea typeface="ＭＳ Ｐゴシック" charset="0"/>
              </a:defRPr>
            </a:lvl7pPr>
            <a:lvl8pPr marL="3429000" indent="-228600" defTabSz="873125" eaLnBrk="0" fontAlgn="base" hangingPunct="0">
              <a:spcBef>
                <a:spcPct val="0"/>
              </a:spcBef>
              <a:spcAft>
                <a:spcPct val="0"/>
              </a:spcAft>
              <a:defRPr kumimoji="1" sz="2400">
                <a:solidFill>
                  <a:schemeClr val="tx1"/>
                </a:solidFill>
                <a:latin typeface="Verdana" charset="0"/>
                <a:ea typeface="ＭＳ Ｐゴシック" charset="0"/>
              </a:defRPr>
            </a:lvl8pPr>
            <a:lvl9pPr marL="3886200" indent="-228600" defTabSz="873125" eaLnBrk="0" fontAlgn="base" hangingPunct="0">
              <a:spcBef>
                <a:spcPct val="0"/>
              </a:spcBef>
              <a:spcAft>
                <a:spcPct val="0"/>
              </a:spcAft>
              <a:defRPr kumimoji="1" sz="2400">
                <a:solidFill>
                  <a:schemeClr val="tx1"/>
                </a:solidFill>
                <a:latin typeface="Verdana" charset="0"/>
                <a:ea typeface="ＭＳ Ｐゴシック" charset="0"/>
              </a:defRPr>
            </a:lvl9pPr>
          </a:lstStyle>
          <a:p>
            <a:pPr algn="ctr" eaLnBrk="1" hangingPunct="1">
              <a:spcBef>
                <a:spcPct val="50000"/>
              </a:spcBef>
            </a:pPr>
            <a:fld id="{063B5790-1941-EA45-AF62-FE0F42DCD629}" type="slidenum">
              <a:rPr kumimoji="0" lang="en-US" altLang="ja-JP" sz="1467" b="0" i="0" kern="600" smtClean="0">
                <a:solidFill>
                  <a:schemeClr val="tx1">
                    <a:lumMod val="75000"/>
                    <a:lumOff val="25000"/>
                  </a:schemeClr>
                </a:solidFill>
                <a:latin typeface="Meiryo UI" panose="020B0604030504040204" pitchFamily="50" charset="-128"/>
                <a:ea typeface="Meiryo UI" panose="020B0604030504040204" pitchFamily="50" charset="-128"/>
                <a:cs typeface="ヒラギノUD角ゴF StdN W5"/>
              </a:rPr>
              <a:pPr algn="ctr" eaLnBrk="1" hangingPunct="1">
                <a:spcBef>
                  <a:spcPct val="50000"/>
                </a:spcBef>
              </a:pPr>
              <a:t>‹#›</a:t>
            </a:fld>
            <a:r>
              <a:rPr kumimoji="0" lang="en-US" altLang="ja-JP" sz="1467" b="0" i="0" kern="600" dirty="0">
                <a:solidFill>
                  <a:schemeClr val="tx1">
                    <a:lumMod val="75000"/>
                    <a:lumOff val="25000"/>
                  </a:schemeClr>
                </a:solidFill>
                <a:latin typeface="Meiryo UI" panose="020B0604030504040204" pitchFamily="50" charset="-128"/>
                <a:ea typeface="Meiryo UI" panose="020B0604030504040204" pitchFamily="50" charset="-128"/>
                <a:cs typeface="ヒラギノUD角ゴF StdN W5"/>
              </a:rPr>
              <a:t>/22</a:t>
            </a:r>
          </a:p>
        </p:txBody>
      </p:sp>
      <p:pic>
        <p:nvPicPr>
          <p:cNvPr id="21" name="Picture 2" descr="C:\Users\0005009732\Documents\(イノウ)201504~\Coporate labo Grit\logo&amp;data\dl_mmc_0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4615" y="6331036"/>
            <a:ext cx="1866813" cy="457369"/>
          </a:xfrm>
          <a:prstGeom prst="rect">
            <a:avLst/>
          </a:prstGeom>
          <a:noFill/>
          <a:extLst>
            <a:ext uri="{909E8E84-426E-40DD-AFC4-6F175D3DCCD1}">
              <a14:hiddenFill xmlns:a14="http://schemas.microsoft.com/office/drawing/2010/main">
                <a:solidFill>
                  <a:srgbClr val="FFFFFF"/>
                </a:solidFill>
              </a14:hiddenFill>
            </a:ext>
          </a:extLst>
        </p:spPr>
      </p:pic>
      <p:pic>
        <p:nvPicPr>
          <p:cNvPr id="27" name="図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9426" y="97202"/>
            <a:ext cx="2503556" cy="541829"/>
          </a:xfrm>
          <a:prstGeom prst="rect">
            <a:avLst/>
          </a:prstGeom>
        </p:spPr>
      </p:pic>
      <p:sp>
        <p:nvSpPr>
          <p:cNvPr id="28" name="スライド番号プレースホルダー 2"/>
          <p:cNvSpPr txBox="1">
            <a:spLocks/>
          </p:cNvSpPr>
          <p:nvPr/>
        </p:nvSpPr>
        <p:spPr>
          <a:xfrm>
            <a:off x="0" y="6513516"/>
            <a:ext cx="5891693" cy="365125"/>
          </a:xfrm>
          <a:prstGeom prst="rect">
            <a:avLst/>
          </a:prstGeom>
        </p:spPr>
        <p:txBody>
          <a:bodyPr/>
          <a:lstStyle>
            <a:defPPr>
              <a:defRPr lang="ja-JP"/>
            </a:defPPr>
            <a:lvl1pPr marL="0" algn="r" defTabSz="342900" rtl="0" eaLnBrk="1" latinLnBrk="0" hangingPunct="1">
              <a:defRPr kumimoji="1" sz="1350" kern="1200">
                <a:solidFill>
                  <a:schemeClr val="tx1">
                    <a:lumMod val="75000"/>
                    <a:lumOff val="25000"/>
                  </a:schemeClr>
                </a:solidFill>
                <a:latin typeface="+mn-lt"/>
                <a:ea typeface="+mn-ea"/>
                <a:cs typeface="+mn-cs"/>
              </a:defRPr>
            </a:lvl1pPr>
            <a:lvl2pPr marL="342900" algn="l" defTabSz="342900" rtl="0" eaLnBrk="1" latinLnBrk="0" hangingPunct="1">
              <a:defRPr kumimoji="1" sz="1350" kern="1200">
                <a:solidFill>
                  <a:schemeClr val="tx1"/>
                </a:solidFill>
                <a:latin typeface="+mn-lt"/>
                <a:ea typeface="+mn-ea"/>
                <a:cs typeface="+mn-cs"/>
              </a:defRPr>
            </a:lvl2pPr>
            <a:lvl3pPr marL="685800" algn="l" defTabSz="342900" rtl="0" eaLnBrk="1" latinLnBrk="0" hangingPunct="1">
              <a:defRPr kumimoji="1" sz="1350" kern="1200">
                <a:solidFill>
                  <a:schemeClr val="tx1"/>
                </a:solidFill>
                <a:latin typeface="+mn-lt"/>
                <a:ea typeface="+mn-ea"/>
                <a:cs typeface="+mn-cs"/>
              </a:defRPr>
            </a:lvl3pPr>
            <a:lvl4pPr marL="1028700" algn="l" defTabSz="342900" rtl="0" eaLnBrk="1" latinLnBrk="0" hangingPunct="1">
              <a:defRPr kumimoji="1" sz="1350" kern="1200">
                <a:solidFill>
                  <a:schemeClr val="tx1"/>
                </a:solidFill>
                <a:latin typeface="+mn-lt"/>
                <a:ea typeface="+mn-ea"/>
                <a:cs typeface="+mn-cs"/>
              </a:defRPr>
            </a:lvl4pPr>
            <a:lvl5pPr marL="1371600" algn="l" defTabSz="342900" rtl="0" eaLnBrk="1" latinLnBrk="0" hangingPunct="1">
              <a:defRPr kumimoji="1" sz="1350" kern="1200">
                <a:solidFill>
                  <a:schemeClr val="tx1"/>
                </a:solidFill>
                <a:latin typeface="+mn-lt"/>
                <a:ea typeface="+mn-ea"/>
                <a:cs typeface="+mn-cs"/>
              </a:defRPr>
            </a:lvl5pPr>
            <a:lvl6pPr marL="1714500" algn="l" defTabSz="342900" rtl="0" eaLnBrk="1" latinLnBrk="0" hangingPunct="1">
              <a:defRPr kumimoji="1" sz="1350" kern="1200">
                <a:solidFill>
                  <a:schemeClr val="tx1"/>
                </a:solidFill>
                <a:latin typeface="+mn-lt"/>
                <a:ea typeface="+mn-ea"/>
                <a:cs typeface="+mn-cs"/>
              </a:defRPr>
            </a:lvl6pPr>
            <a:lvl7pPr marL="2057400" algn="l" defTabSz="342900" rtl="0" eaLnBrk="1" latinLnBrk="0" hangingPunct="1">
              <a:defRPr kumimoji="1" sz="1350" kern="1200">
                <a:solidFill>
                  <a:schemeClr val="tx1"/>
                </a:solidFill>
                <a:latin typeface="+mn-lt"/>
                <a:ea typeface="+mn-ea"/>
                <a:cs typeface="+mn-cs"/>
              </a:defRPr>
            </a:lvl7pPr>
            <a:lvl8pPr marL="2400300" algn="l" defTabSz="342900" rtl="0" eaLnBrk="1" latinLnBrk="0" hangingPunct="1">
              <a:defRPr kumimoji="1" sz="1350" kern="1200">
                <a:solidFill>
                  <a:schemeClr val="tx1"/>
                </a:solidFill>
                <a:latin typeface="+mn-lt"/>
                <a:ea typeface="+mn-ea"/>
                <a:cs typeface="+mn-cs"/>
              </a:defRPr>
            </a:lvl8pPr>
            <a:lvl9pPr marL="2743200" algn="l" defTabSz="342900" rtl="0" eaLnBrk="1" latinLnBrk="0" hangingPunct="1">
              <a:defRPr kumimoji="1" sz="1350" kern="1200">
                <a:solidFill>
                  <a:schemeClr val="tx1"/>
                </a:solidFill>
                <a:latin typeface="+mn-lt"/>
                <a:ea typeface="+mn-ea"/>
                <a:cs typeface="+mn-cs"/>
              </a:defRPr>
            </a:lvl9pPr>
          </a:lstStyle>
          <a:p>
            <a:pPr algn="l"/>
            <a:r>
              <a:rPr lang="en-US" altLang="ja-JP" sz="1200" dirty="0">
                <a:latin typeface="+mn-ea"/>
              </a:rPr>
              <a:t>©2022 Hitachi Metals, Ltd. All rights reserved.  </a:t>
            </a:r>
            <a:endParaRPr lang="ja-JP" altLang="en-US" sz="1200" dirty="0">
              <a:latin typeface="+mn-ea"/>
            </a:endParaRPr>
          </a:p>
        </p:txBody>
      </p:sp>
      <p:sp>
        <p:nvSpPr>
          <p:cNvPr id="3" name="テキスト ボックス 2">
            <a:extLst>
              <a:ext uri="{FF2B5EF4-FFF2-40B4-BE49-F238E27FC236}">
                <a16:creationId xmlns:a16="http://schemas.microsoft.com/office/drawing/2014/main" id="{42E72AB3-4E35-45E1-B487-52CF6C9484E9}"/>
              </a:ext>
            </a:extLst>
          </p:cNvPr>
          <p:cNvSpPr txBox="1"/>
          <p:nvPr/>
        </p:nvSpPr>
        <p:spPr>
          <a:xfrm>
            <a:off x="10059994" y="0"/>
            <a:ext cx="1099981" cy="523220"/>
          </a:xfrm>
          <a:prstGeom prst="rect">
            <a:avLst/>
          </a:prstGeom>
          <a:noFill/>
        </p:spPr>
        <p:txBody>
          <a:bodyPr wrap="none" rtlCol="0">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1" lang="en-US" altLang="ja-JP" sz="1400" dirty="0">
                <a:solidFill>
                  <a:srgbClr val="FF0000"/>
                </a:solidFill>
              </a:rPr>
              <a:t>JZ-22-186</a:t>
            </a:r>
            <a:endParaRPr kumimoji="1" lang="ja-JP" altLang="en-US" sz="1400" dirty="0">
              <a:solidFill>
                <a:srgbClr val="FF0000"/>
              </a:solidFill>
            </a:endParaRPr>
          </a:p>
          <a:p>
            <a:endParaRPr kumimoji="1" lang="ja-JP" altLang="en-US" sz="1400" dirty="0">
              <a:solidFill>
                <a:schemeClr val="tx1">
                  <a:lumMod val="75000"/>
                  <a:lumOff val="25000"/>
                </a:schemeClr>
              </a:solidFill>
            </a:endParaRPr>
          </a:p>
        </p:txBody>
      </p:sp>
    </p:spTree>
    <p:extLst>
      <p:ext uri="{BB962C8B-B14F-4D97-AF65-F5344CB8AC3E}">
        <p14:creationId xmlns:p14="http://schemas.microsoft.com/office/powerpoint/2010/main" val="1805711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7562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タイトル スライド">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BECC3662-6E4E-4CBC-9E9B-B7C989256413}" type="datetimeFigureOut">
              <a:rPr kumimoji="1" lang="ja-JP" altLang="en-US" smtClean="0"/>
              <a:t>2023/8/17</a:t>
            </a:fld>
            <a:endParaRPr kumimoji="1" lang="ja-JP" alt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kumimoji="1" lang="ja-JP" alt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036B0FE6-5DB4-4458-A96B-FF35CDA2A697}" type="slidenum">
              <a:rPr kumimoji="1" lang="ja-JP" altLang="en-US" smtClean="0"/>
              <a:t>‹#›</a:t>
            </a:fld>
            <a:endParaRPr kumimoji="1" lang="ja-JP" altLang="en-US"/>
          </a:p>
        </p:txBody>
      </p:sp>
    </p:spTree>
    <p:extLst>
      <p:ext uri="{BB962C8B-B14F-4D97-AF65-F5344CB8AC3E}">
        <p14:creationId xmlns:p14="http://schemas.microsoft.com/office/powerpoint/2010/main" val="37420186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タイトル スライド">
    <p:spTree>
      <p:nvGrpSpPr>
        <p:cNvPr id="1" name=""/>
        <p:cNvGrpSpPr/>
        <p:nvPr/>
      </p:nvGrpSpPr>
      <p:grpSpPr>
        <a:xfrm>
          <a:off x="0" y="0"/>
          <a:ext cx="0" cy="0"/>
          <a:chOff x="0" y="0"/>
          <a:chExt cx="0" cy="0"/>
        </a:xfrm>
      </p:grpSpPr>
      <p:sp>
        <p:nvSpPr>
          <p:cNvPr id="18" name="タイトル 1"/>
          <p:cNvSpPr>
            <a:spLocks noGrp="1"/>
          </p:cNvSpPr>
          <p:nvPr>
            <p:ph type="ctrTitle"/>
          </p:nvPr>
        </p:nvSpPr>
        <p:spPr>
          <a:xfrm>
            <a:off x="1524000" y="1266381"/>
            <a:ext cx="9144000" cy="3746797"/>
          </a:xfrm>
          <a:prstGeom prst="rect">
            <a:avLst/>
          </a:prstGeom>
        </p:spPr>
        <p:txBody>
          <a:bodyPr anchor="ctr">
            <a:normAutofit/>
          </a:bodyPr>
          <a:lstStyle>
            <a:lvl1pPr algn="ctr">
              <a:defRPr sz="3200" b="1">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defRPr>
            </a:lvl1pPr>
          </a:lstStyle>
          <a:p>
            <a:r>
              <a:rPr kumimoji="1" lang="ja-JP" altLang="en-US"/>
              <a:t>マスター タイトルの書式設定</a:t>
            </a:r>
            <a:endParaRPr kumimoji="1" lang="ja-JP" altLang="en-US" dirty="0"/>
          </a:p>
        </p:txBody>
      </p:sp>
    </p:spTree>
    <p:extLst>
      <p:ext uri="{BB962C8B-B14F-4D97-AF65-F5344CB8AC3E}">
        <p14:creationId xmlns:p14="http://schemas.microsoft.com/office/powerpoint/2010/main" val="14656603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cSld name="タイトルのみ">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DBC0989B-DA69-465D-9D93-982D4ABB6AB8}" type="datetimeFigureOut">
              <a:rPr kumimoji="1" lang="ja-JP" altLang="en-US" smtClean="0"/>
              <a:t>2023/8/17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084B315-1F31-4B0F-9547-911ACBAE8D7F}" type="slidenum">
              <a:rPr kumimoji="1" lang="ja-JP" altLang="en-US" smtClean="0"/>
              <a:t>‹#›</a:t>
            </a:fld>
            <a:endParaRPr kumimoji="1" lang="ja-JP" altLang="en-US"/>
          </a:p>
        </p:txBody>
      </p:sp>
    </p:spTree>
    <p:extLst>
      <p:ext uri="{BB962C8B-B14F-4D97-AF65-F5344CB8AC3E}">
        <p14:creationId xmlns:p14="http://schemas.microsoft.com/office/powerpoint/2010/main" val="17399487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C0989B-DA69-465D-9D93-982D4ABB6AB8}" type="datetimeFigureOut">
              <a:rPr kumimoji="1" lang="ja-JP" altLang="en-US" smtClean="0"/>
              <a:t>2023/8/17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3084B315-1F31-4B0F-9547-911ACBAE8D7F}" type="slidenum">
              <a:rPr kumimoji="1" lang="ja-JP" altLang="en-US" smtClean="0"/>
              <a:t>‹#›</a:t>
            </a:fld>
            <a:endParaRPr kumimoji="1" lang="ja-JP" altLang="en-US"/>
          </a:p>
        </p:txBody>
      </p:sp>
    </p:spTree>
    <p:extLst>
      <p:ext uri="{BB962C8B-B14F-4D97-AF65-F5344CB8AC3E}">
        <p14:creationId xmlns:p14="http://schemas.microsoft.com/office/powerpoint/2010/main" val="9887558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BC0989B-DA69-465D-9D93-982D4ABB6AB8}" type="datetimeFigureOut">
              <a:rPr kumimoji="1" lang="ja-JP" altLang="en-US" smtClean="0"/>
              <a:t>2023/8/17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084B315-1F31-4B0F-9547-911ACBAE8D7F}" type="slidenum">
              <a:rPr kumimoji="1" lang="ja-JP" altLang="en-US" smtClean="0"/>
              <a:t>‹#›</a:t>
            </a:fld>
            <a:endParaRPr kumimoji="1" lang="ja-JP" altLang="en-US"/>
          </a:p>
        </p:txBody>
      </p:sp>
    </p:spTree>
    <p:extLst>
      <p:ext uri="{BB962C8B-B14F-4D97-AF65-F5344CB8AC3E}">
        <p14:creationId xmlns:p14="http://schemas.microsoft.com/office/powerpoint/2010/main" val="25523946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3_タイトルとコンテンツ">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222253" y="89686"/>
            <a:ext cx="9248635" cy="634025"/>
          </a:xfrm>
          <a:prstGeom prst="rect">
            <a:avLst/>
          </a:prstGeom>
        </p:spPr>
        <p:txBody>
          <a:bodyPr tIns="72000" bIns="0">
            <a:noAutofit/>
          </a:bodyPr>
          <a:lstStyle>
            <a:lvl1pPr marL="353475" indent="-353475" algn="l">
              <a:buFont typeface="Wingdings" panose="05000000000000000000" pitchFamily="2" charset="2"/>
              <a:buChar char="n"/>
              <a:defRPr sz="2667" b="1" baseline="0">
                <a:solidFill>
                  <a:schemeClr val="tx1">
                    <a:lumMod val="75000"/>
                    <a:lumOff val="25000"/>
                  </a:schemeClr>
                </a:solidFill>
                <a:latin typeface="+mj-lt"/>
                <a:ea typeface="Meiryo UI" panose="020B0604030504040204" pitchFamily="50" charset="-128"/>
              </a:defRPr>
            </a:lvl1pPr>
          </a:lstStyle>
          <a:p>
            <a:r>
              <a:rPr kumimoji="1" lang="ja-JP" altLang="en-US" dirty="0"/>
              <a:t>マスター タイトルの式設定</a:t>
            </a:r>
          </a:p>
        </p:txBody>
      </p:sp>
      <p:pic>
        <p:nvPicPr>
          <p:cNvPr id="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8370712" y="2606385"/>
            <a:ext cx="3821291" cy="4251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正方形/長方形 18"/>
          <p:cNvSpPr/>
          <p:nvPr/>
        </p:nvSpPr>
        <p:spPr>
          <a:xfrm>
            <a:off x="0" y="698571"/>
            <a:ext cx="12192000" cy="54520"/>
          </a:xfrm>
          <a:prstGeom prst="rect">
            <a:avLst/>
          </a:prstGeom>
          <a:solidFill>
            <a:srgbClr val="47CFFF">
              <a:alpha val="5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600"/>
          </a:p>
        </p:txBody>
      </p:sp>
      <p:sp>
        <p:nvSpPr>
          <p:cNvPr id="20" name="Text Box 8"/>
          <p:cNvSpPr txBox="1">
            <a:spLocks noChangeArrowheads="1"/>
          </p:cNvSpPr>
          <p:nvPr/>
        </p:nvSpPr>
        <p:spPr bwMode="auto">
          <a:xfrm>
            <a:off x="5671636" y="6527005"/>
            <a:ext cx="848728" cy="298471"/>
          </a:xfrm>
          <a:prstGeom prst="rect">
            <a:avLst/>
          </a:prstGeom>
          <a:noFill/>
          <a:ln w="9525">
            <a:noFill/>
            <a:miter lim="800000"/>
            <a:headEnd/>
            <a:tailEnd/>
          </a:ln>
        </p:spPr>
        <p:txBody>
          <a:bodyPr wrap="square" lIns="0" tIns="72000" rIns="0" bIns="0" anchor="ctr">
            <a:spAutoFit/>
          </a:bodyPr>
          <a:lstStyle>
            <a:lvl1pPr defTabSz="873125" eaLnBrk="0" hangingPunct="0">
              <a:defRPr kumimoji="1" sz="2400">
                <a:solidFill>
                  <a:schemeClr val="tx1"/>
                </a:solidFill>
                <a:latin typeface="Verdana" charset="0"/>
                <a:ea typeface="ＭＳ Ｐゴシック" charset="0"/>
                <a:cs typeface="ＭＳ Ｐゴシック" charset="0"/>
              </a:defRPr>
            </a:lvl1pPr>
            <a:lvl2pPr marL="742950" indent="-285750" defTabSz="873125" eaLnBrk="0" hangingPunct="0">
              <a:defRPr kumimoji="1" sz="2400">
                <a:solidFill>
                  <a:schemeClr val="tx1"/>
                </a:solidFill>
                <a:latin typeface="Verdana" charset="0"/>
                <a:ea typeface="ＭＳ Ｐゴシック" charset="0"/>
              </a:defRPr>
            </a:lvl2pPr>
            <a:lvl3pPr marL="1143000" indent="-228600" defTabSz="873125" eaLnBrk="0" hangingPunct="0">
              <a:defRPr kumimoji="1" sz="2400">
                <a:solidFill>
                  <a:schemeClr val="tx1"/>
                </a:solidFill>
                <a:latin typeface="Verdana" charset="0"/>
                <a:ea typeface="ＭＳ Ｐゴシック" charset="0"/>
              </a:defRPr>
            </a:lvl3pPr>
            <a:lvl4pPr marL="1600200" indent="-228600" defTabSz="873125" eaLnBrk="0" hangingPunct="0">
              <a:defRPr kumimoji="1" sz="2400">
                <a:solidFill>
                  <a:schemeClr val="tx1"/>
                </a:solidFill>
                <a:latin typeface="Verdana" charset="0"/>
                <a:ea typeface="ＭＳ Ｐゴシック" charset="0"/>
              </a:defRPr>
            </a:lvl4pPr>
            <a:lvl5pPr marL="2057400" indent="-228600" defTabSz="873125" eaLnBrk="0" hangingPunct="0">
              <a:defRPr kumimoji="1" sz="2400">
                <a:solidFill>
                  <a:schemeClr val="tx1"/>
                </a:solidFill>
                <a:latin typeface="Verdana" charset="0"/>
                <a:ea typeface="ＭＳ Ｐゴシック" charset="0"/>
              </a:defRPr>
            </a:lvl5pPr>
            <a:lvl6pPr marL="2514600" indent="-228600" defTabSz="873125" eaLnBrk="0" fontAlgn="base" hangingPunct="0">
              <a:spcBef>
                <a:spcPct val="0"/>
              </a:spcBef>
              <a:spcAft>
                <a:spcPct val="0"/>
              </a:spcAft>
              <a:defRPr kumimoji="1" sz="2400">
                <a:solidFill>
                  <a:schemeClr val="tx1"/>
                </a:solidFill>
                <a:latin typeface="Verdana" charset="0"/>
                <a:ea typeface="ＭＳ Ｐゴシック" charset="0"/>
              </a:defRPr>
            </a:lvl6pPr>
            <a:lvl7pPr marL="2971800" indent="-228600" defTabSz="873125" eaLnBrk="0" fontAlgn="base" hangingPunct="0">
              <a:spcBef>
                <a:spcPct val="0"/>
              </a:spcBef>
              <a:spcAft>
                <a:spcPct val="0"/>
              </a:spcAft>
              <a:defRPr kumimoji="1" sz="2400">
                <a:solidFill>
                  <a:schemeClr val="tx1"/>
                </a:solidFill>
                <a:latin typeface="Verdana" charset="0"/>
                <a:ea typeface="ＭＳ Ｐゴシック" charset="0"/>
              </a:defRPr>
            </a:lvl7pPr>
            <a:lvl8pPr marL="3429000" indent="-228600" defTabSz="873125" eaLnBrk="0" fontAlgn="base" hangingPunct="0">
              <a:spcBef>
                <a:spcPct val="0"/>
              </a:spcBef>
              <a:spcAft>
                <a:spcPct val="0"/>
              </a:spcAft>
              <a:defRPr kumimoji="1" sz="2400">
                <a:solidFill>
                  <a:schemeClr val="tx1"/>
                </a:solidFill>
                <a:latin typeface="Verdana" charset="0"/>
                <a:ea typeface="ＭＳ Ｐゴシック" charset="0"/>
              </a:defRPr>
            </a:lvl8pPr>
            <a:lvl9pPr marL="3886200" indent="-228600" defTabSz="873125" eaLnBrk="0" fontAlgn="base" hangingPunct="0">
              <a:spcBef>
                <a:spcPct val="0"/>
              </a:spcBef>
              <a:spcAft>
                <a:spcPct val="0"/>
              </a:spcAft>
              <a:defRPr kumimoji="1" sz="2400">
                <a:solidFill>
                  <a:schemeClr val="tx1"/>
                </a:solidFill>
                <a:latin typeface="Verdana" charset="0"/>
                <a:ea typeface="ＭＳ Ｐゴシック" charset="0"/>
              </a:defRPr>
            </a:lvl9pPr>
          </a:lstStyle>
          <a:p>
            <a:pPr algn="ctr" eaLnBrk="1" hangingPunct="1">
              <a:spcBef>
                <a:spcPct val="50000"/>
              </a:spcBef>
            </a:pPr>
            <a:fld id="{063B5790-1941-EA45-AF62-FE0F42DCD629}" type="slidenum">
              <a:rPr kumimoji="0" lang="en-US" altLang="ja-JP" sz="1467" b="0" i="0" kern="600" smtClean="0">
                <a:solidFill>
                  <a:schemeClr val="tx1">
                    <a:lumMod val="75000"/>
                    <a:lumOff val="25000"/>
                  </a:schemeClr>
                </a:solidFill>
                <a:latin typeface="Meiryo UI" panose="020B0604030504040204" pitchFamily="50" charset="-128"/>
                <a:ea typeface="Meiryo UI" panose="020B0604030504040204" pitchFamily="50" charset="-128"/>
                <a:cs typeface="ヒラギノUD角ゴF StdN W5"/>
              </a:rPr>
              <a:pPr algn="ctr" eaLnBrk="1" hangingPunct="1">
                <a:spcBef>
                  <a:spcPct val="50000"/>
                </a:spcBef>
              </a:pPr>
              <a:t>‹#›</a:t>
            </a:fld>
            <a:r>
              <a:rPr kumimoji="0" lang="en-US" altLang="ja-JP" sz="1467" b="0" i="0" kern="600" dirty="0">
                <a:solidFill>
                  <a:schemeClr val="tx1">
                    <a:lumMod val="75000"/>
                    <a:lumOff val="25000"/>
                  </a:schemeClr>
                </a:solidFill>
                <a:latin typeface="Meiryo UI" panose="020B0604030504040204" pitchFamily="50" charset="-128"/>
                <a:ea typeface="Meiryo UI" panose="020B0604030504040204" pitchFamily="50" charset="-128"/>
                <a:cs typeface="ヒラギノUD角ゴF StdN W5"/>
              </a:rPr>
              <a:t>/42</a:t>
            </a:r>
          </a:p>
        </p:txBody>
      </p:sp>
      <p:pic>
        <p:nvPicPr>
          <p:cNvPr id="21" name="Picture 2" descr="C:\Users\0005009732\Documents\(イノウ)201504~\Coporate labo Grit\logo&amp;data\dl_mmc_0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4615" y="6331034"/>
            <a:ext cx="1866813" cy="457369"/>
          </a:xfrm>
          <a:prstGeom prst="rect">
            <a:avLst/>
          </a:prstGeom>
          <a:noFill/>
          <a:extLst>
            <a:ext uri="{909E8E84-426E-40DD-AFC4-6F175D3DCCD1}">
              <a14:hiddenFill xmlns:a14="http://schemas.microsoft.com/office/drawing/2010/main">
                <a:solidFill>
                  <a:srgbClr val="FFFFFF"/>
                </a:solidFill>
              </a14:hiddenFill>
            </a:ext>
          </a:extLst>
        </p:spPr>
      </p:pic>
      <p:pic>
        <p:nvPicPr>
          <p:cNvPr id="27" name="図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9425" y="97202"/>
            <a:ext cx="2503556" cy="541829"/>
          </a:xfrm>
          <a:prstGeom prst="rect">
            <a:avLst/>
          </a:prstGeom>
        </p:spPr>
      </p:pic>
      <p:sp>
        <p:nvSpPr>
          <p:cNvPr id="28" name="スライド番号プレースホルダー 2"/>
          <p:cNvSpPr txBox="1">
            <a:spLocks/>
          </p:cNvSpPr>
          <p:nvPr/>
        </p:nvSpPr>
        <p:spPr>
          <a:xfrm>
            <a:off x="0" y="6513515"/>
            <a:ext cx="5891693" cy="365125"/>
          </a:xfrm>
          <a:prstGeom prst="rect">
            <a:avLst/>
          </a:prstGeom>
        </p:spPr>
        <p:txBody>
          <a:bodyPr/>
          <a:lstStyle>
            <a:defPPr>
              <a:defRPr lang="ja-JP"/>
            </a:defPPr>
            <a:lvl1pPr marL="0" algn="r" defTabSz="342900" rtl="0" eaLnBrk="1" latinLnBrk="0" hangingPunct="1">
              <a:defRPr kumimoji="1" sz="1350" kern="1200">
                <a:solidFill>
                  <a:schemeClr val="tx1">
                    <a:lumMod val="75000"/>
                    <a:lumOff val="25000"/>
                  </a:schemeClr>
                </a:solidFill>
                <a:latin typeface="+mn-lt"/>
                <a:ea typeface="+mn-ea"/>
                <a:cs typeface="+mn-cs"/>
              </a:defRPr>
            </a:lvl1pPr>
            <a:lvl2pPr marL="342900" algn="l" defTabSz="342900" rtl="0" eaLnBrk="1" latinLnBrk="0" hangingPunct="1">
              <a:defRPr kumimoji="1" sz="1350" kern="1200">
                <a:solidFill>
                  <a:schemeClr val="tx1"/>
                </a:solidFill>
                <a:latin typeface="+mn-lt"/>
                <a:ea typeface="+mn-ea"/>
                <a:cs typeface="+mn-cs"/>
              </a:defRPr>
            </a:lvl2pPr>
            <a:lvl3pPr marL="685800" algn="l" defTabSz="342900" rtl="0" eaLnBrk="1" latinLnBrk="0" hangingPunct="1">
              <a:defRPr kumimoji="1" sz="1350" kern="1200">
                <a:solidFill>
                  <a:schemeClr val="tx1"/>
                </a:solidFill>
                <a:latin typeface="+mn-lt"/>
                <a:ea typeface="+mn-ea"/>
                <a:cs typeface="+mn-cs"/>
              </a:defRPr>
            </a:lvl3pPr>
            <a:lvl4pPr marL="1028700" algn="l" defTabSz="342900" rtl="0" eaLnBrk="1" latinLnBrk="0" hangingPunct="1">
              <a:defRPr kumimoji="1" sz="1350" kern="1200">
                <a:solidFill>
                  <a:schemeClr val="tx1"/>
                </a:solidFill>
                <a:latin typeface="+mn-lt"/>
                <a:ea typeface="+mn-ea"/>
                <a:cs typeface="+mn-cs"/>
              </a:defRPr>
            </a:lvl4pPr>
            <a:lvl5pPr marL="1371600" algn="l" defTabSz="342900" rtl="0" eaLnBrk="1" latinLnBrk="0" hangingPunct="1">
              <a:defRPr kumimoji="1" sz="1350" kern="1200">
                <a:solidFill>
                  <a:schemeClr val="tx1"/>
                </a:solidFill>
                <a:latin typeface="+mn-lt"/>
                <a:ea typeface="+mn-ea"/>
                <a:cs typeface="+mn-cs"/>
              </a:defRPr>
            </a:lvl5pPr>
            <a:lvl6pPr marL="1714500" algn="l" defTabSz="342900" rtl="0" eaLnBrk="1" latinLnBrk="0" hangingPunct="1">
              <a:defRPr kumimoji="1" sz="1350" kern="1200">
                <a:solidFill>
                  <a:schemeClr val="tx1"/>
                </a:solidFill>
                <a:latin typeface="+mn-lt"/>
                <a:ea typeface="+mn-ea"/>
                <a:cs typeface="+mn-cs"/>
              </a:defRPr>
            </a:lvl6pPr>
            <a:lvl7pPr marL="2057400" algn="l" defTabSz="342900" rtl="0" eaLnBrk="1" latinLnBrk="0" hangingPunct="1">
              <a:defRPr kumimoji="1" sz="1350" kern="1200">
                <a:solidFill>
                  <a:schemeClr val="tx1"/>
                </a:solidFill>
                <a:latin typeface="+mn-lt"/>
                <a:ea typeface="+mn-ea"/>
                <a:cs typeface="+mn-cs"/>
              </a:defRPr>
            </a:lvl7pPr>
            <a:lvl8pPr marL="2400300" algn="l" defTabSz="342900" rtl="0" eaLnBrk="1" latinLnBrk="0" hangingPunct="1">
              <a:defRPr kumimoji="1" sz="1350" kern="1200">
                <a:solidFill>
                  <a:schemeClr val="tx1"/>
                </a:solidFill>
                <a:latin typeface="+mn-lt"/>
                <a:ea typeface="+mn-ea"/>
                <a:cs typeface="+mn-cs"/>
              </a:defRPr>
            </a:lvl8pPr>
            <a:lvl9pPr marL="2743200" algn="l" defTabSz="342900" rtl="0" eaLnBrk="1" latinLnBrk="0" hangingPunct="1">
              <a:defRPr kumimoji="1" sz="1350" kern="1200">
                <a:solidFill>
                  <a:schemeClr val="tx1"/>
                </a:solidFill>
                <a:latin typeface="+mn-lt"/>
                <a:ea typeface="+mn-ea"/>
                <a:cs typeface="+mn-cs"/>
              </a:defRPr>
            </a:lvl9pPr>
          </a:lstStyle>
          <a:p>
            <a:pPr algn="l"/>
            <a:r>
              <a:rPr lang="en-US" altLang="ja-JP" sz="1200" dirty="0">
                <a:latin typeface="+mn-ea"/>
              </a:rPr>
              <a:t>©2021 Hitachi Metals, Ltd. All rights reserved.  </a:t>
            </a:r>
            <a:endParaRPr lang="ja-JP" altLang="en-US" sz="1200" dirty="0">
              <a:latin typeface="+mn-ea"/>
            </a:endParaRPr>
          </a:p>
        </p:txBody>
      </p:sp>
      <p:sp>
        <p:nvSpPr>
          <p:cNvPr id="3" name="テキスト ボックス 2">
            <a:extLst>
              <a:ext uri="{FF2B5EF4-FFF2-40B4-BE49-F238E27FC236}">
                <a16:creationId xmlns:a16="http://schemas.microsoft.com/office/drawing/2014/main" id="{42E72AB3-4E35-45E1-B487-52CF6C9484E9}"/>
              </a:ext>
            </a:extLst>
          </p:cNvPr>
          <p:cNvSpPr txBox="1"/>
          <p:nvPr/>
        </p:nvSpPr>
        <p:spPr>
          <a:xfrm>
            <a:off x="6863311" y="6527037"/>
            <a:ext cx="3110147" cy="307777"/>
          </a:xfrm>
          <a:prstGeom prst="rect">
            <a:avLst/>
          </a:prstGeom>
          <a:noFill/>
        </p:spPr>
        <p:txBody>
          <a:bodyPr wrap="none" rtlCol="0">
            <a:spAutoFit/>
          </a:bodyPr>
          <a:lstStyle/>
          <a:p>
            <a:r>
              <a:rPr kumimoji="1" lang="en-US" altLang="ja-JP" sz="1400" dirty="0">
                <a:solidFill>
                  <a:schemeClr val="tx1">
                    <a:lumMod val="75000"/>
                    <a:lumOff val="25000"/>
                  </a:schemeClr>
                </a:solidFill>
              </a:rPr>
              <a:t>20210615 </a:t>
            </a:r>
            <a:r>
              <a:rPr kumimoji="1" lang="ja-JP" altLang="en-US" sz="1400" dirty="0">
                <a:solidFill>
                  <a:schemeClr val="tx1">
                    <a:lumMod val="75000"/>
                    <a:lumOff val="25000"/>
                  </a:schemeClr>
                </a:solidFill>
              </a:rPr>
              <a:t>磁気応用技術シンポジウム</a:t>
            </a:r>
          </a:p>
        </p:txBody>
      </p:sp>
    </p:spTree>
    <p:extLst>
      <p:ext uri="{BB962C8B-B14F-4D97-AF65-F5344CB8AC3E}">
        <p14:creationId xmlns:p14="http://schemas.microsoft.com/office/powerpoint/2010/main" val="1700658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cSld name="開示範囲_日立金属社内_タイトル">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46" name="think-cell スライド" r:id="rId5" imgW="384" imgH="384" progId="TCLayout.ActiveDocument.1">
                  <p:embed/>
                </p:oleObj>
              </mc:Choice>
              <mc:Fallback>
                <p:oleObj name="think-cell スライド"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A95AE3F-87FD-450C-9E0E-1C97818EBC5E}"/>
              </a:ext>
            </a:extLst>
          </p:cNvPr>
          <p:cNvSpPr/>
          <p:nvPr>
            <p:custDataLst>
              <p:tags r:id="rId3"/>
            </p:custDataLst>
          </p:nvPr>
        </p:nvSpPr>
        <p:spPr>
          <a:xfrm>
            <a:off x="0" y="0"/>
            <a:ext cx="158750" cy="158750"/>
          </a:xfrm>
          <a:prstGeom prst="rect">
            <a:avLst/>
          </a:prstGeom>
          <a:solidFill>
            <a:schemeClr val="bg1">
              <a:lumMod val="85000"/>
            </a:schemeClr>
          </a:solidFill>
          <a:ln>
            <a:solidFill>
              <a:schemeClr val="bg1">
                <a:lumMod val="75000"/>
              </a:schemeClr>
            </a:solidFill>
          </a:ln>
          <a:effectLst/>
        </p:spPr>
        <p:style>
          <a:lnRef idx="1">
            <a:schemeClr val="accent1"/>
          </a:lnRef>
          <a:fillRef idx="2">
            <a:schemeClr val="accent1"/>
          </a:fillRef>
          <a:effectRef idx="1">
            <a:schemeClr val="accent1"/>
          </a:effectRef>
          <a:fontRef idx="minor">
            <a:schemeClr val="dk1"/>
          </a:fontRef>
        </p:style>
        <p:txBody>
          <a:bodyPr wrap="none" lIns="0" tIns="0" rIns="0" bIns="0" numCol="1" spcCol="0" rtlCol="0" anchor="ctr" anchorCtr="0">
            <a:noAutofit/>
          </a:bodyPr>
          <a:lstStyle/>
          <a:p>
            <a:pPr marL="0" lvl="0" indent="0" algn="ctr"/>
            <a:endParaRPr kumimoji="1" lang="en-US" sz="3600" b="1" i="0" baseline="0" dirty="0">
              <a:latin typeface="HGP創英角ｺﾞｼｯｸUB" panose="020B0900000000000000" pitchFamily="50" charset="-128"/>
              <a:ea typeface="HGP創英角ｺﾞｼｯｸUB" panose="020B0900000000000000" pitchFamily="50" charset="-128"/>
              <a:cs typeface="+mj-cs"/>
              <a:sym typeface="HGP創英角ｺﾞｼｯｸUB" panose="020B0900000000000000" pitchFamily="50" charset="-128"/>
            </a:endParaRPr>
          </a:p>
        </p:txBody>
      </p:sp>
      <p:sp>
        <p:nvSpPr>
          <p:cNvPr id="13" name="Rectangle 8"/>
          <p:cNvSpPr>
            <a:spLocks noChangeArrowheads="1"/>
          </p:cNvSpPr>
          <p:nvPr/>
        </p:nvSpPr>
        <p:spPr bwMode="auto">
          <a:xfrm>
            <a:off x="138724" y="738190"/>
            <a:ext cx="11904784" cy="98425"/>
          </a:xfrm>
          <a:prstGeom prst="rect">
            <a:avLst/>
          </a:prstGeom>
          <a:gradFill rotWithShape="0">
            <a:gsLst>
              <a:gs pos="0">
                <a:srgbClr val="FF0033"/>
              </a:gs>
              <a:gs pos="100000">
                <a:srgbClr val="00FFFF"/>
              </a:gs>
            </a:gsLst>
            <a:lin ang="0" scaled="1"/>
          </a:gradFill>
          <a:ln w="12700">
            <a:noFill/>
            <a:miter lim="800000"/>
            <a:headEnd/>
            <a:tailEnd/>
          </a:ln>
          <a:effectLst/>
        </p:spPr>
        <p:txBody>
          <a:bodyPr wrap="none" lIns="77510" tIns="38755" rIns="77510" bIns="38755" anchor="ctr"/>
          <a:lstStyle/>
          <a:p>
            <a:pPr defTabSz="884180" fontAlgn="auto">
              <a:spcBef>
                <a:spcPts val="0"/>
              </a:spcBef>
              <a:spcAft>
                <a:spcPts val="0"/>
              </a:spcAft>
              <a:defRPr/>
            </a:pPr>
            <a:endParaRPr lang="ja-JP" altLang="en-US" sz="1400">
              <a:latin typeface="+mn-ea"/>
              <a:ea typeface="+mn-ea"/>
              <a:sym typeface="HGP創英角ｺﾞｼｯｸUB" panose="020B0900000000000000" pitchFamily="50" charset="-128"/>
            </a:endParaRPr>
          </a:p>
        </p:txBody>
      </p:sp>
      <p:graphicFrame>
        <p:nvGraphicFramePr>
          <p:cNvPr id="16" name="Object 1"/>
          <p:cNvGraphicFramePr>
            <a:graphicFrameLocks noChangeAspect="1"/>
          </p:cNvGraphicFramePr>
          <p:nvPr/>
        </p:nvGraphicFramePr>
        <p:xfrm>
          <a:off x="9768408" y="153988"/>
          <a:ext cx="2014904" cy="558800"/>
        </p:xfrm>
        <a:graphic>
          <a:graphicData uri="http://schemas.openxmlformats.org/presentationml/2006/ole">
            <mc:AlternateContent xmlns:mc="http://schemas.openxmlformats.org/markup-compatibility/2006">
              <mc:Choice xmlns:v="urn:schemas-microsoft-com:vml" Requires="v">
                <p:oleObj spid="_x0000_s1047" name="ビットマップ イメージ" r:id="rId7" imgW="5504762" imgH="1438095" progId="PBrush">
                  <p:embed/>
                </p:oleObj>
              </mc:Choice>
              <mc:Fallback>
                <p:oleObj name="ビットマップ イメージ" r:id="rId7" imgW="5504762" imgH="1438095" progId="PBrush">
                  <p:embed/>
                  <p:pic>
                    <p:nvPicPr>
                      <p:cNvPr id="16" name="Object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68408" y="153988"/>
                        <a:ext cx="2014904" cy="558800"/>
                      </a:xfrm>
                      <a:prstGeom prst="rect">
                        <a:avLst/>
                      </a:prstGeom>
                      <a:noFill/>
                      <a:ln>
                        <a:noFill/>
                      </a:ln>
                      <a:effectLst/>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oleObj>
              </mc:Fallback>
            </mc:AlternateContent>
          </a:graphicData>
        </a:graphic>
      </p:graphicFrame>
      <p:sp>
        <p:nvSpPr>
          <p:cNvPr id="18" name="スライド番号プレースホルダ 1">
            <a:extLst>
              <a:ext uri="{FF2B5EF4-FFF2-40B4-BE49-F238E27FC236}">
                <a16:creationId xmlns:a16="http://schemas.microsoft.com/office/drawing/2014/main" id="{E7938E96-E9B3-495D-88FC-DE37257A3E90}"/>
              </a:ext>
            </a:extLst>
          </p:cNvPr>
          <p:cNvSpPr txBox="1">
            <a:spLocks/>
          </p:cNvSpPr>
          <p:nvPr/>
        </p:nvSpPr>
        <p:spPr>
          <a:xfrm>
            <a:off x="5120828" y="6400665"/>
            <a:ext cx="906157" cy="476672"/>
          </a:xfrm>
          <a:prstGeom prst="rect">
            <a:avLst/>
          </a:prstGeom>
        </p:spPr>
        <p:txBody>
          <a:bodyPr vert="horz" lIns="88416" tIns="44208" rIns="88416" bIns="44208" rtlCol="0" anchor="ctr"/>
          <a:lstStyle/>
          <a:p>
            <a:pPr marL="0" marR="0" lvl="0" indent="0" algn="r" defTabSz="884180" rtl="0" eaLnBrk="1" fontAlgn="auto" latinLnBrk="0" hangingPunct="1">
              <a:lnSpc>
                <a:spcPct val="100000"/>
              </a:lnSpc>
              <a:spcBef>
                <a:spcPts val="0"/>
              </a:spcBef>
              <a:spcAft>
                <a:spcPts val="0"/>
              </a:spcAft>
              <a:buClrTx/>
              <a:buSzTx/>
              <a:buFontTx/>
              <a:buNone/>
              <a:tabLst/>
              <a:defRPr/>
            </a:pPr>
            <a:fld id="{76DE2F90-DB11-4A51-9EF4-B3511BF089F3}" type="slidenum">
              <a:rPr kumimoji="1" lang="ja-JP" altLang="en-US" sz="1846" b="0" i="0" u="none" strike="noStrike" kern="1200" cap="none" spc="0" normalizeH="0" baseline="0" noProof="0" smtClean="0">
                <a:ln>
                  <a:noFill/>
                </a:ln>
                <a:solidFill>
                  <a:schemeClr val="tx1"/>
                </a:solidFill>
                <a:effectLst/>
                <a:uLnTx/>
                <a:uFillTx/>
                <a:latin typeface="HGP創英角ｺﾞｼｯｸUB" panose="020B0900000000000000" pitchFamily="50" charset="-128"/>
                <a:ea typeface="HGP創英角ｺﾞｼｯｸUB" panose="020B0900000000000000" pitchFamily="50" charset="-128"/>
                <a:cs typeface="Times New Roman" pitchFamily="18" charset="0"/>
                <a:sym typeface="HGP創英角ｺﾞｼｯｸUB" panose="020B0900000000000000" pitchFamily="50" charset="-128"/>
              </a:rPr>
              <a:pPr marL="0" marR="0" lvl="0" indent="0" algn="r" defTabSz="884180" rtl="0" eaLnBrk="1" fontAlgn="auto" latinLnBrk="0" hangingPunct="1">
                <a:lnSpc>
                  <a:spcPct val="100000"/>
                </a:lnSpc>
                <a:spcBef>
                  <a:spcPts val="0"/>
                </a:spcBef>
                <a:spcAft>
                  <a:spcPts val="0"/>
                </a:spcAft>
                <a:buClrTx/>
                <a:buSzTx/>
                <a:buFontTx/>
                <a:buNone/>
                <a:tabLst/>
                <a:defRPr/>
              </a:pPr>
              <a:t>‹#›</a:t>
            </a:fld>
            <a:endParaRPr kumimoji="1" lang="ja-JP" altLang="en-US" sz="1846" b="0" i="0" u="none" strike="noStrike" kern="1200" cap="none" spc="0" normalizeH="0" baseline="0" noProof="0" dirty="0">
              <a:ln>
                <a:noFill/>
              </a:ln>
              <a:solidFill>
                <a:schemeClr val="tx1"/>
              </a:solidFill>
              <a:effectLst/>
              <a:uLnTx/>
              <a:uFillTx/>
              <a:latin typeface="HGP創英角ｺﾞｼｯｸUB" panose="020B0900000000000000" pitchFamily="50" charset="-128"/>
              <a:ea typeface="HGP創英角ｺﾞｼｯｸUB" panose="020B0900000000000000" pitchFamily="50" charset="-128"/>
              <a:cs typeface="Times New Roman" pitchFamily="18" charset="0"/>
              <a:sym typeface="HGP創英角ｺﾞｼｯｸUB" panose="020B0900000000000000" pitchFamily="50" charset="-128"/>
            </a:endParaRPr>
          </a:p>
        </p:txBody>
      </p:sp>
    </p:spTree>
    <p:extLst>
      <p:ext uri="{BB962C8B-B14F-4D97-AF65-F5344CB8AC3E}">
        <p14:creationId xmlns:p14="http://schemas.microsoft.com/office/powerpoint/2010/main" val="772933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タイトル スライド">
    <p:spTree>
      <p:nvGrpSpPr>
        <p:cNvPr id="1" name=""/>
        <p:cNvGrpSpPr/>
        <p:nvPr/>
      </p:nvGrpSpPr>
      <p:grpSpPr>
        <a:xfrm>
          <a:off x="0" y="0"/>
          <a:ext cx="0" cy="0"/>
          <a:chOff x="0" y="0"/>
          <a:chExt cx="0" cy="0"/>
        </a:xfrm>
      </p:grpSpPr>
      <p:sp>
        <p:nvSpPr>
          <p:cNvPr id="4" name="日付プレースホルダ 3"/>
          <p:cNvSpPr>
            <a:spLocks noGrp="1"/>
          </p:cNvSpPr>
          <p:nvPr>
            <p:ph type="dt" sz="half" idx="10"/>
          </p:nvPr>
        </p:nvSpPr>
        <p:spPr>
          <a:xfrm>
            <a:off x="609600" y="6356351"/>
            <a:ext cx="2844800" cy="365125"/>
          </a:xfrm>
          <a:prstGeom prst="rect">
            <a:avLst/>
          </a:prstGeom>
        </p:spPr>
        <p:txBody>
          <a:bodyPr/>
          <a:lstStyle>
            <a:lvl1pPr>
              <a:defRPr/>
            </a:lvl1pPr>
          </a:lstStyle>
          <a:p>
            <a:pPr>
              <a:defRPr/>
            </a:pPr>
            <a:endParaRPr lang="ja-JP" altLang="en-US" dirty="0"/>
          </a:p>
        </p:txBody>
      </p:sp>
      <p:sp>
        <p:nvSpPr>
          <p:cNvPr id="5" name="フッター プレースホルダ 4"/>
          <p:cNvSpPr>
            <a:spLocks noGrp="1"/>
          </p:cNvSpPr>
          <p:nvPr>
            <p:ph type="ftr" sz="quarter" idx="11"/>
          </p:nvPr>
        </p:nvSpPr>
        <p:spPr>
          <a:xfrm>
            <a:off x="4165600" y="6476926"/>
            <a:ext cx="4572000" cy="307777"/>
          </a:xfrm>
          <a:prstGeom prst="rect">
            <a:avLst/>
          </a:prstGeom>
        </p:spPr>
        <p:txBody>
          <a:bodyPr/>
          <a:lstStyle>
            <a:lvl1pPr>
              <a:defRPr sz="2000" b="1" i="1">
                <a:solidFill>
                  <a:schemeClr val="tx2">
                    <a:lumMod val="60000"/>
                    <a:lumOff val="40000"/>
                  </a:schemeClr>
                </a:solidFill>
              </a:defRPr>
            </a:lvl1pPr>
          </a:lstStyle>
          <a:p>
            <a:pPr>
              <a:defRPr/>
            </a:pPr>
            <a:r>
              <a:rPr lang="en-US" altLang="ja-JP" dirty="0"/>
              <a:t>Hitachi Metals Confidential</a:t>
            </a:r>
            <a:endParaRPr lang="ja-JP" altLang="en-US" dirty="0"/>
          </a:p>
        </p:txBody>
      </p:sp>
      <p:sp>
        <p:nvSpPr>
          <p:cNvPr id="6" name="スライド番号プレースホルダ 5"/>
          <p:cNvSpPr>
            <a:spLocks noGrp="1"/>
          </p:cNvSpPr>
          <p:nvPr>
            <p:ph type="sldNum" sz="quarter" idx="12"/>
          </p:nvPr>
        </p:nvSpPr>
        <p:spPr>
          <a:xfrm>
            <a:off x="8737600" y="6477358"/>
            <a:ext cx="2844800" cy="123111"/>
          </a:xfrm>
          <a:prstGeom prst="rect">
            <a:avLst/>
          </a:prstGeom>
        </p:spPr>
        <p:txBody>
          <a:bodyPr/>
          <a:lstStyle>
            <a:lvl1pPr>
              <a:defRPr/>
            </a:lvl1pPr>
          </a:lstStyle>
          <a:p>
            <a:pPr>
              <a:defRPr/>
            </a:pPr>
            <a:fld id="{40691872-ACDF-4289-AD62-ADA487F88BA0}" type="slidenum">
              <a:rPr lang="ja-JP" altLang="en-US"/>
              <a:pPr>
                <a:defRPr/>
              </a:pPr>
              <a:t>‹#›</a:t>
            </a:fld>
            <a:endParaRPr lang="ja-JP" altLang="en-US"/>
          </a:p>
        </p:txBody>
      </p:sp>
      <p:sp>
        <p:nvSpPr>
          <p:cNvPr id="8" name="Rectangle 39"/>
          <p:cNvSpPr txBox="1">
            <a:spLocks noChangeArrowheads="1"/>
          </p:cNvSpPr>
          <p:nvPr userDrawn="1"/>
        </p:nvSpPr>
        <p:spPr bwMode="auto">
          <a:xfrm>
            <a:off x="9924272" y="115588"/>
            <a:ext cx="1889819" cy="609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2000" b="1">
                <a:solidFill>
                  <a:srgbClr val="FFFFFF"/>
                </a:solidFill>
                <a:latin typeface="HGP創英角ｺﾞｼｯｸUB" pitchFamily="50" charset="-128"/>
                <a:ea typeface="HGP創英角ｺﾞｼｯｸUB" pitchFamily="50" charset="-128"/>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614BBBE-1D01-4953-BEB0-A6E7A333EF66}" type="slidenum">
              <a:rPr kumimoji="1" lang="en-US" altLang="ja-JP" sz="2000" b="1" i="0" u="none" strike="noStrike" kern="1200" cap="none" spc="0" normalizeH="0" baseline="0" noProof="0" smtClean="0">
                <a:ln>
                  <a:noFill/>
                </a:ln>
                <a:solidFill>
                  <a:srgbClr val="FFFFFF"/>
                </a:solidFill>
                <a:effectLst/>
                <a:uLnTx/>
                <a:uFillTx/>
                <a:latin typeface="HGP創英角ｺﾞｼｯｸUB" pitchFamily="50" charset="-128"/>
                <a:ea typeface="HGP創英角ｺﾞｼｯｸUB"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1" lang="en-US" altLang="ja-JP" sz="2000" b="1" i="0" u="none" strike="noStrike" kern="1200" cap="none" spc="0" normalizeH="0" baseline="0" noProof="0" dirty="0">
              <a:ln>
                <a:noFill/>
              </a:ln>
              <a:solidFill>
                <a:srgbClr val="FFFFFF"/>
              </a:solidFill>
              <a:effectLst/>
              <a:uLnTx/>
              <a:uFillTx/>
              <a:latin typeface="HGP創英角ｺﾞｼｯｸUB" pitchFamily="50" charset="-128"/>
              <a:ea typeface="HGP創英角ｺﾞｼｯｸUB" pitchFamily="50" charset="-128"/>
              <a:cs typeface="+mn-cs"/>
            </a:endParaRPr>
          </a:p>
        </p:txBody>
      </p:sp>
    </p:spTree>
    <p:extLst>
      <p:ext uri="{BB962C8B-B14F-4D97-AF65-F5344CB8AC3E}">
        <p14:creationId xmlns:p14="http://schemas.microsoft.com/office/powerpoint/2010/main" val="42361118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_白紙">
    <p:spTree>
      <p:nvGrpSpPr>
        <p:cNvPr id="1" name=""/>
        <p:cNvGrpSpPr/>
        <p:nvPr/>
      </p:nvGrpSpPr>
      <p:grpSpPr>
        <a:xfrm>
          <a:off x="0" y="0"/>
          <a:ext cx="0" cy="0"/>
          <a:chOff x="0" y="0"/>
          <a:chExt cx="0" cy="0"/>
        </a:xfrm>
      </p:grpSpPr>
      <p:sp>
        <p:nvSpPr>
          <p:cNvPr id="14" name="Text Box 9"/>
          <p:cNvSpPr txBox="1">
            <a:spLocks noChangeArrowheads="1"/>
          </p:cNvSpPr>
          <p:nvPr/>
        </p:nvSpPr>
        <p:spPr bwMode="auto">
          <a:xfrm>
            <a:off x="4878155" y="6623055"/>
            <a:ext cx="6539795" cy="138499"/>
          </a:xfrm>
          <a:prstGeom prst="rect">
            <a:avLst/>
          </a:prstGeom>
          <a:noFill/>
          <a:ln w="9525">
            <a:noFill/>
            <a:miter lim="800000"/>
            <a:headEnd/>
            <a:tailEnd/>
          </a:ln>
        </p:spPr>
        <p:txBody>
          <a:bodyPr lIns="0" tIns="0" rIns="0" bIns="0">
            <a:spAutoFit/>
          </a:bodyPr>
          <a:lstStyle/>
          <a:p>
            <a:pPr marL="0" marR="0" indent="0" algn="r" defTabSz="873125" rtl="0" eaLnBrk="1" fontAlgn="base" latinLnBrk="0" hangingPunct="1">
              <a:lnSpc>
                <a:spcPct val="100000"/>
              </a:lnSpc>
              <a:spcBef>
                <a:spcPct val="50000"/>
              </a:spcBef>
              <a:spcAft>
                <a:spcPct val="0"/>
              </a:spcAft>
              <a:buClrTx/>
              <a:buSzTx/>
              <a:buFontTx/>
              <a:buNone/>
              <a:tabLst/>
              <a:defRPr/>
            </a:pPr>
            <a:r>
              <a:rPr kumimoji="0" lang="en-US" altLang="ja-JP" sz="900" b="0" i="0" kern="600" dirty="0">
                <a:solidFill>
                  <a:schemeClr val="tx1"/>
                </a:solidFill>
                <a:latin typeface="Arial"/>
                <a:ea typeface="+mn-ea"/>
                <a:cs typeface="ヒラギノUD角ゴF StdN W3"/>
              </a:rPr>
              <a:t> | </a:t>
            </a:r>
            <a:r>
              <a:rPr lang="en-US" altLang="ja-JP" sz="900" dirty="0">
                <a:solidFill>
                  <a:schemeClr val="tx1"/>
                </a:solidFill>
                <a:latin typeface="Arial"/>
              </a:rPr>
              <a:t>Hitachi Metals, Ltd.</a:t>
            </a:r>
            <a:r>
              <a:rPr kumimoji="0" lang="en-US" altLang="ja-JP" sz="900" b="0" i="0" kern="600" dirty="0">
                <a:solidFill>
                  <a:schemeClr val="tx1"/>
                </a:solidFill>
                <a:latin typeface="Arial"/>
                <a:ea typeface="+mn-ea"/>
                <a:cs typeface="ヒラギノUD角ゴF StdN W3"/>
              </a:rPr>
              <a:t>| Strictly Confidential |</a:t>
            </a:r>
          </a:p>
        </p:txBody>
      </p:sp>
      <p:cxnSp>
        <p:nvCxnSpPr>
          <p:cNvPr id="16" name="直線コネクタ 15"/>
          <p:cNvCxnSpPr/>
          <p:nvPr/>
        </p:nvCxnSpPr>
        <p:spPr>
          <a:xfrm>
            <a:off x="471553" y="564026"/>
            <a:ext cx="11094761" cy="0"/>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7" name="直線コネクタ 16"/>
          <p:cNvCxnSpPr/>
          <p:nvPr/>
        </p:nvCxnSpPr>
        <p:spPr>
          <a:xfrm>
            <a:off x="471552" y="564026"/>
            <a:ext cx="0" cy="519588"/>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pic>
        <p:nvPicPr>
          <p:cNvPr id="19" name="図 18" descr="white_1l_jp.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38327" y="354922"/>
            <a:ext cx="4056184" cy="125310"/>
          </a:xfrm>
          <a:prstGeom prst="rect">
            <a:avLst/>
          </a:prstGeom>
        </p:spPr>
      </p:pic>
      <p:sp>
        <p:nvSpPr>
          <p:cNvPr id="23" name="タイトル 22"/>
          <p:cNvSpPr>
            <a:spLocks noGrp="1"/>
          </p:cNvSpPr>
          <p:nvPr>
            <p:ph type="title"/>
          </p:nvPr>
        </p:nvSpPr>
        <p:spPr>
          <a:xfrm>
            <a:off x="512611" y="620688"/>
            <a:ext cx="10972800" cy="504056"/>
          </a:xfrm>
          <a:prstGeom prst="rect">
            <a:avLst/>
          </a:prstGeom>
        </p:spPr>
        <p:txBody>
          <a:bodyPr tIns="36000" bIns="36000" anchor="b" anchorCtr="0">
            <a:noAutofit/>
          </a:bodyPr>
          <a:lstStyle>
            <a:lvl1pPr algn="l">
              <a:defRPr sz="2400"/>
            </a:lvl1pPr>
          </a:lstStyle>
          <a:p>
            <a:r>
              <a:rPr kumimoji="1" lang="ja-JP" altLang="en-US"/>
              <a:t>マスター タイトルの書式設定</a:t>
            </a:r>
            <a:endParaRPr kumimoji="1" lang="ja-JP" altLang="en-US" dirty="0"/>
          </a:p>
        </p:txBody>
      </p:sp>
      <p:sp>
        <p:nvSpPr>
          <p:cNvPr id="28" name="スライド番号プレースホルダ 2"/>
          <p:cNvSpPr txBox="1">
            <a:spLocks/>
          </p:cNvSpPr>
          <p:nvPr/>
        </p:nvSpPr>
        <p:spPr>
          <a:xfrm>
            <a:off x="10261386" y="6552728"/>
            <a:ext cx="1841989" cy="260648"/>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C3AB5CCB-BC11-4DFF-81DC-2122856B5A7D}" type="slidenum">
              <a:rPr kumimoji="1" lang="ja-JP" altLang="en-US" sz="2800" b="0" i="0" u="none" strike="noStrike" kern="1200" cap="none" spc="0" normalizeH="0" baseline="0" noProof="0" smtClean="0">
                <a:ln>
                  <a:noFill/>
                </a:ln>
                <a:solidFill>
                  <a:schemeClr val="accent5">
                    <a:lumMod val="60000"/>
                    <a:lumOff val="40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2800" b="0" i="0" u="none" strike="noStrike" kern="1200" cap="none" spc="0" normalizeH="0" baseline="0" noProof="0" dirty="0">
              <a:ln>
                <a:noFill/>
              </a:ln>
              <a:solidFill>
                <a:schemeClr val="accent5">
                  <a:lumMod val="60000"/>
                  <a:lumOff val="40000"/>
                </a:schemeClr>
              </a:solidFill>
              <a:effectLst/>
              <a:uLnTx/>
              <a:uFillTx/>
              <a:latin typeface="+mn-lt"/>
              <a:ea typeface="+mn-ea"/>
              <a:cs typeface="+mn-cs"/>
            </a:endParaRPr>
          </a:p>
        </p:txBody>
      </p:sp>
    </p:spTree>
    <p:extLst>
      <p:ext uri="{BB962C8B-B14F-4D97-AF65-F5344CB8AC3E}">
        <p14:creationId xmlns:p14="http://schemas.microsoft.com/office/powerpoint/2010/main" val="3183686943"/>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4_タイトルとコンテンツ">
    <p:spTree>
      <p:nvGrpSpPr>
        <p:cNvPr id="1" name=""/>
        <p:cNvGrpSpPr/>
        <p:nvPr/>
      </p:nvGrpSpPr>
      <p:grpSpPr>
        <a:xfrm>
          <a:off x="0" y="0"/>
          <a:ext cx="0" cy="0"/>
          <a:chOff x="0" y="0"/>
          <a:chExt cx="0" cy="0"/>
        </a:xfrm>
      </p:grpSpPr>
      <p:pic>
        <p:nvPicPr>
          <p:cNvPr id="8" name="Picture 2" descr="C:\Users\0005009732\Documents\(イノウ)201504~\Coporate labo Grit\GRIT_Logo_Data\Lock-up\png\Lock-up_Typ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979" y="1468621"/>
            <a:ext cx="7535333" cy="3934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987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タイトル スライド">
    <p:spTree>
      <p:nvGrpSpPr>
        <p:cNvPr id="1" name=""/>
        <p:cNvGrpSpPr/>
        <p:nvPr/>
      </p:nvGrpSpPr>
      <p:grpSpPr>
        <a:xfrm>
          <a:off x="0" y="0"/>
          <a:ext cx="0" cy="0"/>
          <a:chOff x="0" y="0"/>
          <a:chExt cx="0" cy="0"/>
        </a:xfrm>
      </p:grpSpPr>
      <p:pic>
        <p:nvPicPr>
          <p:cNvPr id="80" name="図 79" descr="top_1212.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697045" y="917194"/>
            <a:ext cx="6628113" cy="5015749"/>
          </a:xfrm>
          <a:prstGeom prst="rect">
            <a:avLst/>
          </a:prstGeom>
        </p:spPr>
      </p:pic>
      <p:sp>
        <p:nvSpPr>
          <p:cNvPr id="82" name="正方形/長方形 81"/>
          <p:cNvSpPr/>
          <p:nvPr/>
        </p:nvSpPr>
        <p:spPr>
          <a:xfrm>
            <a:off x="825106" y="921457"/>
            <a:ext cx="10507476" cy="5018201"/>
          </a:xfrm>
          <a:prstGeom prst="rect">
            <a:avLst/>
          </a:prstGeom>
          <a:solidFill>
            <a:srgbClr val="2E3B3B">
              <a:alpha val="30000"/>
            </a:srgbClr>
          </a:solidFill>
          <a:ln>
            <a:noFill/>
          </a:ln>
          <a:effectLst/>
        </p:spPr>
        <p:style>
          <a:lnRef idx="1">
            <a:schemeClr val="accent1"/>
          </a:lnRef>
          <a:fillRef idx="3">
            <a:schemeClr val="accent1"/>
          </a:fillRef>
          <a:effectRef idx="2">
            <a:schemeClr val="accent1"/>
          </a:effectRef>
          <a:fontRef idx="minor">
            <a:schemeClr val="lt1"/>
          </a:fontRef>
        </p:style>
        <p:txBody>
          <a:bodyPr lIns="121856" tIns="60928" rIns="121856" bIns="60928" rtlCol="0" anchor="ctr"/>
          <a:lstStyle/>
          <a:p>
            <a:pPr algn="ctr"/>
            <a:endParaRPr lang="ja-JP" altLang="en-US" sz="900">
              <a:solidFill>
                <a:srgbClr val="464846"/>
              </a:solidFill>
            </a:endParaRPr>
          </a:p>
        </p:txBody>
      </p:sp>
      <p:sp>
        <p:nvSpPr>
          <p:cNvPr id="84" name="正方形/長方形 83"/>
          <p:cNvSpPr/>
          <p:nvPr/>
        </p:nvSpPr>
        <p:spPr>
          <a:xfrm>
            <a:off x="1588" y="2384577"/>
            <a:ext cx="8385627" cy="2088852"/>
          </a:xfrm>
          <a:prstGeom prst="rect">
            <a:avLst/>
          </a:prstGeom>
          <a:solidFill>
            <a:srgbClr val="4C5152">
              <a:alpha val="64706"/>
            </a:srgbClr>
          </a:solidFill>
          <a:ln>
            <a:noFill/>
          </a:ln>
          <a:effectLst/>
        </p:spPr>
        <p:style>
          <a:lnRef idx="1">
            <a:schemeClr val="accent1"/>
          </a:lnRef>
          <a:fillRef idx="3">
            <a:schemeClr val="accent1"/>
          </a:fillRef>
          <a:effectRef idx="2">
            <a:schemeClr val="accent1"/>
          </a:effectRef>
          <a:fontRef idx="minor">
            <a:schemeClr val="lt1"/>
          </a:fontRef>
        </p:style>
        <p:txBody>
          <a:bodyPr lIns="121856" tIns="60928" rIns="121856" bIns="60928" rtlCol="0" anchor="ctr"/>
          <a:lstStyle/>
          <a:p>
            <a:pPr algn="ctr"/>
            <a:endParaRPr lang="ja-JP" altLang="en-US" sz="900">
              <a:solidFill>
                <a:srgbClr val="00231A"/>
              </a:solidFill>
            </a:endParaRPr>
          </a:p>
        </p:txBody>
      </p:sp>
      <p:grpSp>
        <p:nvGrpSpPr>
          <p:cNvPr id="85" name="図形グループ 4"/>
          <p:cNvGrpSpPr/>
          <p:nvPr/>
        </p:nvGrpSpPr>
        <p:grpSpPr>
          <a:xfrm>
            <a:off x="7041731" y="2479054"/>
            <a:ext cx="1239695" cy="266653"/>
            <a:chOff x="14080287" y="4958107"/>
            <a:chExt cx="2479389" cy="533307"/>
          </a:xfrm>
        </p:grpSpPr>
        <p:sp>
          <p:nvSpPr>
            <p:cNvPr id="86" name="正方形/長方形 85"/>
            <p:cNvSpPr/>
            <p:nvPr/>
          </p:nvSpPr>
          <p:spPr>
            <a:xfrm>
              <a:off x="14746801" y="4958107"/>
              <a:ext cx="533168" cy="533307"/>
            </a:xfrm>
            <a:prstGeom prst="rect">
              <a:avLst/>
            </a:prstGeom>
            <a:solidFill>
              <a:srgbClr val="E60027"/>
            </a:solidFill>
            <a:ln>
              <a:noFill/>
            </a:ln>
            <a:effectLst/>
          </p:spPr>
          <p:style>
            <a:lnRef idx="1">
              <a:schemeClr val="accent1"/>
            </a:lnRef>
            <a:fillRef idx="3">
              <a:schemeClr val="accent1"/>
            </a:fillRef>
            <a:effectRef idx="2">
              <a:schemeClr val="accent1"/>
            </a:effectRef>
            <a:fontRef idx="minor">
              <a:schemeClr val="lt1"/>
            </a:fontRef>
          </p:style>
          <p:txBody>
            <a:bodyPr lIns="91392" tIns="45696" rIns="91392" bIns="45696" rtlCol="0" anchor="ctr"/>
            <a:lstStyle/>
            <a:p>
              <a:pPr algn="ctr"/>
              <a:endParaRPr lang="ja-JP" altLang="en-US" sz="900"/>
            </a:p>
          </p:txBody>
        </p:sp>
        <p:sp>
          <p:nvSpPr>
            <p:cNvPr id="87" name="正方形/長方形 86"/>
            <p:cNvSpPr/>
            <p:nvPr/>
          </p:nvSpPr>
          <p:spPr>
            <a:xfrm>
              <a:off x="15386656" y="4958107"/>
              <a:ext cx="533168" cy="533307"/>
            </a:xfrm>
            <a:prstGeom prst="rect">
              <a:avLst/>
            </a:prstGeom>
            <a:solidFill>
              <a:srgbClr val="00624F"/>
            </a:solidFill>
            <a:ln>
              <a:noFill/>
            </a:ln>
            <a:effectLst/>
          </p:spPr>
          <p:style>
            <a:lnRef idx="1">
              <a:schemeClr val="accent1"/>
            </a:lnRef>
            <a:fillRef idx="3">
              <a:schemeClr val="accent1"/>
            </a:fillRef>
            <a:effectRef idx="2">
              <a:schemeClr val="accent1"/>
            </a:effectRef>
            <a:fontRef idx="minor">
              <a:schemeClr val="lt1"/>
            </a:fontRef>
          </p:style>
          <p:txBody>
            <a:bodyPr lIns="91392" tIns="45696" rIns="91392" bIns="45696" rtlCol="0" anchor="ctr"/>
            <a:lstStyle/>
            <a:p>
              <a:pPr algn="ctr"/>
              <a:endParaRPr lang="ja-JP" altLang="en-US" sz="900"/>
            </a:p>
          </p:txBody>
        </p:sp>
        <p:sp>
          <p:nvSpPr>
            <p:cNvPr id="88" name="正方形/長方形 87"/>
            <p:cNvSpPr/>
            <p:nvPr/>
          </p:nvSpPr>
          <p:spPr>
            <a:xfrm>
              <a:off x="16026508" y="4958107"/>
              <a:ext cx="533168" cy="533307"/>
            </a:xfrm>
            <a:prstGeom prst="rect">
              <a:avLst/>
            </a:prstGeom>
            <a:solidFill>
              <a:srgbClr val="838383"/>
            </a:solidFill>
            <a:ln>
              <a:noFill/>
            </a:ln>
            <a:effectLst/>
          </p:spPr>
          <p:style>
            <a:lnRef idx="1">
              <a:schemeClr val="accent1"/>
            </a:lnRef>
            <a:fillRef idx="3">
              <a:schemeClr val="accent1"/>
            </a:fillRef>
            <a:effectRef idx="2">
              <a:schemeClr val="accent1"/>
            </a:effectRef>
            <a:fontRef idx="minor">
              <a:schemeClr val="lt1"/>
            </a:fontRef>
          </p:style>
          <p:txBody>
            <a:bodyPr lIns="91392" tIns="45696" rIns="91392" bIns="45696" rtlCol="0" anchor="ctr"/>
            <a:lstStyle/>
            <a:p>
              <a:pPr algn="ctr"/>
              <a:endParaRPr lang="ja-JP" altLang="en-US" sz="900"/>
            </a:p>
          </p:txBody>
        </p:sp>
        <p:sp>
          <p:nvSpPr>
            <p:cNvPr id="89" name="正方形/長方形 88"/>
            <p:cNvSpPr/>
            <p:nvPr/>
          </p:nvSpPr>
          <p:spPr>
            <a:xfrm>
              <a:off x="14080287" y="4958107"/>
              <a:ext cx="533168" cy="533307"/>
            </a:xfrm>
            <a:prstGeom prst="rect">
              <a:avLst/>
            </a:prstGeom>
            <a:solidFill>
              <a:srgbClr val="FFA900"/>
            </a:solidFill>
            <a:ln>
              <a:noFill/>
            </a:ln>
            <a:effectLst/>
          </p:spPr>
          <p:style>
            <a:lnRef idx="1">
              <a:schemeClr val="accent1"/>
            </a:lnRef>
            <a:fillRef idx="3">
              <a:schemeClr val="accent1"/>
            </a:fillRef>
            <a:effectRef idx="2">
              <a:schemeClr val="accent1"/>
            </a:effectRef>
            <a:fontRef idx="minor">
              <a:schemeClr val="lt1"/>
            </a:fontRef>
          </p:style>
          <p:txBody>
            <a:bodyPr lIns="91392" tIns="45696" rIns="91392" bIns="45696" rtlCol="0" anchor="ctr"/>
            <a:lstStyle/>
            <a:p>
              <a:pPr algn="ctr"/>
              <a:endParaRPr lang="ja-JP" altLang="en-US" sz="900"/>
            </a:p>
          </p:txBody>
        </p:sp>
      </p:grpSp>
      <p:sp>
        <p:nvSpPr>
          <p:cNvPr id="90" name="正方形/長方形 89"/>
          <p:cNvSpPr/>
          <p:nvPr/>
        </p:nvSpPr>
        <p:spPr>
          <a:xfrm>
            <a:off x="1443631" y="4288477"/>
            <a:ext cx="298380" cy="2569524"/>
          </a:xfrm>
          <a:prstGeom prst="rect">
            <a:avLst/>
          </a:prstGeom>
          <a:solidFill>
            <a:srgbClr val="E60027"/>
          </a:solidFill>
          <a:ln>
            <a:noFill/>
          </a:ln>
          <a:effectLst/>
        </p:spPr>
        <p:style>
          <a:lnRef idx="1">
            <a:schemeClr val="accent1"/>
          </a:lnRef>
          <a:fillRef idx="3">
            <a:schemeClr val="accent1"/>
          </a:fillRef>
          <a:effectRef idx="2">
            <a:schemeClr val="accent1"/>
          </a:effectRef>
          <a:fontRef idx="minor">
            <a:schemeClr val="lt1"/>
          </a:fontRef>
        </p:style>
        <p:txBody>
          <a:bodyPr lIns="121856" tIns="60928" rIns="121856" bIns="60928" rtlCol="0" anchor="ctr"/>
          <a:lstStyle/>
          <a:p>
            <a:pPr algn="ctr"/>
            <a:endParaRPr lang="ja-JP" altLang="en-US" sz="900"/>
          </a:p>
        </p:txBody>
      </p:sp>
      <p:sp>
        <p:nvSpPr>
          <p:cNvPr id="21" name="タイトル 1"/>
          <p:cNvSpPr>
            <a:spLocks noGrp="1"/>
          </p:cNvSpPr>
          <p:nvPr>
            <p:ph type="title" hasCustomPrompt="1"/>
          </p:nvPr>
        </p:nvSpPr>
        <p:spPr>
          <a:xfrm>
            <a:off x="890184" y="2616380"/>
            <a:ext cx="6222885" cy="676763"/>
          </a:xfrm>
          <a:prstGeom prst="rect">
            <a:avLst/>
          </a:prstGeom>
        </p:spPr>
        <p:txBody>
          <a:bodyPr tIns="72000" bIns="0">
            <a:noAutofit/>
          </a:bodyPr>
          <a:lstStyle>
            <a:lvl1pPr algn="l">
              <a:defRPr sz="4000" baseline="0">
                <a:solidFill>
                  <a:schemeClr val="bg1"/>
                </a:solidFill>
                <a:latin typeface="Agency FB" panose="020B0503020202020204" pitchFamily="34" charset="0"/>
                <a:ea typeface="Meiryo UI" panose="020B0604030504040204" pitchFamily="50" charset="-128"/>
              </a:defRPr>
            </a:lvl1pPr>
          </a:lstStyle>
          <a:p>
            <a:r>
              <a:rPr kumimoji="1" lang="ja-JP" altLang="en-US" dirty="0"/>
              <a:t>マスター タイトルの式設定</a:t>
            </a:r>
          </a:p>
        </p:txBody>
      </p:sp>
      <p:sp>
        <p:nvSpPr>
          <p:cNvPr id="17" name="コンテンツ プレースホルダー 2"/>
          <p:cNvSpPr>
            <a:spLocks noGrp="1"/>
          </p:cNvSpPr>
          <p:nvPr>
            <p:ph idx="1"/>
          </p:nvPr>
        </p:nvSpPr>
        <p:spPr>
          <a:xfrm>
            <a:off x="5613949" y="4715158"/>
            <a:ext cx="5730227" cy="1224500"/>
          </a:xfrm>
          <a:prstGeom prst="rect">
            <a:avLst/>
          </a:prstGeom>
        </p:spPr>
        <p:txBody>
          <a:bodyPr tIns="72000" bIns="0"/>
          <a:lstStyle>
            <a:lvl1pPr marL="0" indent="0">
              <a:lnSpc>
                <a:spcPts val="2400"/>
              </a:lnSpc>
              <a:buFontTx/>
              <a:buNone/>
              <a:defRPr sz="2400">
                <a:solidFill>
                  <a:schemeClr val="bg1"/>
                </a:solidFill>
                <a:ea typeface="Meiryo UI" panose="020B0604030504040204" pitchFamily="50" charset="-128"/>
              </a:defRPr>
            </a:lvl1pPr>
            <a:lvl2pPr marL="457189" indent="0">
              <a:lnSpc>
                <a:spcPts val="2400"/>
              </a:lnSpc>
              <a:buFontTx/>
              <a:buNone/>
              <a:defRPr sz="2400">
                <a:solidFill>
                  <a:schemeClr val="bg1"/>
                </a:solidFill>
                <a:ea typeface="Meiryo UI" panose="020B0604030504040204" pitchFamily="50" charset="-128"/>
              </a:defRPr>
            </a:lvl2pPr>
            <a:lvl3pPr marL="914377" indent="0">
              <a:lnSpc>
                <a:spcPts val="2400"/>
              </a:lnSpc>
              <a:buFontTx/>
              <a:buNone/>
              <a:defRPr sz="2400">
                <a:solidFill>
                  <a:schemeClr val="bg1"/>
                </a:solidFill>
                <a:ea typeface="Meiryo UI" panose="020B0604030504040204" pitchFamily="50" charset="-128"/>
              </a:defRPr>
            </a:lvl3pPr>
            <a:lvl4pPr marL="1371566" indent="0">
              <a:lnSpc>
                <a:spcPts val="2400"/>
              </a:lnSpc>
              <a:buFontTx/>
              <a:buNone/>
              <a:defRPr sz="1800">
                <a:ea typeface="メイリオ"/>
              </a:defRPr>
            </a:lvl4pPr>
            <a:lvl5pPr marL="1828754" indent="0">
              <a:lnSpc>
                <a:spcPts val="2400"/>
              </a:lnSpc>
              <a:buFontTx/>
              <a:buNone/>
              <a:defRPr sz="1800">
                <a:ea typeface="メイリオ"/>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p:txBody>
      </p:sp>
      <p:pic>
        <p:nvPicPr>
          <p:cNvPr id="81" name="図 8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10142" y="195885"/>
            <a:ext cx="2476935" cy="624780"/>
          </a:xfrm>
          <a:prstGeom prst="rect">
            <a:avLst/>
          </a:prstGeom>
        </p:spPr>
      </p:pic>
      <p:sp>
        <p:nvSpPr>
          <p:cNvPr id="92" name="スライド番号プレースホルダー 2"/>
          <p:cNvSpPr txBox="1">
            <a:spLocks/>
          </p:cNvSpPr>
          <p:nvPr/>
        </p:nvSpPr>
        <p:spPr>
          <a:xfrm>
            <a:off x="6300307" y="6513514"/>
            <a:ext cx="5891693" cy="365125"/>
          </a:xfrm>
          <a:prstGeom prst="rect">
            <a:avLst/>
          </a:prstGeom>
        </p:spPr>
        <p:txBody>
          <a:bodyPr/>
          <a:lstStyle>
            <a:defPPr>
              <a:defRPr lang="ja-JP"/>
            </a:defPPr>
            <a:lvl1pPr marL="0" algn="r" defTabSz="342900" rtl="0" eaLnBrk="1" latinLnBrk="0" hangingPunct="1">
              <a:defRPr kumimoji="1" sz="1350" kern="1200">
                <a:solidFill>
                  <a:schemeClr val="tx1">
                    <a:lumMod val="75000"/>
                    <a:lumOff val="25000"/>
                  </a:schemeClr>
                </a:solidFill>
                <a:latin typeface="+mn-lt"/>
                <a:ea typeface="+mn-ea"/>
                <a:cs typeface="+mn-cs"/>
              </a:defRPr>
            </a:lvl1pPr>
            <a:lvl2pPr marL="342900" algn="l" defTabSz="342900" rtl="0" eaLnBrk="1" latinLnBrk="0" hangingPunct="1">
              <a:defRPr kumimoji="1" sz="1350" kern="1200">
                <a:solidFill>
                  <a:schemeClr val="tx1"/>
                </a:solidFill>
                <a:latin typeface="+mn-lt"/>
                <a:ea typeface="+mn-ea"/>
                <a:cs typeface="+mn-cs"/>
              </a:defRPr>
            </a:lvl2pPr>
            <a:lvl3pPr marL="685800" algn="l" defTabSz="342900" rtl="0" eaLnBrk="1" latinLnBrk="0" hangingPunct="1">
              <a:defRPr kumimoji="1" sz="1350" kern="1200">
                <a:solidFill>
                  <a:schemeClr val="tx1"/>
                </a:solidFill>
                <a:latin typeface="+mn-lt"/>
                <a:ea typeface="+mn-ea"/>
                <a:cs typeface="+mn-cs"/>
              </a:defRPr>
            </a:lvl3pPr>
            <a:lvl4pPr marL="1028700" algn="l" defTabSz="342900" rtl="0" eaLnBrk="1" latinLnBrk="0" hangingPunct="1">
              <a:defRPr kumimoji="1" sz="1350" kern="1200">
                <a:solidFill>
                  <a:schemeClr val="tx1"/>
                </a:solidFill>
                <a:latin typeface="+mn-lt"/>
                <a:ea typeface="+mn-ea"/>
                <a:cs typeface="+mn-cs"/>
              </a:defRPr>
            </a:lvl4pPr>
            <a:lvl5pPr marL="1371600" algn="l" defTabSz="342900" rtl="0" eaLnBrk="1" latinLnBrk="0" hangingPunct="1">
              <a:defRPr kumimoji="1" sz="1350" kern="1200">
                <a:solidFill>
                  <a:schemeClr val="tx1"/>
                </a:solidFill>
                <a:latin typeface="+mn-lt"/>
                <a:ea typeface="+mn-ea"/>
                <a:cs typeface="+mn-cs"/>
              </a:defRPr>
            </a:lvl5pPr>
            <a:lvl6pPr marL="1714500" algn="l" defTabSz="342900" rtl="0" eaLnBrk="1" latinLnBrk="0" hangingPunct="1">
              <a:defRPr kumimoji="1" sz="1350" kern="1200">
                <a:solidFill>
                  <a:schemeClr val="tx1"/>
                </a:solidFill>
                <a:latin typeface="+mn-lt"/>
                <a:ea typeface="+mn-ea"/>
                <a:cs typeface="+mn-cs"/>
              </a:defRPr>
            </a:lvl6pPr>
            <a:lvl7pPr marL="2057400" algn="l" defTabSz="342900" rtl="0" eaLnBrk="1" latinLnBrk="0" hangingPunct="1">
              <a:defRPr kumimoji="1" sz="1350" kern="1200">
                <a:solidFill>
                  <a:schemeClr val="tx1"/>
                </a:solidFill>
                <a:latin typeface="+mn-lt"/>
                <a:ea typeface="+mn-ea"/>
                <a:cs typeface="+mn-cs"/>
              </a:defRPr>
            </a:lvl7pPr>
            <a:lvl8pPr marL="2400300" algn="l" defTabSz="342900" rtl="0" eaLnBrk="1" latinLnBrk="0" hangingPunct="1">
              <a:defRPr kumimoji="1" sz="1350" kern="1200">
                <a:solidFill>
                  <a:schemeClr val="tx1"/>
                </a:solidFill>
                <a:latin typeface="+mn-lt"/>
                <a:ea typeface="+mn-ea"/>
                <a:cs typeface="+mn-cs"/>
              </a:defRPr>
            </a:lvl8pPr>
            <a:lvl9pPr marL="2743200" algn="l" defTabSz="342900" rtl="0" eaLnBrk="1" latinLnBrk="0" hangingPunct="1">
              <a:defRPr kumimoji="1" sz="1350" kern="1200">
                <a:solidFill>
                  <a:schemeClr val="tx1"/>
                </a:solidFill>
                <a:latin typeface="+mn-lt"/>
                <a:ea typeface="+mn-ea"/>
                <a:cs typeface="+mn-cs"/>
              </a:defRPr>
            </a:lvl9pPr>
          </a:lstStyle>
          <a:p>
            <a:r>
              <a:rPr lang="en-US" altLang="ja-JP" sz="1200" dirty="0">
                <a:latin typeface="+mn-ea"/>
              </a:rPr>
              <a:t>©2022 Hitachi Metals, Ltd. All rights reserved.  </a:t>
            </a:r>
            <a:endParaRPr lang="ja-JP" altLang="en-US" sz="1200" dirty="0">
              <a:latin typeface="+mn-ea"/>
            </a:endParaRPr>
          </a:p>
        </p:txBody>
      </p:sp>
      <p:pic>
        <p:nvPicPr>
          <p:cNvPr id="19" name="図 1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71930" y="6015232"/>
            <a:ext cx="2040380" cy="211353"/>
          </a:xfrm>
          <a:prstGeom prst="rect">
            <a:avLst/>
          </a:prstGeom>
        </p:spPr>
      </p:pic>
      <p:sp>
        <p:nvSpPr>
          <p:cNvPr id="16" name="テキスト ボックス 15"/>
          <p:cNvSpPr txBox="1"/>
          <p:nvPr/>
        </p:nvSpPr>
        <p:spPr>
          <a:xfrm>
            <a:off x="11063647" y="4848"/>
            <a:ext cx="1099981" cy="307777"/>
          </a:xfrm>
          <a:prstGeom prst="rect">
            <a:avLst/>
          </a:prstGeom>
          <a:noFill/>
        </p:spPr>
        <p:txBody>
          <a:bodyPr wrap="none" rtlCol="0">
            <a:spAutoFit/>
          </a:bodyPr>
          <a:lstStyle/>
          <a:p>
            <a:pPr algn="ctr"/>
            <a:r>
              <a:rPr kumimoji="1" lang="en-US" altLang="ja-JP" sz="1400" dirty="0">
                <a:solidFill>
                  <a:schemeClr val="tx1">
                    <a:lumMod val="75000"/>
                    <a:lumOff val="25000"/>
                  </a:schemeClr>
                </a:solidFill>
              </a:rPr>
              <a:t>JZ-21-067</a:t>
            </a:r>
            <a:endParaRPr kumimoji="1" lang="ja-JP" altLang="en-US" sz="1400" dirty="0">
              <a:solidFill>
                <a:schemeClr val="tx1">
                  <a:lumMod val="75000"/>
                  <a:lumOff val="25000"/>
                </a:schemeClr>
              </a:solidFill>
            </a:endParaRPr>
          </a:p>
        </p:txBody>
      </p:sp>
    </p:spTree>
    <p:extLst>
      <p:ext uri="{BB962C8B-B14F-4D97-AF65-F5344CB8AC3E}">
        <p14:creationId xmlns:p14="http://schemas.microsoft.com/office/powerpoint/2010/main" val="3486915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5_タイトルとコンテンツ">
    <p:spTree>
      <p:nvGrpSpPr>
        <p:cNvPr id="1" name=""/>
        <p:cNvGrpSpPr/>
        <p:nvPr/>
      </p:nvGrpSpPr>
      <p:grpSpPr>
        <a:xfrm>
          <a:off x="0" y="0"/>
          <a:ext cx="0" cy="0"/>
          <a:chOff x="0" y="0"/>
          <a:chExt cx="0" cy="0"/>
        </a:xfrm>
      </p:grpSpPr>
      <p:pic>
        <p:nvPicPr>
          <p:cNvPr id="16" name="図 1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79835" y="6571502"/>
            <a:ext cx="2040380" cy="211353"/>
          </a:xfrm>
          <a:prstGeom prst="rect">
            <a:avLst/>
          </a:prstGeom>
        </p:spPr>
      </p:pic>
      <p:sp>
        <p:nvSpPr>
          <p:cNvPr id="51" name="正方形/長方形 50"/>
          <p:cNvSpPr/>
          <p:nvPr/>
        </p:nvSpPr>
        <p:spPr>
          <a:xfrm>
            <a:off x="1590" y="3"/>
            <a:ext cx="9625012" cy="856972"/>
          </a:xfrm>
          <a:prstGeom prst="rect">
            <a:avLst/>
          </a:prstGeom>
          <a:solidFill>
            <a:srgbClr val="595C5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sz="900">
              <a:solidFill>
                <a:srgbClr val="2F5860"/>
              </a:solidFill>
            </a:endParaRPr>
          </a:p>
        </p:txBody>
      </p:sp>
      <p:sp>
        <p:nvSpPr>
          <p:cNvPr id="55" name="正方形/長方形 54"/>
          <p:cNvSpPr/>
          <p:nvPr/>
        </p:nvSpPr>
        <p:spPr>
          <a:xfrm>
            <a:off x="224039" y="665101"/>
            <a:ext cx="279036" cy="6192903"/>
          </a:xfrm>
          <a:prstGeom prst="rect">
            <a:avLst/>
          </a:prstGeom>
          <a:solidFill>
            <a:srgbClr val="E600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sz="900"/>
          </a:p>
        </p:txBody>
      </p:sp>
      <p:sp>
        <p:nvSpPr>
          <p:cNvPr id="2" name="タイトル 1"/>
          <p:cNvSpPr>
            <a:spLocks noGrp="1"/>
          </p:cNvSpPr>
          <p:nvPr>
            <p:ph type="title" hasCustomPrompt="1"/>
          </p:nvPr>
        </p:nvSpPr>
        <p:spPr>
          <a:xfrm>
            <a:off x="222253" y="89686"/>
            <a:ext cx="9248635" cy="634025"/>
          </a:xfrm>
          <a:prstGeom prst="rect">
            <a:avLst/>
          </a:prstGeom>
        </p:spPr>
        <p:txBody>
          <a:bodyPr tIns="72000" bIns="0">
            <a:noAutofit/>
          </a:bodyPr>
          <a:lstStyle>
            <a:lvl1pPr marL="0" indent="0" algn="l">
              <a:buFontTx/>
              <a:buNone/>
              <a:defRPr sz="2667" b="1" baseline="0">
                <a:solidFill>
                  <a:schemeClr val="bg1"/>
                </a:solidFill>
                <a:latin typeface="+mj-lt"/>
                <a:ea typeface="Meiryo UI" panose="020B0604030504040204" pitchFamily="50" charset="-128"/>
              </a:defRPr>
            </a:lvl1pPr>
          </a:lstStyle>
          <a:p>
            <a:r>
              <a:rPr kumimoji="1" lang="ja-JP" altLang="en-US" dirty="0"/>
              <a:t>マスター タイトルの式設定</a:t>
            </a:r>
          </a:p>
        </p:txBody>
      </p:sp>
      <p:sp>
        <p:nvSpPr>
          <p:cNvPr id="7" name="Text Box 8"/>
          <p:cNvSpPr txBox="1">
            <a:spLocks noChangeArrowheads="1"/>
          </p:cNvSpPr>
          <p:nvPr/>
        </p:nvSpPr>
        <p:spPr bwMode="auto">
          <a:xfrm>
            <a:off x="11360325" y="6598188"/>
            <a:ext cx="493008" cy="184666"/>
          </a:xfrm>
          <a:prstGeom prst="rect">
            <a:avLst/>
          </a:prstGeom>
          <a:noFill/>
          <a:ln w="9525">
            <a:noFill/>
            <a:miter lim="800000"/>
            <a:headEnd/>
            <a:tailEnd/>
          </a:ln>
        </p:spPr>
        <p:txBody>
          <a:bodyPr lIns="0" tIns="0" rIns="0" bIns="0" anchor="ctr">
            <a:spAutoFit/>
          </a:bodyPr>
          <a:lstStyle>
            <a:lvl1pPr defTabSz="873125" eaLnBrk="0" hangingPunct="0">
              <a:defRPr kumimoji="1" sz="2400">
                <a:solidFill>
                  <a:schemeClr val="tx1"/>
                </a:solidFill>
                <a:latin typeface="Verdana" charset="0"/>
                <a:ea typeface="ＭＳ Ｐゴシック" charset="0"/>
                <a:cs typeface="ＭＳ Ｐゴシック" charset="0"/>
              </a:defRPr>
            </a:lvl1pPr>
            <a:lvl2pPr marL="742950" indent="-285750" defTabSz="873125" eaLnBrk="0" hangingPunct="0">
              <a:defRPr kumimoji="1" sz="2400">
                <a:solidFill>
                  <a:schemeClr val="tx1"/>
                </a:solidFill>
                <a:latin typeface="Verdana" charset="0"/>
                <a:ea typeface="ＭＳ Ｐゴシック" charset="0"/>
              </a:defRPr>
            </a:lvl2pPr>
            <a:lvl3pPr marL="1143000" indent="-228600" defTabSz="873125" eaLnBrk="0" hangingPunct="0">
              <a:defRPr kumimoji="1" sz="2400">
                <a:solidFill>
                  <a:schemeClr val="tx1"/>
                </a:solidFill>
                <a:latin typeface="Verdana" charset="0"/>
                <a:ea typeface="ＭＳ Ｐゴシック" charset="0"/>
              </a:defRPr>
            </a:lvl3pPr>
            <a:lvl4pPr marL="1600200" indent="-228600" defTabSz="873125" eaLnBrk="0" hangingPunct="0">
              <a:defRPr kumimoji="1" sz="2400">
                <a:solidFill>
                  <a:schemeClr val="tx1"/>
                </a:solidFill>
                <a:latin typeface="Verdana" charset="0"/>
                <a:ea typeface="ＭＳ Ｐゴシック" charset="0"/>
              </a:defRPr>
            </a:lvl4pPr>
            <a:lvl5pPr marL="2057400" indent="-228600" defTabSz="873125" eaLnBrk="0" hangingPunct="0">
              <a:defRPr kumimoji="1" sz="2400">
                <a:solidFill>
                  <a:schemeClr val="tx1"/>
                </a:solidFill>
                <a:latin typeface="Verdana" charset="0"/>
                <a:ea typeface="ＭＳ Ｐゴシック" charset="0"/>
              </a:defRPr>
            </a:lvl5pPr>
            <a:lvl6pPr marL="2514600" indent="-228600" defTabSz="873125" eaLnBrk="0" fontAlgn="base" hangingPunct="0">
              <a:spcBef>
                <a:spcPct val="0"/>
              </a:spcBef>
              <a:spcAft>
                <a:spcPct val="0"/>
              </a:spcAft>
              <a:defRPr kumimoji="1" sz="2400">
                <a:solidFill>
                  <a:schemeClr val="tx1"/>
                </a:solidFill>
                <a:latin typeface="Verdana" charset="0"/>
                <a:ea typeface="ＭＳ Ｐゴシック" charset="0"/>
              </a:defRPr>
            </a:lvl6pPr>
            <a:lvl7pPr marL="2971800" indent="-228600" defTabSz="873125" eaLnBrk="0" fontAlgn="base" hangingPunct="0">
              <a:spcBef>
                <a:spcPct val="0"/>
              </a:spcBef>
              <a:spcAft>
                <a:spcPct val="0"/>
              </a:spcAft>
              <a:defRPr kumimoji="1" sz="2400">
                <a:solidFill>
                  <a:schemeClr val="tx1"/>
                </a:solidFill>
                <a:latin typeface="Verdana" charset="0"/>
                <a:ea typeface="ＭＳ Ｐゴシック" charset="0"/>
              </a:defRPr>
            </a:lvl7pPr>
            <a:lvl8pPr marL="3429000" indent="-228600" defTabSz="873125" eaLnBrk="0" fontAlgn="base" hangingPunct="0">
              <a:spcBef>
                <a:spcPct val="0"/>
              </a:spcBef>
              <a:spcAft>
                <a:spcPct val="0"/>
              </a:spcAft>
              <a:defRPr kumimoji="1" sz="2400">
                <a:solidFill>
                  <a:schemeClr val="tx1"/>
                </a:solidFill>
                <a:latin typeface="Verdana" charset="0"/>
                <a:ea typeface="ＭＳ Ｐゴシック" charset="0"/>
              </a:defRPr>
            </a:lvl8pPr>
            <a:lvl9pPr marL="3886200" indent="-228600" defTabSz="873125" eaLnBrk="0" fontAlgn="base" hangingPunct="0">
              <a:spcBef>
                <a:spcPct val="0"/>
              </a:spcBef>
              <a:spcAft>
                <a:spcPct val="0"/>
              </a:spcAft>
              <a:defRPr kumimoji="1" sz="2400">
                <a:solidFill>
                  <a:schemeClr val="tx1"/>
                </a:solidFill>
                <a:latin typeface="Verdana" charset="0"/>
                <a:ea typeface="ＭＳ Ｐゴシック" charset="0"/>
              </a:defRPr>
            </a:lvl9pPr>
          </a:lstStyle>
          <a:p>
            <a:pPr algn="r" eaLnBrk="1" hangingPunct="1">
              <a:spcBef>
                <a:spcPct val="50000"/>
              </a:spcBef>
            </a:pPr>
            <a:endParaRPr kumimoji="0" lang="en-US" altLang="ja-JP" sz="1200" b="0" i="0" kern="600" dirty="0">
              <a:solidFill>
                <a:schemeClr val="tx1"/>
              </a:solidFill>
              <a:latin typeface="+mn-ea"/>
              <a:ea typeface="+mn-ea"/>
              <a:cs typeface="ヒラギノUD角ゴF StdN W5"/>
            </a:endParaRPr>
          </a:p>
        </p:txBody>
      </p:sp>
      <p:sp>
        <p:nvSpPr>
          <p:cNvPr id="17" name="Text Box 8"/>
          <p:cNvSpPr txBox="1">
            <a:spLocks noChangeArrowheads="1"/>
          </p:cNvSpPr>
          <p:nvPr/>
        </p:nvSpPr>
        <p:spPr bwMode="auto">
          <a:xfrm>
            <a:off x="11478581" y="6436175"/>
            <a:ext cx="848728" cy="360015"/>
          </a:xfrm>
          <a:prstGeom prst="rect">
            <a:avLst/>
          </a:prstGeom>
          <a:noFill/>
          <a:ln w="9525">
            <a:noFill/>
            <a:miter lim="800000"/>
            <a:headEnd/>
            <a:tailEnd/>
          </a:ln>
        </p:spPr>
        <p:txBody>
          <a:bodyPr wrap="square" lIns="0" tIns="71989" rIns="0" bIns="0" anchor="ctr">
            <a:spAutoFit/>
          </a:bodyPr>
          <a:lstStyle>
            <a:lvl1pPr defTabSz="873125" eaLnBrk="0" hangingPunct="0">
              <a:defRPr kumimoji="1" sz="2400">
                <a:solidFill>
                  <a:schemeClr val="tx1"/>
                </a:solidFill>
                <a:latin typeface="Verdana" charset="0"/>
                <a:ea typeface="ＭＳ Ｐゴシック" charset="0"/>
                <a:cs typeface="ＭＳ Ｐゴシック" charset="0"/>
              </a:defRPr>
            </a:lvl1pPr>
            <a:lvl2pPr marL="742950" indent="-285750" defTabSz="873125" eaLnBrk="0" hangingPunct="0">
              <a:defRPr kumimoji="1" sz="2400">
                <a:solidFill>
                  <a:schemeClr val="tx1"/>
                </a:solidFill>
                <a:latin typeface="Verdana" charset="0"/>
                <a:ea typeface="ＭＳ Ｐゴシック" charset="0"/>
              </a:defRPr>
            </a:lvl2pPr>
            <a:lvl3pPr marL="1143000" indent="-228600" defTabSz="873125" eaLnBrk="0" hangingPunct="0">
              <a:defRPr kumimoji="1" sz="2400">
                <a:solidFill>
                  <a:schemeClr val="tx1"/>
                </a:solidFill>
                <a:latin typeface="Verdana" charset="0"/>
                <a:ea typeface="ＭＳ Ｐゴシック" charset="0"/>
              </a:defRPr>
            </a:lvl3pPr>
            <a:lvl4pPr marL="1600200" indent="-228600" defTabSz="873125" eaLnBrk="0" hangingPunct="0">
              <a:defRPr kumimoji="1" sz="2400">
                <a:solidFill>
                  <a:schemeClr val="tx1"/>
                </a:solidFill>
                <a:latin typeface="Verdana" charset="0"/>
                <a:ea typeface="ＭＳ Ｐゴシック" charset="0"/>
              </a:defRPr>
            </a:lvl4pPr>
            <a:lvl5pPr marL="2057400" indent="-228600" defTabSz="873125" eaLnBrk="0" hangingPunct="0">
              <a:defRPr kumimoji="1" sz="2400">
                <a:solidFill>
                  <a:schemeClr val="tx1"/>
                </a:solidFill>
                <a:latin typeface="Verdana" charset="0"/>
                <a:ea typeface="ＭＳ Ｐゴシック" charset="0"/>
              </a:defRPr>
            </a:lvl5pPr>
            <a:lvl6pPr marL="2514600" indent="-228600" defTabSz="873125" eaLnBrk="0" fontAlgn="base" hangingPunct="0">
              <a:spcBef>
                <a:spcPct val="0"/>
              </a:spcBef>
              <a:spcAft>
                <a:spcPct val="0"/>
              </a:spcAft>
              <a:defRPr kumimoji="1" sz="2400">
                <a:solidFill>
                  <a:schemeClr val="tx1"/>
                </a:solidFill>
                <a:latin typeface="Verdana" charset="0"/>
                <a:ea typeface="ＭＳ Ｐゴシック" charset="0"/>
              </a:defRPr>
            </a:lvl6pPr>
            <a:lvl7pPr marL="2971800" indent="-228600" defTabSz="873125" eaLnBrk="0" fontAlgn="base" hangingPunct="0">
              <a:spcBef>
                <a:spcPct val="0"/>
              </a:spcBef>
              <a:spcAft>
                <a:spcPct val="0"/>
              </a:spcAft>
              <a:defRPr kumimoji="1" sz="2400">
                <a:solidFill>
                  <a:schemeClr val="tx1"/>
                </a:solidFill>
                <a:latin typeface="Verdana" charset="0"/>
                <a:ea typeface="ＭＳ Ｐゴシック" charset="0"/>
              </a:defRPr>
            </a:lvl7pPr>
            <a:lvl8pPr marL="3429000" indent="-228600" defTabSz="873125" eaLnBrk="0" fontAlgn="base" hangingPunct="0">
              <a:spcBef>
                <a:spcPct val="0"/>
              </a:spcBef>
              <a:spcAft>
                <a:spcPct val="0"/>
              </a:spcAft>
              <a:defRPr kumimoji="1" sz="2400">
                <a:solidFill>
                  <a:schemeClr val="tx1"/>
                </a:solidFill>
                <a:latin typeface="Verdana" charset="0"/>
                <a:ea typeface="ＭＳ Ｐゴシック" charset="0"/>
              </a:defRPr>
            </a:lvl8pPr>
            <a:lvl9pPr marL="3886200" indent="-228600" defTabSz="873125" eaLnBrk="0" fontAlgn="base" hangingPunct="0">
              <a:spcBef>
                <a:spcPct val="0"/>
              </a:spcBef>
              <a:spcAft>
                <a:spcPct val="0"/>
              </a:spcAft>
              <a:defRPr kumimoji="1" sz="2400">
                <a:solidFill>
                  <a:schemeClr val="tx1"/>
                </a:solidFill>
                <a:latin typeface="Verdana" charset="0"/>
                <a:ea typeface="ＭＳ Ｐゴシック" charset="0"/>
              </a:defRPr>
            </a:lvl9pPr>
          </a:lstStyle>
          <a:p>
            <a:pPr algn="ctr" eaLnBrk="1" hangingPunct="1">
              <a:spcBef>
                <a:spcPct val="50000"/>
              </a:spcBef>
            </a:pPr>
            <a:fld id="{063B5790-1941-EA45-AF62-FE0F42DCD629}" type="slidenum">
              <a:rPr kumimoji="0" lang="en-US" altLang="ja-JP" sz="1867" b="0" i="0" kern="600">
                <a:solidFill>
                  <a:schemeClr val="tx1">
                    <a:lumMod val="75000"/>
                    <a:lumOff val="25000"/>
                  </a:schemeClr>
                </a:solidFill>
                <a:latin typeface="Meiryo UI" panose="020B0604030504040204" pitchFamily="50" charset="-128"/>
                <a:ea typeface="Meiryo UI" panose="020B0604030504040204" pitchFamily="50" charset="-128"/>
                <a:cs typeface="ヒラギノUD角ゴF StdN W5"/>
              </a:rPr>
              <a:pPr algn="ctr" eaLnBrk="1" hangingPunct="1">
                <a:spcBef>
                  <a:spcPct val="50000"/>
                </a:spcBef>
              </a:pPr>
              <a:t>‹#›</a:t>
            </a:fld>
            <a:endParaRPr kumimoji="0" lang="en-US" altLang="ja-JP" sz="1867" b="0" i="0" kern="600" dirty="0">
              <a:solidFill>
                <a:schemeClr val="tx1">
                  <a:lumMod val="75000"/>
                  <a:lumOff val="25000"/>
                </a:schemeClr>
              </a:solidFill>
              <a:latin typeface="Meiryo UI" panose="020B0604030504040204" pitchFamily="50" charset="-128"/>
              <a:ea typeface="Meiryo UI" panose="020B0604030504040204" pitchFamily="50" charset="-128"/>
              <a:cs typeface="ヒラギノUD角ゴF StdN W5"/>
            </a:endParaRPr>
          </a:p>
        </p:txBody>
      </p:sp>
      <p:pic>
        <p:nvPicPr>
          <p:cNvPr id="47" name="図 4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886123" y="89684"/>
            <a:ext cx="2033828" cy="513011"/>
          </a:xfrm>
          <a:prstGeom prst="rect">
            <a:avLst/>
          </a:prstGeom>
        </p:spPr>
      </p:pic>
      <p:grpSp>
        <p:nvGrpSpPr>
          <p:cNvPr id="22" name="図形グループ 324"/>
          <p:cNvGrpSpPr/>
          <p:nvPr/>
        </p:nvGrpSpPr>
        <p:grpSpPr>
          <a:xfrm>
            <a:off x="10437373" y="643197"/>
            <a:ext cx="1093079" cy="214372"/>
            <a:chOff x="7940217" y="666351"/>
            <a:chExt cx="1020013" cy="199990"/>
          </a:xfrm>
        </p:grpSpPr>
        <p:sp>
          <p:nvSpPr>
            <p:cNvPr id="23" name="正方形/長方形 22"/>
            <p:cNvSpPr/>
            <p:nvPr/>
          </p:nvSpPr>
          <p:spPr>
            <a:xfrm>
              <a:off x="7940217" y="666351"/>
              <a:ext cx="199990" cy="199990"/>
            </a:xfrm>
            <a:prstGeom prst="rect">
              <a:avLst/>
            </a:prstGeom>
            <a:solidFill>
              <a:srgbClr val="FFA9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sz="900"/>
            </a:p>
          </p:txBody>
        </p:sp>
        <p:sp>
          <p:nvSpPr>
            <p:cNvPr id="24" name="正方形/長方形 23"/>
            <p:cNvSpPr/>
            <p:nvPr/>
          </p:nvSpPr>
          <p:spPr>
            <a:xfrm>
              <a:off x="8220225" y="666351"/>
              <a:ext cx="199990" cy="199990"/>
            </a:xfrm>
            <a:prstGeom prst="rect">
              <a:avLst/>
            </a:prstGeom>
            <a:solidFill>
              <a:srgbClr val="E600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sz="900"/>
            </a:p>
          </p:txBody>
        </p:sp>
        <p:sp>
          <p:nvSpPr>
            <p:cNvPr id="25" name="正方形/長方形 24"/>
            <p:cNvSpPr/>
            <p:nvPr/>
          </p:nvSpPr>
          <p:spPr>
            <a:xfrm>
              <a:off x="8490233" y="666351"/>
              <a:ext cx="199990" cy="199990"/>
            </a:xfrm>
            <a:prstGeom prst="rect">
              <a:avLst/>
            </a:prstGeom>
            <a:solidFill>
              <a:srgbClr val="0062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sz="900"/>
            </a:p>
          </p:txBody>
        </p:sp>
        <p:sp>
          <p:nvSpPr>
            <p:cNvPr id="26" name="正方形/長方形 25"/>
            <p:cNvSpPr/>
            <p:nvPr/>
          </p:nvSpPr>
          <p:spPr>
            <a:xfrm>
              <a:off x="8760240" y="666351"/>
              <a:ext cx="199990" cy="199990"/>
            </a:xfrm>
            <a:prstGeom prst="rect">
              <a:avLst/>
            </a:prstGeom>
            <a:solidFill>
              <a:srgbClr val="83838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sz="900"/>
            </a:p>
          </p:txBody>
        </p:sp>
      </p:grpSp>
      <p:sp>
        <p:nvSpPr>
          <p:cNvPr id="29" name="スライド番号プレースホルダー 2"/>
          <p:cNvSpPr txBox="1">
            <a:spLocks/>
          </p:cNvSpPr>
          <p:nvPr/>
        </p:nvSpPr>
        <p:spPr>
          <a:xfrm>
            <a:off x="5787174" y="6513515"/>
            <a:ext cx="5891693" cy="365125"/>
          </a:xfrm>
          <a:prstGeom prst="rect">
            <a:avLst/>
          </a:prstGeom>
        </p:spPr>
        <p:txBody>
          <a:bodyPr/>
          <a:lstStyle>
            <a:defPPr>
              <a:defRPr lang="ja-JP"/>
            </a:defPPr>
            <a:lvl1pPr marL="0" algn="r" defTabSz="342900" rtl="0" eaLnBrk="1" latinLnBrk="0" hangingPunct="1">
              <a:defRPr kumimoji="1" sz="1350" kern="1200">
                <a:solidFill>
                  <a:schemeClr val="tx1">
                    <a:lumMod val="75000"/>
                    <a:lumOff val="25000"/>
                  </a:schemeClr>
                </a:solidFill>
                <a:latin typeface="+mn-lt"/>
                <a:ea typeface="+mn-ea"/>
                <a:cs typeface="+mn-cs"/>
              </a:defRPr>
            </a:lvl1pPr>
            <a:lvl2pPr marL="342900" algn="l" defTabSz="342900" rtl="0" eaLnBrk="1" latinLnBrk="0" hangingPunct="1">
              <a:defRPr kumimoji="1" sz="1350" kern="1200">
                <a:solidFill>
                  <a:schemeClr val="tx1"/>
                </a:solidFill>
                <a:latin typeface="+mn-lt"/>
                <a:ea typeface="+mn-ea"/>
                <a:cs typeface="+mn-cs"/>
              </a:defRPr>
            </a:lvl2pPr>
            <a:lvl3pPr marL="685800" algn="l" defTabSz="342900" rtl="0" eaLnBrk="1" latinLnBrk="0" hangingPunct="1">
              <a:defRPr kumimoji="1" sz="1350" kern="1200">
                <a:solidFill>
                  <a:schemeClr val="tx1"/>
                </a:solidFill>
                <a:latin typeface="+mn-lt"/>
                <a:ea typeface="+mn-ea"/>
                <a:cs typeface="+mn-cs"/>
              </a:defRPr>
            </a:lvl3pPr>
            <a:lvl4pPr marL="1028700" algn="l" defTabSz="342900" rtl="0" eaLnBrk="1" latinLnBrk="0" hangingPunct="1">
              <a:defRPr kumimoji="1" sz="1350" kern="1200">
                <a:solidFill>
                  <a:schemeClr val="tx1"/>
                </a:solidFill>
                <a:latin typeface="+mn-lt"/>
                <a:ea typeface="+mn-ea"/>
                <a:cs typeface="+mn-cs"/>
              </a:defRPr>
            </a:lvl4pPr>
            <a:lvl5pPr marL="1371600" algn="l" defTabSz="342900" rtl="0" eaLnBrk="1" latinLnBrk="0" hangingPunct="1">
              <a:defRPr kumimoji="1" sz="1350" kern="1200">
                <a:solidFill>
                  <a:schemeClr val="tx1"/>
                </a:solidFill>
                <a:latin typeface="+mn-lt"/>
                <a:ea typeface="+mn-ea"/>
                <a:cs typeface="+mn-cs"/>
              </a:defRPr>
            </a:lvl5pPr>
            <a:lvl6pPr marL="1714500" algn="l" defTabSz="342900" rtl="0" eaLnBrk="1" latinLnBrk="0" hangingPunct="1">
              <a:defRPr kumimoji="1" sz="1350" kern="1200">
                <a:solidFill>
                  <a:schemeClr val="tx1"/>
                </a:solidFill>
                <a:latin typeface="+mn-lt"/>
                <a:ea typeface="+mn-ea"/>
                <a:cs typeface="+mn-cs"/>
              </a:defRPr>
            </a:lvl6pPr>
            <a:lvl7pPr marL="2057400" algn="l" defTabSz="342900" rtl="0" eaLnBrk="1" latinLnBrk="0" hangingPunct="1">
              <a:defRPr kumimoji="1" sz="1350" kern="1200">
                <a:solidFill>
                  <a:schemeClr val="tx1"/>
                </a:solidFill>
                <a:latin typeface="+mn-lt"/>
                <a:ea typeface="+mn-ea"/>
                <a:cs typeface="+mn-cs"/>
              </a:defRPr>
            </a:lvl7pPr>
            <a:lvl8pPr marL="2400300" algn="l" defTabSz="342900" rtl="0" eaLnBrk="1" latinLnBrk="0" hangingPunct="1">
              <a:defRPr kumimoji="1" sz="1350" kern="1200">
                <a:solidFill>
                  <a:schemeClr val="tx1"/>
                </a:solidFill>
                <a:latin typeface="+mn-lt"/>
                <a:ea typeface="+mn-ea"/>
                <a:cs typeface="+mn-cs"/>
              </a:defRPr>
            </a:lvl8pPr>
            <a:lvl9pPr marL="2743200" algn="l" defTabSz="342900" rtl="0" eaLnBrk="1" latinLnBrk="0" hangingPunct="1">
              <a:defRPr kumimoji="1" sz="1350" kern="1200">
                <a:solidFill>
                  <a:schemeClr val="tx1"/>
                </a:solidFill>
                <a:latin typeface="+mn-lt"/>
                <a:ea typeface="+mn-ea"/>
                <a:cs typeface="+mn-cs"/>
              </a:defRPr>
            </a:lvl9pPr>
          </a:lstStyle>
          <a:p>
            <a:r>
              <a:rPr lang="en-US" altLang="ja-JP" sz="1200" dirty="0">
                <a:latin typeface="+mn-ea"/>
              </a:rPr>
              <a:t>©2022 Hitachi Metals, Ltd. All rights reserved.  </a:t>
            </a:r>
            <a:endParaRPr lang="ja-JP" altLang="en-US" sz="1200" dirty="0">
              <a:latin typeface="+mn-ea"/>
            </a:endParaRPr>
          </a:p>
        </p:txBody>
      </p:sp>
      <p:sp>
        <p:nvSpPr>
          <p:cNvPr id="15" name="Rectangle 14"/>
          <p:cNvSpPr>
            <a:spLocks noChangeArrowheads="1"/>
          </p:cNvSpPr>
          <p:nvPr/>
        </p:nvSpPr>
        <p:spPr bwMode="auto">
          <a:xfrm>
            <a:off x="5563094" y="6486461"/>
            <a:ext cx="2178535" cy="379656"/>
          </a:xfrm>
          <a:prstGeom prst="rect">
            <a:avLst/>
          </a:prstGeom>
          <a:noFill/>
          <a:ln w="9525">
            <a:noFill/>
            <a:miter lim="800000"/>
            <a:headEnd/>
            <a:tailEnd/>
          </a:ln>
        </p:spPr>
        <p:txBody>
          <a:bodyPr wrap="square">
            <a:spAutoFit/>
          </a:bodyPr>
          <a:lstStyle/>
          <a:p>
            <a:pPr>
              <a:defRPr/>
            </a:pPr>
            <a:r>
              <a:rPr lang="en-US" altLang="ja-JP" sz="1867" b="1" dirty="0">
                <a:solidFill>
                  <a:schemeClr val="accent2"/>
                </a:solidFill>
                <a:latin typeface="メイリオ" pitchFamily="50" charset="-128"/>
                <a:ea typeface="メイリオ" pitchFamily="50" charset="-128"/>
                <a:cs typeface="メイリオ" pitchFamily="50" charset="-128"/>
              </a:rPr>
              <a:t>Confidential</a:t>
            </a:r>
          </a:p>
        </p:txBody>
      </p:sp>
    </p:spTree>
    <p:extLst>
      <p:ext uri="{BB962C8B-B14F-4D97-AF65-F5344CB8AC3E}">
        <p14:creationId xmlns:p14="http://schemas.microsoft.com/office/powerpoint/2010/main" val="2893579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2 つのコンテンツ">
    <p:spTree>
      <p:nvGrpSpPr>
        <p:cNvPr id="1" name=""/>
        <p:cNvGrpSpPr/>
        <p:nvPr/>
      </p:nvGrpSpPr>
      <p:grpSpPr>
        <a:xfrm>
          <a:off x="0" y="0"/>
          <a:ext cx="0" cy="0"/>
          <a:chOff x="0" y="0"/>
          <a:chExt cx="0" cy="0"/>
        </a:xfrm>
      </p:grpSpPr>
      <p:sp>
        <p:nvSpPr>
          <p:cNvPr id="3" name="コンテンツ プレースホルダー 2"/>
          <p:cNvSpPr>
            <a:spLocks noGrp="1"/>
          </p:cNvSpPr>
          <p:nvPr>
            <p:ph sz="half" idx="1"/>
          </p:nvPr>
        </p:nvSpPr>
        <p:spPr>
          <a:xfrm>
            <a:off x="582087" y="1066800"/>
            <a:ext cx="5412316" cy="5272088"/>
          </a:xfrm>
          <a:prstGeom prst="rect">
            <a:avLst/>
          </a:prstGeom>
        </p:spPr>
        <p:txBody>
          <a:bodyPr tIns="72000" bIns="0"/>
          <a:lstStyle>
            <a:lvl1pPr marL="342882" indent="-342882">
              <a:buFont typeface="Wingdings" charset="2"/>
              <a:buChar char="n"/>
              <a:defRPr sz="2800">
                <a:ea typeface="メイリオ"/>
              </a:defRPr>
            </a:lvl1pPr>
            <a:lvl2pPr marL="742913" indent="-285737">
              <a:buFont typeface="Wingdings" charset="2"/>
              <a:buChar char="n"/>
              <a:defRPr sz="2400">
                <a:ea typeface="メイリオ"/>
              </a:defRPr>
            </a:lvl2pPr>
            <a:lvl3pPr marL="1142942" indent="-228589">
              <a:buFont typeface="Wingdings" charset="2"/>
              <a:buChar char="n"/>
              <a:defRPr sz="2000">
                <a:ea typeface="メイリオ"/>
              </a:defRPr>
            </a:lvl3pPr>
            <a:lvl4pPr marL="1600120" indent="-228589">
              <a:buFont typeface="Wingdings" charset="2"/>
              <a:buChar char="n"/>
              <a:defRPr sz="1800">
                <a:ea typeface="メイリオ"/>
              </a:defRPr>
            </a:lvl4pPr>
            <a:lvl5pPr marL="2057298" indent="-228589">
              <a:buFont typeface="Wingdings" charset="2"/>
              <a:buChar char="n"/>
              <a:defRPr sz="1800">
                <a:ea typeface="メイリオ"/>
              </a:defRPr>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4" name="コンテンツ プレースホルダー 3"/>
          <p:cNvSpPr>
            <a:spLocks noGrp="1"/>
          </p:cNvSpPr>
          <p:nvPr>
            <p:ph sz="half" idx="2"/>
          </p:nvPr>
        </p:nvSpPr>
        <p:spPr>
          <a:xfrm>
            <a:off x="6187000" y="1066800"/>
            <a:ext cx="5412317" cy="5272088"/>
          </a:xfrm>
          <a:prstGeom prst="rect">
            <a:avLst/>
          </a:prstGeom>
        </p:spPr>
        <p:txBody>
          <a:bodyPr tIns="72000" bIns="0"/>
          <a:lstStyle>
            <a:lvl1pPr>
              <a:defRPr sz="2800">
                <a:ea typeface="メイリオ"/>
              </a:defRPr>
            </a:lvl1pPr>
            <a:lvl2pPr>
              <a:defRPr sz="2400">
                <a:ea typeface="メイリオ"/>
              </a:defRPr>
            </a:lvl2pPr>
            <a:lvl3pPr>
              <a:defRPr sz="2000">
                <a:ea typeface="メイリオ"/>
              </a:defRPr>
            </a:lvl3pPr>
            <a:lvl4pPr>
              <a:defRPr sz="1800">
                <a:ea typeface="メイリオ"/>
              </a:defRPr>
            </a:lvl4pPr>
            <a:lvl5pPr>
              <a:defRPr sz="1800">
                <a:ea typeface="メイリオ"/>
              </a:defRPr>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7" name="タイトル 1"/>
          <p:cNvSpPr>
            <a:spLocks noGrp="1"/>
          </p:cNvSpPr>
          <p:nvPr>
            <p:ph type="title" hasCustomPrompt="1"/>
          </p:nvPr>
        </p:nvSpPr>
        <p:spPr>
          <a:xfrm>
            <a:off x="212037" y="250576"/>
            <a:ext cx="8581889" cy="494565"/>
          </a:xfrm>
          <a:prstGeom prst="rect">
            <a:avLst/>
          </a:prstGeom>
        </p:spPr>
        <p:txBody>
          <a:bodyPr tIns="72000" bIns="0">
            <a:normAutofit/>
          </a:bodyPr>
          <a:lstStyle>
            <a:lvl1pPr algn="l">
              <a:defRPr sz="2400" baseline="0">
                <a:latin typeface="Arial"/>
                <a:ea typeface="メイリオ"/>
              </a:defRPr>
            </a:lvl1pPr>
          </a:lstStyle>
          <a:p>
            <a:r>
              <a:rPr kumimoji="1" lang="ja-JP" altLang="en-US" dirty="0"/>
              <a:t>マスター タイトルの式設定</a:t>
            </a:r>
          </a:p>
        </p:txBody>
      </p:sp>
      <p:sp>
        <p:nvSpPr>
          <p:cNvPr id="24" name="Text Box 8"/>
          <p:cNvSpPr txBox="1">
            <a:spLocks noChangeArrowheads="1"/>
          </p:cNvSpPr>
          <p:nvPr/>
        </p:nvSpPr>
        <p:spPr bwMode="auto">
          <a:xfrm>
            <a:off x="5671636" y="6486000"/>
            <a:ext cx="848728" cy="380480"/>
          </a:xfrm>
          <a:prstGeom prst="rect">
            <a:avLst/>
          </a:prstGeom>
          <a:noFill/>
          <a:ln w="9525">
            <a:noFill/>
            <a:miter lim="800000"/>
            <a:headEnd/>
            <a:tailEnd/>
          </a:ln>
        </p:spPr>
        <p:txBody>
          <a:bodyPr wrap="square" lIns="0" tIns="72000" rIns="0" bIns="0" anchor="ctr">
            <a:spAutoFit/>
          </a:bodyPr>
          <a:lstStyle>
            <a:lvl1pPr defTabSz="873125" eaLnBrk="0" hangingPunct="0">
              <a:defRPr kumimoji="1" sz="2400">
                <a:solidFill>
                  <a:schemeClr val="tx1"/>
                </a:solidFill>
                <a:latin typeface="Verdana" charset="0"/>
                <a:ea typeface="ＭＳ Ｐゴシック" charset="0"/>
                <a:cs typeface="ＭＳ Ｐゴシック" charset="0"/>
              </a:defRPr>
            </a:lvl1pPr>
            <a:lvl2pPr marL="742950" indent="-285750" defTabSz="873125" eaLnBrk="0" hangingPunct="0">
              <a:defRPr kumimoji="1" sz="2400">
                <a:solidFill>
                  <a:schemeClr val="tx1"/>
                </a:solidFill>
                <a:latin typeface="Verdana" charset="0"/>
                <a:ea typeface="ＭＳ Ｐゴシック" charset="0"/>
              </a:defRPr>
            </a:lvl2pPr>
            <a:lvl3pPr marL="1143000" indent="-228600" defTabSz="873125" eaLnBrk="0" hangingPunct="0">
              <a:defRPr kumimoji="1" sz="2400">
                <a:solidFill>
                  <a:schemeClr val="tx1"/>
                </a:solidFill>
                <a:latin typeface="Verdana" charset="0"/>
                <a:ea typeface="ＭＳ Ｐゴシック" charset="0"/>
              </a:defRPr>
            </a:lvl3pPr>
            <a:lvl4pPr marL="1600200" indent="-228600" defTabSz="873125" eaLnBrk="0" hangingPunct="0">
              <a:defRPr kumimoji="1" sz="2400">
                <a:solidFill>
                  <a:schemeClr val="tx1"/>
                </a:solidFill>
                <a:latin typeface="Verdana" charset="0"/>
                <a:ea typeface="ＭＳ Ｐゴシック" charset="0"/>
              </a:defRPr>
            </a:lvl4pPr>
            <a:lvl5pPr marL="2057400" indent="-228600" defTabSz="873125" eaLnBrk="0" hangingPunct="0">
              <a:defRPr kumimoji="1" sz="2400">
                <a:solidFill>
                  <a:schemeClr val="tx1"/>
                </a:solidFill>
                <a:latin typeface="Verdana" charset="0"/>
                <a:ea typeface="ＭＳ Ｐゴシック" charset="0"/>
              </a:defRPr>
            </a:lvl5pPr>
            <a:lvl6pPr marL="2514600" indent="-228600" defTabSz="873125" eaLnBrk="0" fontAlgn="base" hangingPunct="0">
              <a:spcBef>
                <a:spcPct val="0"/>
              </a:spcBef>
              <a:spcAft>
                <a:spcPct val="0"/>
              </a:spcAft>
              <a:defRPr kumimoji="1" sz="2400">
                <a:solidFill>
                  <a:schemeClr val="tx1"/>
                </a:solidFill>
                <a:latin typeface="Verdana" charset="0"/>
                <a:ea typeface="ＭＳ Ｐゴシック" charset="0"/>
              </a:defRPr>
            </a:lvl6pPr>
            <a:lvl7pPr marL="2971800" indent="-228600" defTabSz="873125" eaLnBrk="0" fontAlgn="base" hangingPunct="0">
              <a:spcBef>
                <a:spcPct val="0"/>
              </a:spcBef>
              <a:spcAft>
                <a:spcPct val="0"/>
              </a:spcAft>
              <a:defRPr kumimoji="1" sz="2400">
                <a:solidFill>
                  <a:schemeClr val="tx1"/>
                </a:solidFill>
                <a:latin typeface="Verdana" charset="0"/>
                <a:ea typeface="ＭＳ Ｐゴシック" charset="0"/>
              </a:defRPr>
            </a:lvl7pPr>
            <a:lvl8pPr marL="3429000" indent="-228600" defTabSz="873125" eaLnBrk="0" fontAlgn="base" hangingPunct="0">
              <a:spcBef>
                <a:spcPct val="0"/>
              </a:spcBef>
              <a:spcAft>
                <a:spcPct val="0"/>
              </a:spcAft>
              <a:defRPr kumimoji="1" sz="2400">
                <a:solidFill>
                  <a:schemeClr val="tx1"/>
                </a:solidFill>
                <a:latin typeface="Verdana" charset="0"/>
                <a:ea typeface="ＭＳ Ｐゴシック" charset="0"/>
              </a:defRPr>
            </a:lvl8pPr>
            <a:lvl9pPr marL="3886200" indent="-228600" defTabSz="873125" eaLnBrk="0" fontAlgn="base" hangingPunct="0">
              <a:spcBef>
                <a:spcPct val="0"/>
              </a:spcBef>
              <a:spcAft>
                <a:spcPct val="0"/>
              </a:spcAft>
              <a:defRPr kumimoji="1" sz="2400">
                <a:solidFill>
                  <a:schemeClr val="tx1"/>
                </a:solidFill>
                <a:latin typeface="Verdana" charset="0"/>
                <a:ea typeface="ＭＳ Ｐゴシック" charset="0"/>
              </a:defRPr>
            </a:lvl9pPr>
          </a:lstStyle>
          <a:p>
            <a:pPr algn="ctr" eaLnBrk="1" hangingPunct="1">
              <a:spcBef>
                <a:spcPct val="50000"/>
              </a:spcBef>
            </a:pPr>
            <a:fld id="{063B5790-1941-EA45-AF62-FE0F42DCD629}" type="slidenum">
              <a:rPr kumimoji="0" lang="en-US" altLang="ja-JP" sz="2000" b="0" i="0" kern="600">
                <a:solidFill>
                  <a:schemeClr val="tx1"/>
                </a:solidFill>
                <a:latin typeface="メイリオ" pitchFamily="50" charset="-128"/>
                <a:ea typeface="メイリオ" pitchFamily="50" charset="-128"/>
                <a:cs typeface="ヒラギノUD角ゴF StdN W5"/>
              </a:rPr>
              <a:pPr algn="ctr" eaLnBrk="1" hangingPunct="1">
                <a:spcBef>
                  <a:spcPct val="50000"/>
                </a:spcBef>
              </a:pPr>
              <a:t>‹#›</a:t>
            </a:fld>
            <a:endParaRPr kumimoji="0" lang="en-US" altLang="ja-JP" sz="2000" b="0" i="0" kern="600" dirty="0">
              <a:solidFill>
                <a:schemeClr val="tx1"/>
              </a:solidFill>
              <a:latin typeface="メイリオ" pitchFamily="50" charset="-128"/>
              <a:ea typeface="メイリオ" pitchFamily="50" charset="-128"/>
              <a:cs typeface="ヒラギノUD角ゴF StdN W5"/>
            </a:endParaRPr>
          </a:p>
        </p:txBody>
      </p:sp>
      <p:sp>
        <p:nvSpPr>
          <p:cNvPr id="13" name="Text Box 9"/>
          <p:cNvSpPr txBox="1">
            <a:spLocks noChangeArrowheads="1"/>
          </p:cNvSpPr>
          <p:nvPr/>
        </p:nvSpPr>
        <p:spPr bwMode="auto">
          <a:xfrm>
            <a:off x="3" y="6541023"/>
            <a:ext cx="1501420" cy="318924"/>
          </a:xfrm>
          <a:prstGeom prst="rect">
            <a:avLst/>
          </a:prstGeom>
          <a:noFill/>
          <a:ln w="9525">
            <a:noFill/>
            <a:miter lim="800000"/>
            <a:headEnd/>
            <a:tailEnd/>
          </a:ln>
        </p:spPr>
        <p:txBody>
          <a:bodyPr wrap="square" lIns="0" tIns="72000" rIns="0" bIns="0">
            <a:spAutoFit/>
          </a:bodyPr>
          <a:lstStyle/>
          <a:p>
            <a:pPr marL="0" marR="0" indent="0" algn="ctr" defTabSz="873082" rtl="0" eaLnBrk="1" fontAlgn="base" latinLnBrk="0" hangingPunct="1">
              <a:lnSpc>
                <a:spcPct val="100000"/>
              </a:lnSpc>
              <a:spcBef>
                <a:spcPct val="50000"/>
              </a:spcBef>
              <a:spcAft>
                <a:spcPct val="0"/>
              </a:spcAft>
              <a:buClrTx/>
              <a:buSzTx/>
              <a:buFontTx/>
              <a:buNone/>
              <a:tabLst/>
              <a:defRPr/>
            </a:pPr>
            <a:r>
              <a:rPr kumimoji="0" lang="en-US" altLang="ja-JP" sz="1600" b="0" i="0" kern="600" dirty="0">
                <a:solidFill>
                  <a:schemeClr val="accent6"/>
                </a:solidFill>
                <a:latin typeface="メイリオ" pitchFamily="50" charset="-128"/>
                <a:ea typeface="メイリオ" pitchFamily="50" charset="-128"/>
                <a:cs typeface="ヒラギノUD角ゴF StdN W3"/>
              </a:rPr>
              <a:t>Confidential</a:t>
            </a:r>
          </a:p>
        </p:txBody>
      </p:sp>
      <p:pic>
        <p:nvPicPr>
          <p:cNvPr id="15" name="Picture 2" descr="C:\Users\0005009732\Documents\(イノウ)201504~\Coporate labo Grit\logo&amp;data\dl_mmc_001.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0164616" y="6331036"/>
            <a:ext cx="1866813" cy="45736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8"/>
          <p:cNvSpPr>
            <a:spLocks noChangeArrowheads="1"/>
          </p:cNvSpPr>
          <p:nvPr/>
        </p:nvSpPr>
        <p:spPr bwMode="auto">
          <a:xfrm>
            <a:off x="-1192" y="777135"/>
            <a:ext cx="12193192" cy="73767"/>
          </a:xfrm>
          <a:prstGeom prst="rect">
            <a:avLst/>
          </a:prstGeom>
          <a:gradFill rotWithShape="0">
            <a:gsLst>
              <a:gs pos="0">
                <a:srgbClr val="FF0033"/>
              </a:gs>
              <a:gs pos="100000">
                <a:srgbClr val="00FFFF"/>
              </a:gs>
            </a:gsLst>
            <a:lin ang="0" scaled="1"/>
          </a:gradFill>
          <a:ln w="12700">
            <a:noFill/>
            <a:miter lim="800000"/>
            <a:headEnd/>
            <a:tailEnd/>
          </a:ln>
          <a:effectLst/>
        </p:spPr>
        <p:txBody>
          <a:bodyPr wrap="none" lIns="111959" tIns="55980" rIns="111959" bIns="55980" anchor="ctr"/>
          <a:lstStyle/>
          <a:p>
            <a:endParaRPr lang="ja-JP" altLang="en-US" sz="2400"/>
          </a:p>
        </p:txBody>
      </p:sp>
    </p:spTree>
    <p:extLst>
      <p:ext uri="{BB962C8B-B14F-4D97-AF65-F5344CB8AC3E}">
        <p14:creationId xmlns:p14="http://schemas.microsoft.com/office/powerpoint/2010/main" val="665729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38E37F-2095-360D-8740-B244B156D6A9}"/>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9A3FC9EF-63E4-9F07-956A-E2D38A663F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42A284D6-4FAD-5739-C283-FB48B525EA09}"/>
              </a:ext>
            </a:extLst>
          </p:cNvPr>
          <p:cNvSpPr>
            <a:spLocks noGrp="1"/>
          </p:cNvSpPr>
          <p:nvPr>
            <p:ph type="dt" sz="half" idx="10"/>
          </p:nvPr>
        </p:nvSpPr>
        <p:spPr/>
        <p:txBody>
          <a:bodyPr/>
          <a:lstStyle/>
          <a:p>
            <a:fld id="{BECC3662-6E4E-4CBC-9E9B-B7C989256413}" type="datetimeFigureOut">
              <a:rPr kumimoji="1" lang="ja-JP" altLang="en-US" smtClean="0"/>
              <a:t>2023/8/17</a:t>
            </a:fld>
            <a:endParaRPr kumimoji="1" lang="ja-JP" altLang="en-US"/>
          </a:p>
        </p:txBody>
      </p:sp>
      <p:sp>
        <p:nvSpPr>
          <p:cNvPr id="5" name="フッター プレースホルダー 4">
            <a:extLst>
              <a:ext uri="{FF2B5EF4-FFF2-40B4-BE49-F238E27FC236}">
                <a16:creationId xmlns:a16="http://schemas.microsoft.com/office/drawing/2014/main" id="{D8FBC842-7309-3D11-009F-8B244F6932E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8D0BFC3-3D02-F821-A008-61C654B3F768}"/>
              </a:ext>
            </a:extLst>
          </p:cNvPr>
          <p:cNvSpPr>
            <a:spLocks noGrp="1"/>
          </p:cNvSpPr>
          <p:nvPr>
            <p:ph type="sldNum" sz="quarter" idx="12"/>
          </p:nvPr>
        </p:nvSpPr>
        <p:spPr/>
        <p:txBody>
          <a:bodyPr/>
          <a:lstStyle/>
          <a:p>
            <a:fld id="{036B0FE6-5DB4-4458-A96B-FF35CDA2A697}" type="slidenum">
              <a:rPr kumimoji="1" lang="ja-JP" altLang="en-US" smtClean="0"/>
              <a:t>‹#›</a:t>
            </a:fld>
            <a:endParaRPr kumimoji="1" lang="ja-JP" altLang="en-US"/>
          </a:p>
        </p:txBody>
      </p:sp>
    </p:spTree>
    <p:extLst>
      <p:ext uri="{BB962C8B-B14F-4D97-AF65-F5344CB8AC3E}">
        <p14:creationId xmlns:p14="http://schemas.microsoft.com/office/powerpoint/2010/main" val="3482418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表紙 2">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EB3E6B1F-C18C-5DE7-DBB0-8395EB9BF355}"/>
              </a:ext>
            </a:extLst>
          </p:cNvPr>
          <p:cNvPicPr>
            <a:picLocks noChangeAspect="1"/>
          </p:cNvPicPr>
          <p:nvPr/>
        </p:nvPicPr>
        <p:blipFill rotWithShape="1">
          <a:blip r:embed="rId2"/>
          <a:srcRect t="2199" b="-2200"/>
          <a:stretch/>
        </p:blipFill>
        <p:spPr>
          <a:xfrm>
            <a:off x="0" y="0"/>
            <a:ext cx="12192000" cy="6858000"/>
          </a:xfrm>
          <a:prstGeom prst="rect">
            <a:avLst/>
          </a:prstGeom>
        </p:spPr>
      </p:pic>
      <p:sp>
        <p:nvSpPr>
          <p:cNvPr id="17" name="テキスト プレースホルダー 14">
            <a:extLst>
              <a:ext uri="{FF2B5EF4-FFF2-40B4-BE49-F238E27FC236}">
                <a16:creationId xmlns:a16="http://schemas.microsoft.com/office/drawing/2014/main" id="{3E12F6B5-FB20-1D41-AB2B-A49D9F1FC3DF}"/>
              </a:ext>
            </a:extLst>
          </p:cNvPr>
          <p:cNvSpPr>
            <a:spLocks noGrp="1"/>
          </p:cNvSpPr>
          <p:nvPr>
            <p:ph type="body" sz="quarter" idx="15" hasCustomPrompt="1"/>
          </p:nvPr>
        </p:nvSpPr>
        <p:spPr>
          <a:xfrm>
            <a:off x="612000" y="6098946"/>
            <a:ext cx="5484000" cy="246221"/>
          </a:xfrm>
        </p:spPr>
        <p:txBody>
          <a:bodyPr wrap="square">
            <a:noAutofit/>
          </a:bodyPr>
          <a:lstStyle>
            <a:lvl1pPr marL="0" indent="0">
              <a:lnSpc>
                <a:spcPct val="100000"/>
              </a:lnSpc>
              <a:buFontTx/>
              <a:buNone/>
              <a:defRPr sz="1600"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ja-JP" altLang="en-US"/>
              <a:t>氏名</a:t>
            </a:r>
          </a:p>
        </p:txBody>
      </p:sp>
      <p:sp>
        <p:nvSpPr>
          <p:cNvPr id="2" name="タイトル 1">
            <a:extLst>
              <a:ext uri="{FF2B5EF4-FFF2-40B4-BE49-F238E27FC236}">
                <a16:creationId xmlns:a16="http://schemas.microsoft.com/office/drawing/2014/main" id="{F84A28E3-2A05-D44A-9C83-5CEBE66AEB2E}"/>
              </a:ext>
            </a:extLst>
          </p:cNvPr>
          <p:cNvSpPr>
            <a:spLocks noGrp="1"/>
          </p:cNvSpPr>
          <p:nvPr>
            <p:ph type="ctrTitle"/>
          </p:nvPr>
        </p:nvSpPr>
        <p:spPr>
          <a:xfrm>
            <a:off x="612000" y="2562667"/>
            <a:ext cx="10967848" cy="677108"/>
          </a:xfrm>
        </p:spPr>
        <p:txBody>
          <a:bodyPr wrap="square" anchor="b">
            <a:noAutofit/>
          </a:bodyPr>
          <a:lstStyle>
            <a:lvl1pPr algn="l">
              <a:lnSpc>
                <a:spcPct val="100000"/>
              </a:lnSpc>
              <a:defRPr sz="4400">
                <a:solidFill>
                  <a:schemeClr val="tx1"/>
                </a:solidFill>
              </a:defRPr>
            </a:lvl1pPr>
          </a:lstStyle>
          <a:p>
            <a:r>
              <a:rPr kumimoji="1" lang="ja-JP" altLang="en-US"/>
              <a:t>マスター タイトルの書式設定</a:t>
            </a:r>
          </a:p>
        </p:txBody>
      </p:sp>
      <p:sp>
        <p:nvSpPr>
          <p:cNvPr id="3" name="字幕 2">
            <a:extLst>
              <a:ext uri="{FF2B5EF4-FFF2-40B4-BE49-F238E27FC236}">
                <a16:creationId xmlns:a16="http://schemas.microsoft.com/office/drawing/2014/main" id="{241A0DB4-6159-AF42-8895-F96CE4888034}"/>
              </a:ext>
            </a:extLst>
          </p:cNvPr>
          <p:cNvSpPr>
            <a:spLocks noGrp="1"/>
          </p:cNvSpPr>
          <p:nvPr>
            <p:ph type="subTitle" idx="1"/>
          </p:nvPr>
        </p:nvSpPr>
        <p:spPr>
          <a:xfrm>
            <a:off x="612000" y="3375713"/>
            <a:ext cx="10967848" cy="897534"/>
          </a:xfrm>
        </p:spPr>
        <p:txBody>
          <a:bodyPr wrap="square" anchor="t">
            <a:noAutofit/>
          </a:bodyPr>
          <a:lstStyle>
            <a:lvl1pPr marL="0" indent="0" algn="l">
              <a:lnSpc>
                <a:spcPct val="100000"/>
              </a:lnSpc>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8BC1560A-3234-F448-80A9-84AA7FC7D561}"/>
              </a:ext>
            </a:extLst>
          </p:cNvPr>
          <p:cNvSpPr>
            <a:spLocks noGrp="1"/>
          </p:cNvSpPr>
          <p:nvPr>
            <p:ph type="dt" sz="half" idx="10"/>
          </p:nvPr>
        </p:nvSpPr>
        <p:spPr>
          <a:xfrm>
            <a:off x="610800" y="5071424"/>
            <a:ext cx="2743200" cy="246221"/>
          </a:xfrm>
          <a:prstGeom prst="rect">
            <a:avLst/>
          </a:prstGeom>
        </p:spPr>
        <p:txBody>
          <a:bodyPr wrap="square" lIns="0" tIns="0" rIns="0" bIns="0">
            <a:noAutofit/>
          </a:bodyPr>
          <a:lstStyle>
            <a:lvl1pPr>
              <a:lnSpc>
                <a:spcPct val="100000"/>
              </a:lnSpc>
              <a:defRPr sz="1600" b="1">
                <a:solidFill>
                  <a:schemeClr val="tx1"/>
                </a:solidFill>
              </a:defRPr>
            </a:lvl1pPr>
          </a:lstStyle>
          <a:p>
            <a:fld id="{DBC0989B-DA69-465D-9D93-982D4ABB6AB8}" type="datetimeFigureOut">
              <a:rPr kumimoji="1" lang="ja-JP" altLang="en-US" smtClean="0"/>
              <a:t>2023/8/17</a:t>
            </a:fld>
            <a:endParaRPr kumimoji="1" lang="ja-JP" altLang="en-US"/>
          </a:p>
        </p:txBody>
      </p:sp>
      <p:sp>
        <p:nvSpPr>
          <p:cNvPr id="15" name="テキスト プレースホルダー 14">
            <a:extLst>
              <a:ext uri="{FF2B5EF4-FFF2-40B4-BE49-F238E27FC236}">
                <a16:creationId xmlns:a16="http://schemas.microsoft.com/office/drawing/2014/main" id="{6BDB71F5-204B-0646-91E4-8C663A3C4B41}"/>
              </a:ext>
            </a:extLst>
          </p:cNvPr>
          <p:cNvSpPr>
            <a:spLocks noGrp="1"/>
          </p:cNvSpPr>
          <p:nvPr>
            <p:ph type="body" sz="quarter" idx="13" hasCustomPrompt="1"/>
          </p:nvPr>
        </p:nvSpPr>
        <p:spPr>
          <a:xfrm>
            <a:off x="612000" y="5409928"/>
            <a:ext cx="5484000" cy="276999"/>
          </a:xfrm>
        </p:spPr>
        <p:txBody>
          <a:bodyPr wrap="square">
            <a:noAutofit/>
          </a:bodyPr>
          <a:lstStyle>
            <a:lvl1pPr marL="0" indent="0">
              <a:lnSpc>
                <a:spcPct val="100000"/>
              </a:lnSpc>
              <a:buFontTx/>
              <a:buNone/>
              <a:defRPr sz="1800"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ja-JP" altLang="en-US" dirty="0"/>
              <a:t>会社名</a:t>
            </a:r>
          </a:p>
        </p:txBody>
      </p:sp>
      <p:sp>
        <p:nvSpPr>
          <p:cNvPr id="16" name="テキスト プレースホルダー 14">
            <a:extLst>
              <a:ext uri="{FF2B5EF4-FFF2-40B4-BE49-F238E27FC236}">
                <a16:creationId xmlns:a16="http://schemas.microsoft.com/office/drawing/2014/main" id="{C49D6810-2E5B-8E45-A435-13C5BB2789C5}"/>
              </a:ext>
            </a:extLst>
          </p:cNvPr>
          <p:cNvSpPr>
            <a:spLocks noGrp="1"/>
          </p:cNvSpPr>
          <p:nvPr>
            <p:ph type="body" sz="quarter" idx="14" hasCustomPrompt="1"/>
          </p:nvPr>
        </p:nvSpPr>
        <p:spPr>
          <a:xfrm>
            <a:off x="612000" y="5768287"/>
            <a:ext cx="5484000" cy="246221"/>
          </a:xfrm>
        </p:spPr>
        <p:txBody>
          <a:bodyPr wrap="square">
            <a:noAutofit/>
          </a:bodyPr>
          <a:lstStyle>
            <a:lvl1pPr marL="0" indent="0">
              <a:lnSpc>
                <a:spcPct val="100000"/>
              </a:lnSpc>
              <a:buFontTx/>
              <a:buNone/>
              <a:defRPr sz="1600"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ja-JP" altLang="en-US"/>
              <a:t>部署名</a:t>
            </a:r>
          </a:p>
        </p:txBody>
      </p:sp>
    </p:spTree>
    <p:extLst>
      <p:ext uri="{BB962C8B-B14F-4D97-AF65-F5344CB8AC3E}">
        <p14:creationId xmlns:p14="http://schemas.microsoft.com/office/powerpoint/2010/main" val="39465317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50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表紙 2">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A205BD50-F54F-8FDC-B4BA-4431842CCD93}"/>
              </a:ext>
            </a:extLst>
          </p:cNvPr>
          <p:cNvPicPr>
            <a:picLocks noChangeAspect="1"/>
          </p:cNvPicPr>
          <p:nvPr/>
        </p:nvPicPr>
        <p:blipFill rotWithShape="1">
          <a:blip r:embed="rId2"/>
          <a:srcRect t="2336" b="-2336"/>
          <a:stretch/>
        </p:blipFill>
        <p:spPr>
          <a:xfrm>
            <a:off x="0" y="0"/>
            <a:ext cx="12192000" cy="6858000"/>
          </a:xfrm>
          <a:prstGeom prst="rect">
            <a:avLst/>
          </a:prstGeom>
        </p:spPr>
      </p:pic>
      <p:sp>
        <p:nvSpPr>
          <p:cNvPr id="17" name="テキスト プレースホルダー 14">
            <a:extLst>
              <a:ext uri="{FF2B5EF4-FFF2-40B4-BE49-F238E27FC236}">
                <a16:creationId xmlns:a16="http://schemas.microsoft.com/office/drawing/2014/main" id="{3E12F6B5-FB20-1D41-AB2B-A49D9F1FC3DF}"/>
              </a:ext>
            </a:extLst>
          </p:cNvPr>
          <p:cNvSpPr>
            <a:spLocks noGrp="1"/>
          </p:cNvSpPr>
          <p:nvPr>
            <p:ph type="body" sz="quarter" idx="15" hasCustomPrompt="1"/>
          </p:nvPr>
        </p:nvSpPr>
        <p:spPr>
          <a:xfrm>
            <a:off x="612000" y="6098946"/>
            <a:ext cx="5484000" cy="246221"/>
          </a:xfrm>
        </p:spPr>
        <p:txBody>
          <a:bodyPr wrap="square">
            <a:noAutofit/>
          </a:bodyPr>
          <a:lstStyle>
            <a:lvl1pPr marL="0" indent="0">
              <a:lnSpc>
                <a:spcPct val="100000"/>
              </a:lnSpc>
              <a:buFontTx/>
              <a:buNone/>
              <a:defRPr sz="1600"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ja-JP" altLang="en-US"/>
              <a:t>氏名</a:t>
            </a:r>
          </a:p>
        </p:txBody>
      </p:sp>
      <p:sp>
        <p:nvSpPr>
          <p:cNvPr id="2" name="タイトル 1">
            <a:extLst>
              <a:ext uri="{FF2B5EF4-FFF2-40B4-BE49-F238E27FC236}">
                <a16:creationId xmlns:a16="http://schemas.microsoft.com/office/drawing/2014/main" id="{F84A28E3-2A05-D44A-9C83-5CEBE66AEB2E}"/>
              </a:ext>
            </a:extLst>
          </p:cNvPr>
          <p:cNvSpPr>
            <a:spLocks noGrp="1"/>
          </p:cNvSpPr>
          <p:nvPr>
            <p:ph type="ctrTitle"/>
          </p:nvPr>
        </p:nvSpPr>
        <p:spPr>
          <a:xfrm>
            <a:off x="612000" y="2562667"/>
            <a:ext cx="10967848" cy="677108"/>
          </a:xfrm>
        </p:spPr>
        <p:txBody>
          <a:bodyPr wrap="square" anchor="b">
            <a:noAutofit/>
          </a:bodyPr>
          <a:lstStyle>
            <a:lvl1pPr algn="l">
              <a:lnSpc>
                <a:spcPct val="100000"/>
              </a:lnSpc>
              <a:defRPr sz="4400">
                <a:solidFill>
                  <a:schemeClr val="tx1"/>
                </a:solidFill>
              </a:defRPr>
            </a:lvl1pPr>
          </a:lstStyle>
          <a:p>
            <a:r>
              <a:rPr kumimoji="1" lang="ja-JP" altLang="en-US"/>
              <a:t>マスター タイトルの書式設定</a:t>
            </a:r>
          </a:p>
        </p:txBody>
      </p:sp>
      <p:sp>
        <p:nvSpPr>
          <p:cNvPr id="3" name="字幕 2">
            <a:extLst>
              <a:ext uri="{FF2B5EF4-FFF2-40B4-BE49-F238E27FC236}">
                <a16:creationId xmlns:a16="http://schemas.microsoft.com/office/drawing/2014/main" id="{241A0DB4-6159-AF42-8895-F96CE4888034}"/>
              </a:ext>
            </a:extLst>
          </p:cNvPr>
          <p:cNvSpPr>
            <a:spLocks noGrp="1"/>
          </p:cNvSpPr>
          <p:nvPr>
            <p:ph type="subTitle" idx="1"/>
          </p:nvPr>
        </p:nvSpPr>
        <p:spPr>
          <a:xfrm>
            <a:off x="612000" y="3375713"/>
            <a:ext cx="10967848" cy="897534"/>
          </a:xfrm>
        </p:spPr>
        <p:txBody>
          <a:bodyPr wrap="square" anchor="t">
            <a:noAutofit/>
          </a:bodyPr>
          <a:lstStyle>
            <a:lvl1pPr marL="0" indent="0" algn="l">
              <a:lnSpc>
                <a:spcPct val="100000"/>
              </a:lnSpc>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8BC1560A-3234-F448-80A9-84AA7FC7D561}"/>
              </a:ext>
            </a:extLst>
          </p:cNvPr>
          <p:cNvSpPr>
            <a:spLocks noGrp="1"/>
          </p:cNvSpPr>
          <p:nvPr>
            <p:ph type="dt" sz="half" idx="10"/>
          </p:nvPr>
        </p:nvSpPr>
        <p:spPr>
          <a:xfrm>
            <a:off x="610800" y="5071424"/>
            <a:ext cx="2743200" cy="246221"/>
          </a:xfrm>
          <a:prstGeom prst="rect">
            <a:avLst/>
          </a:prstGeom>
        </p:spPr>
        <p:txBody>
          <a:bodyPr wrap="square" lIns="0" tIns="0" rIns="0" bIns="0">
            <a:noAutofit/>
          </a:bodyPr>
          <a:lstStyle>
            <a:lvl1pPr>
              <a:lnSpc>
                <a:spcPct val="100000"/>
              </a:lnSpc>
              <a:defRPr sz="1600" b="1">
                <a:solidFill>
                  <a:schemeClr val="tx1"/>
                </a:solidFill>
              </a:defRPr>
            </a:lvl1pPr>
          </a:lstStyle>
          <a:p>
            <a:fld id="{DBC0989B-DA69-465D-9D93-982D4ABB6AB8}" type="datetimeFigureOut">
              <a:rPr kumimoji="1" lang="ja-JP" altLang="en-US" smtClean="0"/>
              <a:t>2023/8/17</a:t>
            </a:fld>
            <a:endParaRPr kumimoji="1" lang="ja-JP" altLang="en-US"/>
          </a:p>
        </p:txBody>
      </p:sp>
      <p:sp>
        <p:nvSpPr>
          <p:cNvPr id="15" name="テキスト プレースホルダー 14">
            <a:extLst>
              <a:ext uri="{FF2B5EF4-FFF2-40B4-BE49-F238E27FC236}">
                <a16:creationId xmlns:a16="http://schemas.microsoft.com/office/drawing/2014/main" id="{6BDB71F5-204B-0646-91E4-8C663A3C4B41}"/>
              </a:ext>
            </a:extLst>
          </p:cNvPr>
          <p:cNvSpPr>
            <a:spLocks noGrp="1"/>
          </p:cNvSpPr>
          <p:nvPr>
            <p:ph type="body" sz="quarter" idx="13" hasCustomPrompt="1"/>
          </p:nvPr>
        </p:nvSpPr>
        <p:spPr>
          <a:xfrm>
            <a:off x="612000" y="5409928"/>
            <a:ext cx="5484000" cy="276999"/>
          </a:xfrm>
        </p:spPr>
        <p:txBody>
          <a:bodyPr wrap="square">
            <a:noAutofit/>
          </a:bodyPr>
          <a:lstStyle>
            <a:lvl1pPr marL="0" indent="0">
              <a:lnSpc>
                <a:spcPct val="100000"/>
              </a:lnSpc>
              <a:buFontTx/>
              <a:buNone/>
              <a:defRPr sz="1800"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ja-JP" altLang="en-US" dirty="0"/>
              <a:t>会社名</a:t>
            </a:r>
          </a:p>
        </p:txBody>
      </p:sp>
      <p:sp>
        <p:nvSpPr>
          <p:cNvPr id="16" name="テキスト プレースホルダー 14">
            <a:extLst>
              <a:ext uri="{FF2B5EF4-FFF2-40B4-BE49-F238E27FC236}">
                <a16:creationId xmlns:a16="http://schemas.microsoft.com/office/drawing/2014/main" id="{C49D6810-2E5B-8E45-A435-13C5BB2789C5}"/>
              </a:ext>
            </a:extLst>
          </p:cNvPr>
          <p:cNvSpPr>
            <a:spLocks noGrp="1"/>
          </p:cNvSpPr>
          <p:nvPr>
            <p:ph type="body" sz="quarter" idx="14" hasCustomPrompt="1"/>
          </p:nvPr>
        </p:nvSpPr>
        <p:spPr>
          <a:xfrm>
            <a:off x="612000" y="5768287"/>
            <a:ext cx="5484000" cy="246221"/>
          </a:xfrm>
        </p:spPr>
        <p:txBody>
          <a:bodyPr wrap="square">
            <a:noAutofit/>
          </a:bodyPr>
          <a:lstStyle>
            <a:lvl1pPr marL="0" indent="0">
              <a:lnSpc>
                <a:spcPct val="100000"/>
              </a:lnSpc>
              <a:buFontTx/>
              <a:buNone/>
              <a:defRPr sz="1600"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ja-JP" altLang="en-US"/>
              <a:t>部署名</a:t>
            </a:r>
          </a:p>
        </p:txBody>
      </p:sp>
    </p:spTree>
    <p:extLst>
      <p:ext uri="{BB962C8B-B14F-4D97-AF65-F5344CB8AC3E}">
        <p14:creationId xmlns:p14="http://schemas.microsoft.com/office/powerpoint/2010/main" val="3182133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theme" Target="../theme/theme2.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52195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ctr" defTabSz="457129" rtl="0" eaLnBrk="1" latinLnBrk="0" hangingPunct="1">
        <a:spcBef>
          <a:spcPct val="0"/>
        </a:spcBef>
        <a:buNone/>
        <a:defRPr kumimoji="1" sz="4400" kern="1200">
          <a:solidFill>
            <a:schemeClr val="tx1"/>
          </a:solidFill>
          <a:latin typeface="+mj-lt"/>
          <a:ea typeface="+mj-ea"/>
          <a:cs typeface="+mj-cs"/>
        </a:defRPr>
      </a:lvl1pPr>
    </p:titleStyle>
    <p:bodyStyle>
      <a:lvl1pPr marL="342846" indent="-342846" algn="l" defTabSz="457129" rtl="0" eaLnBrk="1" latinLnBrk="0" hangingPunct="1">
        <a:spcBef>
          <a:spcPct val="20000"/>
        </a:spcBef>
        <a:buFont typeface="Arial"/>
        <a:buChar char="•"/>
        <a:defRPr kumimoji="1" sz="3199" kern="1200">
          <a:solidFill>
            <a:schemeClr val="tx1"/>
          </a:solidFill>
          <a:latin typeface="+mn-lt"/>
          <a:ea typeface="+mn-ea"/>
          <a:cs typeface="+mn-cs"/>
        </a:defRPr>
      </a:lvl1pPr>
      <a:lvl2pPr marL="742835" indent="-285706" algn="l" defTabSz="457129" rtl="0" eaLnBrk="1" latinLnBrk="0" hangingPunct="1">
        <a:spcBef>
          <a:spcPct val="20000"/>
        </a:spcBef>
        <a:buFont typeface="Arial"/>
        <a:buChar char="–"/>
        <a:defRPr kumimoji="1" sz="2800" kern="1200">
          <a:solidFill>
            <a:schemeClr val="tx1"/>
          </a:solidFill>
          <a:latin typeface="+mn-lt"/>
          <a:ea typeface="+mn-ea"/>
          <a:cs typeface="+mn-cs"/>
        </a:defRPr>
      </a:lvl2pPr>
      <a:lvl3pPr marL="1142821" indent="-228564" algn="l" defTabSz="457129" rtl="0" eaLnBrk="1" latinLnBrk="0" hangingPunct="1">
        <a:spcBef>
          <a:spcPct val="20000"/>
        </a:spcBef>
        <a:buFont typeface="Arial"/>
        <a:buChar char="•"/>
        <a:defRPr kumimoji="1" sz="2400" kern="1200">
          <a:solidFill>
            <a:schemeClr val="tx1"/>
          </a:solidFill>
          <a:latin typeface="+mn-lt"/>
          <a:ea typeface="+mn-ea"/>
          <a:cs typeface="+mn-cs"/>
        </a:defRPr>
      </a:lvl3pPr>
      <a:lvl4pPr marL="1599949" indent="-228564" algn="l" defTabSz="457129" rtl="0" eaLnBrk="1" latinLnBrk="0" hangingPunct="1">
        <a:spcBef>
          <a:spcPct val="20000"/>
        </a:spcBef>
        <a:buFont typeface="Arial"/>
        <a:buChar char="–"/>
        <a:defRPr kumimoji="1" sz="2000" kern="1200">
          <a:solidFill>
            <a:schemeClr val="tx1"/>
          </a:solidFill>
          <a:latin typeface="+mn-lt"/>
          <a:ea typeface="+mn-ea"/>
          <a:cs typeface="+mn-cs"/>
        </a:defRPr>
      </a:lvl4pPr>
      <a:lvl5pPr marL="2057078" indent="-228564" algn="l" defTabSz="457129" rtl="0" eaLnBrk="1" latinLnBrk="0" hangingPunct="1">
        <a:spcBef>
          <a:spcPct val="20000"/>
        </a:spcBef>
        <a:buFont typeface="Arial"/>
        <a:buChar char="»"/>
        <a:defRPr kumimoji="1" sz="2000" kern="1200">
          <a:solidFill>
            <a:schemeClr val="tx1"/>
          </a:solidFill>
          <a:latin typeface="+mn-lt"/>
          <a:ea typeface="+mn-ea"/>
          <a:cs typeface="+mn-cs"/>
        </a:defRPr>
      </a:lvl5pPr>
      <a:lvl6pPr marL="2514206" indent="-228564" algn="l" defTabSz="457129" rtl="0" eaLnBrk="1" latinLnBrk="0" hangingPunct="1">
        <a:spcBef>
          <a:spcPct val="20000"/>
        </a:spcBef>
        <a:buFont typeface="Arial"/>
        <a:buChar char="•"/>
        <a:defRPr kumimoji="1" sz="2000" kern="1200">
          <a:solidFill>
            <a:schemeClr val="tx1"/>
          </a:solidFill>
          <a:latin typeface="+mn-lt"/>
          <a:ea typeface="+mn-ea"/>
          <a:cs typeface="+mn-cs"/>
        </a:defRPr>
      </a:lvl6pPr>
      <a:lvl7pPr marL="2971334" indent="-228564" algn="l" defTabSz="457129" rtl="0" eaLnBrk="1" latinLnBrk="0" hangingPunct="1">
        <a:spcBef>
          <a:spcPct val="20000"/>
        </a:spcBef>
        <a:buFont typeface="Arial"/>
        <a:buChar char="•"/>
        <a:defRPr kumimoji="1" sz="2000" kern="1200">
          <a:solidFill>
            <a:schemeClr val="tx1"/>
          </a:solidFill>
          <a:latin typeface="+mn-lt"/>
          <a:ea typeface="+mn-ea"/>
          <a:cs typeface="+mn-cs"/>
        </a:defRPr>
      </a:lvl7pPr>
      <a:lvl8pPr marL="3428462" indent="-228564" algn="l" defTabSz="457129" rtl="0" eaLnBrk="1" latinLnBrk="0" hangingPunct="1">
        <a:spcBef>
          <a:spcPct val="20000"/>
        </a:spcBef>
        <a:buFont typeface="Arial"/>
        <a:buChar char="•"/>
        <a:defRPr kumimoji="1" sz="2000" kern="1200">
          <a:solidFill>
            <a:schemeClr val="tx1"/>
          </a:solidFill>
          <a:latin typeface="+mn-lt"/>
          <a:ea typeface="+mn-ea"/>
          <a:cs typeface="+mn-cs"/>
        </a:defRPr>
      </a:lvl8pPr>
      <a:lvl9pPr marL="3885591" indent="-228564" algn="l" defTabSz="457129"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129" rtl="0" eaLnBrk="1" latinLnBrk="0" hangingPunct="1">
        <a:defRPr kumimoji="1" sz="1800" kern="1200">
          <a:solidFill>
            <a:schemeClr val="tx1"/>
          </a:solidFill>
          <a:latin typeface="+mn-lt"/>
          <a:ea typeface="+mn-ea"/>
          <a:cs typeface="+mn-cs"/>
        </a:defRPr>
      </a:lvl1pPr>
      <a:lvl2pPr marL="457129" algn="l" defTabSz="457129" rtl="0" eaLnBrk="1" latinLnBrk="0" hangingPunct="1">
        <a:defRPr kumimoji="1" sz="1800" kern="1200">
          <a:solidFill>
            <a:schemeClr val="tx1"/>
          </a:solidFill>
          <a:latin typeface="+mn-lt"/>
          <a:ea typeface="+mn-ea"/>
          <a:cs typeface="+mn-cs"/>
        </a:defRPr>
      </a:lvl2pPr>
      <a:lvl3pPr marL="914257" algn="l" defTabSz="457129" rtl="0" eaLnBrk="1" latinLnBrk="0" hangingPunct="1">
        <a:defRPr kumimoji="1" sz="1800" kern="1200">
          <a:solidFill>
            <a:schemeClr val="tx1"/>
          </a:solidFill>
          <a:latin typeface="+mn-lt"/>
          <a:ea typeface="+mn-ea"/>
          <a:cs typeface="+mn-cs"/>
        </a:defRPr>
      </a:lvl3pPr>
      <a:lvl4pPr marL="1371386" algn="l" defTabSz="457129" rtl="0" eaLnBrk="1" latinLnBrk="0" hangingPunct="1">
        <a:defRPr kumimoji="1" sz="1800" kern="1200">
          <a:solidFill>
            <a:schemeClr val="tx1"/>
          </a:solidFill>
          <a:latin typeface="+mn-lt"/>
          <a:ea typeface="+mn-ea"/>
          <a:cs typeface="+mn-cs"/>
        </a:defRPr>
      </a:lvl4pPr>
      <a:lvl5pPr marL="1828514" algn="l" defTabSz="457129" rtl="0" eaLnBrk="1" latinLnBrk="0" hangingPunct="1">
        <a:defRPr kumimoji="1" sz="1800" kern="1200">
          <a:solidFill>
            <a:schemeClr val="tx1"/>
          </a:solidFill>
          <a:latin typeface="+mn-lt"/>
          <a:ea typeface="+mn-ea"/>
          <a:cs typeface="+mn-cs"/>
        </a:defRPr>
      </a:lvl5pPr>
      <a:lvl6pPr marL="2285643" algn="l" defTabSz="457129" rtl="0" eaLnBrk="1" latinLnBrk="0" hangingPunct="1">
        <a:defRPr kumimoji="1" sz="1800" kern="1200">
          <a:solidFill>
            <a:schemeClr val="tx1"/>
          </a:solidFill>
          <a:latin typeface="+mn-lt"/>
          <a:ea typeface="+mn-ea"/>
          <a:cs typeface="+mn-cs"/>
        </a:defRPr>
      </a:lvl6pPr>
      <a:lvl7pPr marL="2742770" algn="l" defTabSz="457129" rtl="0" eaLnBrk="1" latinLnBrk="0" hangingPunct="1">
        <a:defRPr kumimoji="1" sz="1800" kern="1200">
          <a:solidFill>
            <a:schemeClr val="tx1"/>
          </a:solidFill>
          <a:latin typeface="+mn-lt"/>
          <a:ea typeface="+mn-ea"/>
          <a:cs typeface="+mn-cs"/>
        </a:defRPr>
      </a:lvl7pPr>
      <a:lvl8pPr marL="3199899" algn="l" defTabSz="457129" rtl="0" eaLnBrk="1" latinLnBrk="0" hangingPunct="1">
        <a:defRPr kumimoji="1" sz="1800" kern="1200">
          <a:solidFill>
            <a:schemeClr val="tx1"/>
          </a:solidFill>
          <a:latin typeface="+mn-lt"/>
          <a:ea typeface="+mn-ea"/>
          <a:cs typeface="+mn-cs"/>
        </a:defRPr>
      </a:lvl8pPr>
      <a:lvl9pPr marL="3657027" algn="l" defTabSz="457129"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23EDA8D4-C367-4B43-AB4A-78375FD0285A}"/>
              </a:ext>
            </a:extLst>
          </p:cNvPr>
          <p:cNvSpPr>
            <a:spLocks noGrp="1"/>
          </p:cNvSpPr>
          <p:nvPr>
            <p:ph type="title"/>
          </p:nvPr>
        </p:nvSpPr>
        <p:spPr>
          <a:xfrm>
            <a:off x="504000" y="343985"/>
            <a:ext cx="9423771" cy="332399"/>
          </a:xfrm>
          <a:prstGeom prst="rect">
            <a:avLst/>
          </a:prstGeom>
        </p:spPr>
        <p:txBody>
          <a:bodyPr vert="horz" wrap="square" lIns="0" tIns="0" rIns="0" bIns="0" rtlCol="0" anchor="ctr">
            <a:spAutoFit/>
          </a:bodyPr>
          <a:lstStyle/>
          <a:p>
            <a:r>
              <a:rPr kumimoji="1" lang="ja-JP" altLang="en-US" dirty="0"/>
              <a:t>マスター タイトルの書式設定</a:t>
            </a:r>
          </a:p>
        </p:txBody>
      </p:sp>
      <p:sp>
        <p:nvSpPr>
          <p:cNvPr id="5" name="フッター プレースホルダー 4">
            <a:extLst>
              <a:ext uri="{FF2B5EF4-FFF2-40B4-BE49-F238E27FC236}">
                <a16:creationId xmlns:a16="http://schemas.microsoft.com/office/drawing/2014/main" id="{91D83981-FDCE-3A4D-9073-CE0FDA74EFB0}"/>
              </a:ext>
            </a:extLst>
          </p:cNvPr>
          <p:cNvSpPr>
            <a:spLocks noGrp="1"/>
          </p:cNvSpPr>
          <p:nvPr>
            <p:ph type="ftr" sz="quarter" idx="3"/>
          </p:nvPr>
        </p:nvSpPr>
        <p:spPr>
          <a:xfrm>
            <a:off x="4038600" y="6528154"/>
            <a:ext cx="4114800" cy="123111"/>
          </a:xfrm>
          <a:prstGeom prst="rect">
            <a:avLst/>
          </a:prstGeom>
        </p:spPr>
        <p:txBody>
          <a:bodyPr vert="horz" lIns="0" tIns="0" rIns="0" bIns="0" rtlCol="0" anchor="ctr">
            <a:spAutoFit/>
          </a:bodyPr>
          <a:lstStyle>
            <a:lvl1pPr algn="ctr">
              <a:defRPr sz="800">
                <a:solidFill>
                  <a:schemeClr val="tx1">
                    <a:tint val="75000"/>
                  </a:schemeClr>
                </a:solidFill>
              </a:defRPr>
            </a:lvl1pPr>
          </a:lstStyle>
          <a:p>
            <a:endParaRPr lang="en-US" dirty="0"/>
          </a:p>
        </p:txBody>
      </p:sp>
      <p:sp>
        <p:nvSpPr>
          <p:cNvPr id="6" name="スライド番号プレースホルダー 5">
            <a:extLst>
              <a:ext uri="{FF2B5EF4-FFF2-40B4-BE49-F238E27FC236}">
                <a16:creationId xmlns:a16="http://schemas.microsoft.com/office/drawing/2014/main" id="{FFEF4B5A-763C-A440-A52F-DB90D07012C2}"/>
              </a:ext>
            </a:extLst>
          </p:cNvPr>
          <p:cNvSpPr>
            <a:spLocks noGrp="1"/>
          </p:cNvSpPr>
          <p:nvPr>
            <p:ph type="sldNum" sz="quarter" idx="4"/>
          </p:nvPr>
        </p:nvSpPr>
        <p:spPr>
          <a:xfrm>
            <a:off x="8998856" y="6528154"/>
            <a:ext cx="2743200" cy="123111"/>
          </a:xfrm>
          <a:prstGeom prst="rect">
            <a:avLst/>
          </a:prstGeom>
        </p:spPr>
        <p:txBody>
          <a:bodyPr vert="horz" lIns="0" tIns="0" rIns="0" bIns="0" rtlCol="0" anchor="ctr">
            <a:spAutoFit/>
          </a:bodyPr>
          <a:lstStyle>
            <a:lvl1pPr algn="r">
              <a:defRPr sz="800">
                <a:solidFill>
                  <a:schemeClr val="tx1">
                    <a:tint val="75000"/>
                  </a:schemeClr>
                </a:solidFill>
              </a:defRPr>
            </a:lvl1pPr>
          </a:lstStyle>
          <a:p>
            <a:fld id="{415707A8-2FA2-4623-AA7C-780C1E96A931}" type="slidenum">
              <a:rPr kumimoji="1" lang="ja-JP" altLang="en-US" smtClean="0"/>
              <a:pPr/>
              <a:t>‹#›</a:t>
            </a:fld>
            <a:endParaRPr kumimoji="1" lang="ja-JP" altLang="en-US" dirty="0"/>
          </a:p>
        </p:txBody>
      </p:sp>
      <p:sp>
        <p:nvSpPr>
          <p:cNvPr id="3" name="テキスト プレースホルダー 2">
            <a:extLst>
              <a:ext uri="{FF2B5EF4-FFF2-40B4-BE49-F238E27FC236}">
                <a16:creationId xmlns:a16="http://schemas.microsoft.com/office/drawing/2014/main" id="{18D9DED2-116E-8A4F-9F51-52421822F1DF}"/>
              </a:ext>
            </a:extLst>
          </p:cNvPr>
          <p:cNvSpPr>
            <a:spLocks noGrp="1"/>
          </p:cNvSpPr>
          <p:nvPr>
            <p:ph type="body" idx="1"/>
          </p:nvPr>
        </p:nvSpPr>
        <p:spPr>
          <a:xfrm>
            <a:off x="503999" y="1132110"/>
            <a:ext cx="11238057" cy="5171454"/>
          </a:xfrm>
          <a:prstGeom prst="rect">
            <a:avLst/>
          </a:prstGeom>
        </p:spPr>
        <p:txBody>
          <a:bodyPr vert="horz" lIns="0" tIns="0" rIns="0" bIns="0" rtlCol="0">
            <a:normAutofit/>
          </a:body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335314330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Lst>
  <p:txStyles>
    <p:titleStyle>
      <a:lvl1pPr algn="l" defTabSz="914400" rtl="0" eaLnBrk="1" latinLnBrk="0" hangingPunct="1">
        <a:lnSpc>
          <a:spcPct val="90000"/>
        </a:lnSpc>
        <a:spcBef>
          <a:spcPct val="0"/>
        </a:spcBef>
        <a:buNone/>
        <a:defRPr kumimoji="1" sz="24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tabLst/>
        <a:defRPr kumimoji="1" sz="160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kumimoji="1" sz="14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kumimoji="1" sz="120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kumimoji="1" sz="11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xml"/><Relationship Id="rId1" Type="http://schemas.openxmlformats.org/officeDocument/2006/relationships/slideLayout" Target="../slideLayouts/slideLayout16.xml"/><Relationship Id="rId5" Type="http://schemas.openxmlformats.org/officeDocument/2006/relationships/image" Target="../media/image40.png"/><Relationship Id="rId4" Type="http://schemas.openxmlformats.org/officeDocument/2006/relationships/image" Target="../media/image3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emf"/><Relationship Id="rId12" Type="http://schemas.openxmlformats.org/officeDocument/2006/relationships/image" Target="../media/image50.jpe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44.emf"/><Relationship Id="rId11" Type="http://schemas.openxmlformats.org/officeDocument/2006/relationships/image" Target="../media/image49.jpeg"/><Relationship Id="rId5" Type="http://schemas.openxmlformats.org/officeDocument/2006/relationships/image" Target="../media/image43.jpeg"/><Relationship Id="rId10" Type="http://schemas.openxmlformats.org/officeDocument/2006/relationships/image" Target="../media/image48.jpeg"/><Relationship Id="rId4" Type="http://schemas.openxmlformats.org/officeDocument/2006/relationships/image" Target="../media/image42.jpeg"/><Relationship Id="rId9"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52.emf"/></Relationships>
</file>

<file path=ppt/slides/_rels/slide16.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54.jpeg"/></Relationships>
</file>

<file path=ppt/slides/_rels/slide17.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5.jpeg"/><Relationship Id="rId7" Type="http://schemas.openxmlformats.org/officeDocument/2006/relationships/image" Target="../media/image59.jpe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6.jpeg"/><Relationship Id="rId1" Type="http://schemas.openxmlformats.org/officeDocument/2006/relationships/slideLayout" Target="../slideLayouts/slideLayout16.xml"/><Relationship Id="rId4" Type="http://schemas.openxmlformats.org/officeDocument/2006/relationships/image" Target="../media/image62.emf"/></Relationships>
</file>

<file path=ppt/slides/_rels/slide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0.xml"/><Relationship Id="rId1" Type="http://schemas.openxmlformats.org/officeDocument/2006/relationships/slideLayout" Target="../slideLayouts/slideLayout16.xml"/><Relationship Id="rId5" Type="http://schemas.openxmlformats.org/officeDocument/2006/relationships/hyperlink" Target="http://kuretake-denko.co.jp/pages/core_shurui/TOR.html" TargetMode="External"/><Relationship Id="rId4" Type="http://schemas.openxmlformats.org/officeDocument/2006/relationships/image" Target="../media/image65.jpeg"/></Relationships>
</file>

<file path=ppt/slides/_rels/slide3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16.xml"/><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1.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4.jpeg"/><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Layout" Target="../slideLayouts/slideLayout16.xml"/><Relationship Id="rId4" Type="http://schemas.openxmlformats.org/officeDocument/2006/relationships/image" Target="../media/image77.png"/></Relationships>
</file>

<file path=ppt/slides/_rels/slide4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emf"/><Relationship Id="rId1" Type="http://schemas.openxmlformats.org/officeDocument/2006/relationships/slideLayout" Target="../slideLayouts/slideLayout16.xml"/><Relationship Id="rId4" Type="http://schemas.openxmlformats.org/officeDocument/2006/relationships/image" Target="../media/image8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8" Type="http://schemas.openxmlformats.org/officeDocument/2006/relationships/image" Target="../media/image86.jpeg"/><Relationship Id="rId3" Type="http://schemas.openxmlformats.org/officeDocument/2006/relationships/image" Target="../media/image81.jpeg"/><Relationship Id="rId7" Type="http://schemas.openxmlformats.org/officeDocument/2006/relationships/image" Target="../media/image85.png"/><Relationship Id="rId2" Type="http://schemas.openxmlformats.org/officeDocument/2006/relationships/notesSlide" Target="../notesSlides/notesSlide25.xml"/><Relationship Id="rId1" Type="http://schemas.openxmlformats.org/officeDocument/2006/relationships/slideLayout" Target="../slideLayouts/slideLayout16.xml"/><Relationship Id="rId6" Type="http://schemas.openxmlformats.org/officeDocument/2006/relationships/image" Target="../media/image84.png"/><Relationship Id="rId11" Type="http://schemas.openxmlformats.org/officeDocument/2006/relationships/image" Target="../media/image89.jpeg"/><Relationship Id="rId5" Type="http://schemas.openxmlformats.org/officeDocument/2006/relationships/image" Target="../media/image83.png"/><Relationship Id="rId10" Type="http://schemas.openxmlformats.org/officeDocument/2006/relationships/image" Target="../media/image88.jpeg"/><Relationship Id="rId4" Type="http://schemas.openxmlformats.org/officeDocument/2006/relationships/image" Target="../media/image82.png"/><Relationship Id="rId9" Type="http://schemas.openxmlformats.org/officeDocument/2006/relationships/image" Target="../media/image87.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image" Target="../media/image23.jpeg"/><Relationship Id="rId7" Type="http://schemas.openxmlformats.org/officeDocument/2006/relationships/image" Target="../media/image27.emf"/><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26.emf"/><Relationship Id="rId5" Type="http://schemas.openxmlformats.org/officeDocument/2006/relationships/image" Target="../media/image25.jpeg"/><Relationship Id="rId4" Type="http://schemas.openxmlformats.org/officeDocument/2006/relationships/image" Target="../media/image24.jpeg"/><Relationship Id="rId9" Type="http://schemas.openxmlformats.org/officeDocument/2006/relationships/image" Target="../media/image29.emf"/></Relationships>
</file>

<file path=ppt/slides/_rels/slide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jpeg"/><Relationship Id="rId1" Type="http://schemas.openxmlformats.org/officeDocument/2006/relationships/slideLayout" Target="../slideLayouts/slideLayout16.xml"/><Relationship Id="rId4" Type="http://schemas.openxmlformats.org/officeDocument/2006/relationships/image" Target="../media/image32.emf"/></Relationships>
</file>

<file path=ppt/slides/_rels/slide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35.jpeg"/></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プレースホルダー 3">
            <a:extLst>
              <a:ext uri="{FF2B5EF4-FFF2-40B4-BE49-F238E27FC236}">
                <a16:creationId xmlns:a16="http://schemas.microsoft.com/office/drawing/2014/main" id="{5E3EB045-FEF2-649B-E839-6EC0395D24C7}"/>
              </a:ext>
            </a:extLst>
          </p:cNvPr>
          <p:cNvSpPr>
            <a:spLocks noGrp="1"/>
          </p:cNvSpPr>
          <p:nvPr>
            <p:ph type="body" idx="1"/>
          </p:nvPr>
        </p:nvSpPr>
        <p:spPr/>
        <p:txBody>
          <a:bodyPr/>
          <a:lstStyle/>
          <a:p>
            <a:pPr marL="0" indent="0" algn="r">
              <a:buNone/>
            </a:pPr>
            <a:r>
              <a:rPr lang="en-US" altLang="ja-JP" dirty="0"/>
              <a:t>Prof. Dr. Motoki Ohta </a:t>
            </a:r>
          </a:p>
          <a:p>
            <a:pPr marL="0" indent="0" algn="r">
              <a:buNone/>
            </a:pPr>
            <a:r>
              <a:rPr lang="en-US" altLang="ja-JP" dirty="0"/>
              <a:t>Global Research and Innovative Technology Center</a:t>
            </a:r>
          </a:p>
          <a:p>
            <a:pPr marL="0" indent="0" algn="r">
              <a:buNone/>
            </a:pPr>
            <a:r>
              <a:rPr lang="en-US" altLang="ja-JP" dirty="0"/>
              <a:t>(Professorship from Shimane University) </a:t>
            </a:r>
            <a:endParaRPr lang="ja-JP" altLang="en-US" dirty="0"/>
          </a:p>
        </p:txBody>
      </p:sp>
      <p:sp>
        <p:nvSpPr>
          <p:cNvPr id="2" name="タイトル 1">
            <a:extLst>
              <a:ext uri="{FF2B5EF4-FFF2-40B4-BE49-F238E27FC236}">
                <a16:creationId xmlns:a16="http://schemas.microsoft.com/office/drawing/2014/main" id="{80A46966-E43A-6686-52D4-287BA79CFF12}"/>
              </a:ext>
            </a:extLst>
          </p:cNvPr>
          <p:cNvSpPr>
            <a:spLocks noGrp="1"/>
          </p:cNvSpPr>
          <p:nvPr>
            <p:ph type="title"/>
          </p:nvPr>
        </p:nvSpPr>
        <p:spPr/>
        <p:txBody>
          <a:bodyPr/>
          <a:lstStyle/>
          <a:p>
            <a:r>
              <a:rPr kumimoji="1" lang="en-US" altLang="ja-JP" dirty="0"/>
              <a:t>Nanocrystalline Alloy Ribbons and Their Applications</a:t>
            </a:r>
            <a:endParaRPr kumimoji="1" lang="ja-JP" altLang="en-US" dirty="0"/>
          </a:p>
        </p:txBody>
      </p:sp>
    </p:spTree>
    <p:extLst>
      <p:ext uri="{BB962C8B-B14F-4D97-AF65-F5344CB8AC3E}">
        <p14:creationId xmlns:p14="http://schemas.microsoft.com/office/powerpoint/2010/main" val="412295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a:xfrm>
            <a:off x="503999" y="301273"/>
            <a:ext cx="7009932" cy="304699"/>
          </a:xfrm>
        </p:spPr>
        <p:txBody>
          <a:bodyPr wrap="none">
            <a:spAutoFit/>
          </a:bodyPr>
          <a:lstStyle/>
          <a:p>
            <a:pPr eaLnBrk="1" hangingPunct="1">
              <a:spcBef>
                <a:spcPct val="40000"/>
              </a:spcBef>
            </a:pPr>
            <a:r>
              <a:rPr lang="en-US" altLang="ja-JP" sz="2200" dirty="0"/>
              <a:t>Products of Amorphous Alloy</a:t>
            </a:r>
            <a:r>
              <a:rPr lang="ja-JP" altLang="en-US" sz="2200" dirty="0"/>
              <a:t> </a:t>
            </a:r>
            <a:r>
              <a:rPr lang="en-US" altLang="ja-JP" sz="2200" dirty="0"/>
              <a:t>&amp; “FINEMET</a:t>
            </a:r>
            <a:r>
              <a:rPr lang="en-US" altLang="ja-JP" sz="2200" baseline="30000" dirty="0"/>
              <a:t>®</a:t>
            </a:r>
            <a:r>
              <a:rPr lang="en-US" altLang="ja-JP" sz="2200" dirty="0"/>
              <a:t>”</a:t>
            </a:r>
          </a:p>
        </p:txBody>
      </p:sp>
      <p:sp>
        <p:nvSpPr>
          <p:cNvPr id="5" name="スライド番号プレースホルダ 1"/>
          <p:cNvSpPr>
            <a:spLocks noGrp="1"/>
          </p:cNvSpPr>
          <p:nvPr>
            <p:ph type="sldNum" sz="quarter" idx="4294967295"/>
          </p:nvPr>
        </p:nvSpPr>
        <p:spPr>
          <a:xfrm>
            <a:off x="0" y="6523038"/>
            <a:ext cx="863600" cy="339725"/>
          </a:xfrm>
        </p:spPr>
        <p:txBody>
          <a:bodyPr>
            <a:spAutoFit/>
          </a:bodyPr>
          <a:lstStyle/>
          <a:p>
            <a:r>
              <a:rPr lang="en-US" altLang="ja-JP" dirty="0"/>
              <a:t>Page 14</a:t>
            </a:r>
          </a:p>
        </p:txBody>
      </p:sp>
      <p:sp>
        <p:nvSpPr>
          <p:cNvPr id="19" name="テキスト ボックス 18"/>
          <p:cNvSpPr txBox="1"/>
          <p:nvPr/>
        </p:nvSpPr>
        <p:spPr>
          <a:xfrm>
            <a:off x="6762504" y="4844430"/>
            <a:ext cx="3595856" cy="276999"/>
          </a:xfrm>
          <a:prstGeom prst="rect">
            <a:avLst/>
          </a:prstGeom>
          <a:noFill/>
        </p:spPr>
        <p:txBody>
          <a:bodyPr wrap="none" rtlCol="0">
            <a:spAutoFit/>
          </a:bodyPr>
          <a:lstStyle/>
          <a:p>
            <a:r>
              <a:rPr lang="en-US" altLang="ja-JP" sz="1200" dirty="0">
                <a:latin typeface="+mj-lt"/>
              </a:rPr>
              <a:t>Application products using “FINEMET®”</a:t>
            </a:r>
          </a:p>
        </p:txBody>
      </p:sp>
      <p:sp>
        <p:nvSpPr>
          <p:cNvPr id="20" name="テキスト ボックス 19"/>
          <p:cNvSpPr txBox="1"/>
          <p:nvPr/>
        </p:nvSpPr>
        <p:spPr>
          <a:xfrm>
            <a:off x="1176265" y="4831896"/>
            <a:ext cx="4785284" cy="276999"/>
          </a:xfrm>
          <a:prstGeom prst="rect">
            <a:avLst/>
          </a:prstGeom>
          <a:noFill/>
        </p:spPr>
        <p:txBody>
          <a:bodyPr wrap="none" rtlCol="0">
            <a:spAutoFit/>
          </a:bodyPr>
          <a:lstStyle/>
          <a:p>
            <a:r>
              <a:rPr lang="en-US" altLang="ja-JP" sz="1200" dirty="0">
                <a:latin typeface="+mj-lt"/>
              </a:rPr>
              <a:t>Nano-Crystalline Soft Magnetic Material “FINEMET</a:t>
            </a:r>
            <a:r>
              <a:rPr lang="en-US" altLang="ja-JP" sz="1200" baseline="30000" dirty="0">
                <a:latin typeface="+mj-lt"/>
              </a:rPr>
              <a:t>®</a:t>
            </a:r>
            <a:r>
              <a:rPr lang="en-US" altLang="ja-JP" sz="1200" dirty="0">
                <a:latin typeface="+mj-lt"/>
              </a:rPr>
              <a:t>”  </a:t>
            </a:r>
          </a:p>
        </p:txBody>
      </p:sp>
      <p:pic>
        <p:nvPicPr>
          <p:cNvPr id="10" name="図 9" descr="88071.jpg"/>
          <p:cNvPicPr>
            <a:picLocks noChangeAspect="1"/>
          </p:cNvPicPr>
          <p:nvPr/>
        </p:nvPicPr>
        <p:blipFill>
          <a:blip r:embed="rId3" cstate="print"/>
          <a:stretch>
            <a:fillRect/>
          </a:stretch>
        </p:blipFill>
        <p:spPr>
          <a:xfrm>
            <a:off x="1176265" y="1216666"/>
            <a:ext cx="4570153" cy="3616134"/>
          </a:xfrm>
          <a:prstGeom prst="rect">
            <a:avLst/>
          </a:prstGeom>
        </p:spPr>
      </p:pic>
      <p:pic>
        <p:nvPicPr>
          <p:cNvPr id="12" name="図 11" descr="01065-D.jpg"/>
          <p:cNvPicPr>
            <a:picLocks noChangeAspect="1"/>
          </p:cNvPicPr>
          <p:nvPr/>
        </p:nvPicPr>
        <p:blipFill>
          <a:blip r:embed="rId4" cstate="print"/>
          <a:srcRect t="22393" b="10284"/>
          <a:stretch>
            <a:fillRect/>
          </a:stretch>
        </p:blipFill>
        <p:spPr>
          <a:xfrm>
            <a:off x="6445584" y="1207215"/>
            <a:ext cx="4300483" cy="3624681"/>
          </a:xfrm>
          <a:prstGeom prst="rect">
            <a:avLst/>
          </a:prstGeom>
        </p:spPr>
      </p:pic>
      <p:sp>
        <p:nvSpPr>
          <p:cNvPr id="2" name="コンテンツ プレースホルダー 2">
            <a:extLst>
              <a:ext uri="{FF2B5EF4-FFF2-40B4-BE49-F238E27FC236}">
                <a16:creationId xmlns:a16="http://schemas.microsoft.com/office/drawing/2014/main" id="{A4935A3D-F1EC-AE4D-D3C9-E05D0654DEAF}"/>
              </a:ext>
            </a:extLst>
          </p:cNvPr>
          <p:cNvSpPr>
            <a:spLocks noGrp="1"/>
          </p:cNvSpPr>
          <p:nvPr>
            <p:ph idx="1"/>
          </p:nvPr>
        </p:nvSpPr>
        <p:spPr>
          <a:xfrm>
            <a:off x="342520" y="5202234"/>
            <a:ext cx="11238057" cy="1320804"/>
          </a:xfrm>
        </p:spPr>
        <p:txBody>
          <a:bodyPr/>
          <a:lstStyle/>
          <a:p>
            <a:r>
              <a:rPr kumimoji="1" lang="en-US" altLang="ja-JP" dirty="0"/>
              <a:t>Production  capacity  Amo &amp; Nano total</a:t>
            </a:r>
            <a:r>
              <a:rPr kumimoji="1" lang="ja-JP" altLang="en-US" dirty="0"/>
              <a:t> </a:t>
            </a:r>
            <a:r>
              <a:rPr kumimoji="1" lang="en-US" altLang="ja-JP" dirty="0"/>
              <a:t>…</a:t>
            </a:r>
            <a:r>
              <a:rPr kumimoji="1" lang="ja-JP" altLang="en-US" dirty="0"/>
              <a:t> １００</a:t>
            </a:r>
            <a:r>
              <a:rPr kumimoji="1" lang="en-US" altLang="ja-JP" dirty="0"/>
              <a:t>kt/</a:t>
            </a:r>
            <a:r>
              <a:rPr lang="en-US" altLang="ja-JP" dirty="0"/>
              <a:t>year (US&amp;JP)</a:t>
            </a:r>
            <a:r>
              <a:rPr lang="ja-JP" altLang="en-US" dirty="0"/>
              <a:t> </a:t>
            </a:r>
            <a:endParaRPr kumimoji="1" lang="en-US" altLang="ja-JP" dirty="0"/>
          </a:p>
          <a:p>
            <a:r>
              <a:rPr lang="en-US" altLang="ja-JP" dirty="0"/>
              <a:t>Item  Amorphous alloy … width 142-213 mm, Thickness 0.025 mm </a:t>
            </a:r>
          </a:p>
          <a:p>
            <a:r>
              <a:rPr lang="en-US" altLang="ja-JP" dirty="0"/>
              <a:t>         </a:t>
            </a:r>
            <a:r>
              <a:rPr lang="en-US" altLang="ja-JP" dirty="0" err="1"/>
              <a:t>Nanocristillne</a:t>
            </a:r>
            <a:r>
              <a:rPr lang="en-US" altLang="ja-JP" dirty="0"/>
              <a:t> alloy… W 50-85 mm,  T 0.014-0.018 mm</a:t>
            </a:r>
          </a:p>
          <a:p>
            <a:endParaRPr kumimoji="1" lang="en-US" altLang="ja-JP" dirty="0"/>
          </a:p>
          <a:p>
            <a:endParaRPr kumimoji="1" lang="en-US" altLang="ja-JP" dirty="0"/>
          </a:p>
          <a:p>
            <a:endParaRPr kumimoji="1" lang="ja-JP" altLang="en-US" dirty="0"/>
          </a:p>
        </p:txBody>
      </p:sp>
      <p:pic>
        <p:nvPicPr>
          <p:cNvPr id="4" name="図 3">
            <a:extLst>
              <a:ext uri="{FF2B5EF4-FFF2-40B4-BE49-F238E27FC236}">
                <a16:creationId xmlns:a16="http://schemas.microsoft.com/office/drawing/2014/main" id="{F4130D6F-D73F-BC10-66F8-BA2FFEA1457F}"/>
              </a:ext>
            </a:extLst>
          </p:cNvPr>
          <p:cNvPicPr>
            <a:picLocks noChangeAspect="1"/>
          </p:cNvPicPr>
          <p:nvPr/>
        </p:nvPicPr>
        <p:blipFill>
          <a:blip r:embed="rId5"/>
          <a:stretch>
            <a:fillRect/>
          </a:stretch>
        </p:blipFill>
        <p:spPr>
          <a:xfrm>
            <a:off x="8931772" y="5273250"/>
            <a:ext cx="2853175" cy="1249788"/>
          </a:xfrm>
          <a:prstGeom prst="rect">
            <a:avLst/>
          </a:prstGeom>
        </p:spPr>
      </p:pic>
      <p:sp>
        <p:nvSpPr>
          <p:cNvPr id="6" name="テキスト ボックス 5">
            <a:extLst>
              <a:ext uri="{FF2B5EF4-FFF2-40B4-BE49-F238E27FC236}">
                <a16:creationId xmlns:a16="http://schemas.microsoft.com/office/drawing/2014/main" id="{2755A029-9BD3-C1CE-B640-75D0ECEC3D65}"/>
              </a:ext>
            </a:extLst>
          </p:cNvPr>
          <p:cNvSpPr txBox="1"/>
          <p:nvPr/>
        </p:nvSpPr>
        <p:spPr bwMode="auto">
          <a:xfrm>
            <a:off x="7043053" y="6303761"/>
            <a:ext cx="1903085" cy="300082"/>
          </a:xfrm>
          <a:prstGeom prst="rect">
            <a:avLst/>
          </a:prstGeom>
          <a:noFill/>
          <a:ln w="12700" algn="ctr">
            <a:noFill/>
            <a:miter lim="800000"/>
            <a:headEnd/>
            <a:tailEnd/>
          </a:ln>
          <a:effectLst/>
        </p:spPr>
        <p:txBody>
          <a:bodyPr wrap="none" rtlCol="0">
            <a:spAutoFit/>
          </a:bodyPr>
          <a:lstStyle/>
          <a:p>
            <a:pPr algn="ctr" eaLnBrk="0" hangingPunct="0"/>
            <a:r>
              <a:rPr kumimoji="1" lang="en-US" altLang="ja-JP" dirty="0">
                <a:latin typeface="Times New Roman" pitchFamily="18" charset="0"/>
              </a:rPr>
              <a:t>1 spool = 100kg (17km)</a:t>
            </a:r>
            <a:endParaRPr kumimoji="1" lang="ja-JP" altLang="en-US" dirty="0">
              <a:latin typeface="Times New Roman" pitchFamily="18" charset="0"/>
            </a:endParaRPr>
          </a:p>
        </p:txBody>
      </p:sp>
      <p:cxnSp>
        <p:nvCxnSpPr>
          <p:cNvPr id="9" name="直線矢印コネクタ 8">
            <a:extLst>
              <a:ext uri="{FF2B5EF4-FFF2-40B4-BE49-F238E27FC236}">
                <a16:creationId xmlns:a16="http://schemas.microsoft.com/office/drawing/2014/main" id="{327B87CA-3024-9F83-3FB8-927D73DCCC4F}"/>
              </a:ext>
            </a:extLst>
          </p:cNvPr>
          <p:cNvCxnSpPr/>
          <p:nvPr/>
        </p:nvCxnSpPr>
        <p:spPr>
          <a:xfrm>
            <a:off x="9349441" y="6262506"/>
            <a:ext cx="2244874" cy="0"/>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994343B2-6FEE-8358-C126-3BADD22D0BCE}"/>
              </a:ext>
            </a:extLst>
          </p:cNvPr>
          <p:cNvSpPr txBox="1"/>
          <p:nvPr/>
        </p:nvSpPr>
        <p:spPr>
          <a:xfrm>
            <a:off x="10016464" y="5954729"/>
            <a:ext cx="530915" cy="307777"/>
          </a:xfrm>
          <a:prstGeom prst="rect">
            <a:avLst/>
          </a:prstGeom>
          <a:noFill/>
        </p:spPr>
        <p:txBody>
          <a:bodyPr wrap="none" rtlCol="0">
            <a:spAutoFit/>
          </a:bodyPr>
          <a:lstStyle/>
          <a:p>
            <a:r>
              <a:rPr kumimoji="1" lang="en-US" altLang="ja-JP" sz="1400" b="1" dirty="0">
                <a:solidFill>
                  <a:schemeClr val="bg1"/>
                </a:solidFill>
              </a:rPr>
              <a:t>1 m</a:t>
            </a:r>
            <a:endParaRPr kumimoji="1" lang="ja-JP" altLang="en-US" b="1" dirty="0">
              <a:solidFill>
                <a:schemeClr val="bg1"/>
              </a:solidFill>
            </a:endParaRPr>
          </a:p>
        </p:txBody>
      </p:sp>
      <p:sp>
        <p:nvSpPr>
          <p:cNvPr id="3" name="テキスト ボックス 2">
            <a:extLst>
              <a:ext uri="{FF2B5EF4-FFF2-40B4-BE49-F238E27FC236}">
                <a16:creationId xmlns:a16="http://schemas.microsoft.com/office/drawing/2014/main" id="{D3682DDB-7A92-69C9-D8CE-34F1F748B0A4}"/>
              </a:ext>
            </a:extLst>
          </p:cNvPr>
          <p:cNvSpPr txBox="1"/>
          <p:nvPr/>
        </p:nvSpPr>
        <p:spPr>
          <a:xfrm>
            <a:off x="1994982" y="6545115"/>
            <a:ext cx="1532792" cy="300082"/>
          </a:xfrm>
          <a:prstGeom prst="rect">
            <a:avLst/>
          </a:prstGeom>
          <a:noFill/>
        </p:spPr>
        <p:txBody>
          <a:bodyPr wrap="none" rtlCol="0">
            <a:spAutoFit/>
          </a:bodyPr>
          <a:lstStyle/>
          <a:p>
            <a:r>
              <a:rPr kumimoji="1" lang="en-US" altLang="ja-JP" dirty="0">
                <a:solidFill>
                  <a:srgbClr val="00B050"/>
                </a:solidFill>
              </a:rPr>
              <a:t>PROTERAL</a:t>
            </a:r>
            <a:r>
              <a:rPr kumimoji="1" lang="ja-JP" altLang="en-US" dirty="0">
                <a:solidFill>
                  <a:srgbClr val="00B050"/>
                </a:solidFill>
              </a:rPr>
              <a:t> </a:t>
            </a:r>
            <a:r>
              <a:rPr kumimoji="1" lang="en-US" altLang="ja-JP" dirty="0">
                <a:solidFill>
                  <a:srgbClr val="00B050"/>
                </a:solidFill>
              </a:rPr>
              <a:t>HP</a:t>
            </a:r>
            <a:endParaRPr kumimoji="1" lang="ja-JP" altLang="en-US" dirty="0">
              <a:solidFill>
                <a:srgbClr val="00B05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005E68D-D8D8-8BC2-F08C-475B607DB542}"/>
              </a:ext>
            </a:extLst>
          </p:cNvPr>
          <p:cNvSpPr>
            <a:spLocks noGrp="1"/>
          </p:cNvSpPr>
          <p:nvPr>
            <p:ph type="body" idx="1"/>
          </p:nvPr>
        </p:nvSpPr>
        <p:spPr/>
        <p:txBody>
          <a:bodyPr/>
          <a:lstStyle/>
          <a:p>
            <a:pPr marL="285750" indent="-285750">
              <a:buFont typeface="Arial" panose="020B0604020202020204" pitchFamily="34" charset="0"/>
              <a:buChar char="•"/>
            </a:pPr>
            <a:r>
              <a:rPr kumimoji="1" lang="en-US" altLang="ja-JP" sz="2800" dirty="0"/>
              <a:t>Ideal Soft Magnetic Materials (SMMs) and </a:t>
            </a:r>
          </a:p>
          <a:p>
            <a:pPr marL="742950" lvl="1" indent="-285750">
              <a:buFont typeface="Arial" panose="020B0604020202020204" pitchFamily="34" charset="0"/>
              <a:buChar char="•"/>
            </a:pPr>
            <a:r>
              <a:rPr kumimoji="1" lang="en-US" altLang="ja-JP" sz="2400" dirty="0">
                <a:solidFill>
                  <a:srgbClr val="FFFF00"/>
                </a:solidFill>
              </a:rPr>
              <a:t>Fe-based nanocrystalline alloy FINEMET</a:t>
            </a:r>
            <a:r>
              <a:rPr kumimoji="1" lang="en-US" altLang="ja-JP" sz="2400" baseline="30000" dirty="0">
                <a:solidFill>
                  <a:srgbClr val="FFFF00"/>
                </a:solidFill>
              </a:rPr>
              <a:t>®</a:t>
            </a:r>
            <a:r>
              <a:rPr kumimoji="1" lang="en-US" altLang="ja-JP" sz="2400" dirty="0">
                <a:solidFill>
                  <a:srgbClr val="FFFF00"/>
                </a:solidFill>
              </a:rPr>
              <a:t> </a:t>
            </a:r>
            <a:endParaRPr kumimoji="1" lang="en-US" altLang="ja-JP" sz="2400" baseline="30000" dirty="0">
              <a:solidFill>
                <a:srgbClr val="FFFF00"/>
              </a:solidFill>
            </a:endParaRPr>
          </a:p>
          <a:p>
            <a:pPr marL="0" indent="0">
              <a:buNone/>
            </a:pPr>
            <a:endParaRPr kumimoji="1" lang="ja-JP" altLang="en-US" dirty="0"/>
          </a:p>
        </p:txBody>
      </p:sp>
    </p:spTree>
    <p:extLst>
      <p:ext uri="{BB962C8B-B14F-4D97-AF65-F5344CB8AC3E}">
        <p14:creationId xmlns:p14="http://schemas.microsoft.com/office/powerpoint/2010/main" val="2889653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四角形: 角を丸くする 60">
            <a:extLst>
              <a:ext uri="{FF2B5EF4-FFF2-40B4-BE49-F238E27FC236}">
                <a16:creationId xmlns:a16="http://schemas.microsoft.com/office/drawing/2014/main" id="{A48AD7EF-4DAA-4659-82C5-0E5EBAEEDEB0}"/>
              </a:ext>
            </a:extLst>
          </p:cNvPr>
          <p:cNvSpPr/>
          <p:nvPr/>
        </p:nvSpPr>
        <p:spPr>
          <a:xfrm>
            <a:off x="4710545" y="1409178"/>
            <a:ext cx="2292152" cy="871163"/>
          </a:xfrm>
          <a:prstGeom prst="roundRect">
            <a:avLst/>
          </a:prstGeom>
          <a:solidFill>
            <a:schemeClr val="accent2">
              <a:lumMod val="20000"/>
              <a:lumOff val="80000"/>
            </a:schemeClr>
          </a:solidFill>
          <a:ln>
            <a:solidFill>
              <a:schemeClr val="bg1">
                <a:lumMod val="75000"/>
              </a:schemeClr>
            </a:solid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sz="2400" dirty="0"/>
          </a:p>
        </p:txBody>
      </p:sp>
      <p:sp>
        <p:nvSpPr>
          <p:cNvPr id="2" name="タイトル 1">
            <a:extLst>
              <a:ext uri="{FF2B5EF4-FFF2-40B4-BE49-F238E27FC236}">
                <a16:creationId xmlns:a16="http://schemas.microsoft.com/office/drawing/2014/main" id="{DA31381F-149D-4438-927E-ECF7283A80B0}"/>
              </a:ext>
            </a:extLst>
          </p:cNvPr>
          <p:cNvSpPr>
            <a:spLocks noGrp="1"/>
          </p:cNvSpPr>
          <p:nvPr>
            <p:ph type="title"/>
          </p:nvPr>
        </p:nvSpPr>
        <p:spPr/>
        <p:txBody>
          <a:bodyPr>
            <a:normAutofit fontScale="90000"/>
          </a:bodyPr>
          <a:lstStyle/>
          <a:p>
            <a:r>
              <a:rPr kumimoji="1" lang="en-US" altLang="ja-JP" sz="3200" dirty="0">
                <a:latin typeface="+mj-ea"/>
                <a:ea typeface="+mj-ea"/>
              </a:rPr>
              <a:t>Ideal SMMs</a:t>
            </a:r>
            <a:endParaRPr kumimoji="1" lang="ja-JP" altLang="en-US" sz="3200" dirty="0">
              <a:latin typeface="+mj-ea"/>
              <a:ea typeface="+mj-ea"/>
            </a:endParaRPr>
          </a:p>
        </p:txBody>
      </p:sp>
      <p:sp>
        <p:nvSpPr>
          <p:cNvPr id="4" name="テキスト ボックス 3">
            <a:extLst>
              <a:ext uri="{FF2B5EF4-FFF2-40B4-BE49-F238E27FC236}">
                <a16:creationId xmlns:a16="http://schemas.microsoft.com/office/drawing/2014/main" id="{D65AE5B0-95E9-4323-B4C3-278282F33474}"/>
              </a:ext>
            </a:extLst>
          </p:cNvPr>
          <p:cNvSpPr txBox="1"/>
          <p:nvPr/>
        </p:nvSpPr>
        <p:spPr>
          <a:xfrm>
            <a:off x="2036654" y="1368715"/>
            <a:ext cx="2379177" cy="1169551"/>
          </a:xfrm>
          <a:prstGeom prst="rect">
            <a:avLst/>
          </a:prstGeom>
          <a:noFill/>
        </p:spPr>
        <p:txBody>
          <a:bodyPr wrap="none" rtlCol="0">
            <a:spAutoFit/>
          </a:bodyPr>
          <a:lstStyle/>
          <a:p>
            <a:r>
              <a:rPr kumimoji="1" lang="en-US" altLang="ja-JP" sz="1400" i="1" dirty="0">
                <a:solidFill>
                  <a:schemeClr val="accent1"/>
                </a:solidFill>
                <a:latin typeface="+mn-ea"/>
              </a:rPr>
              <a:t>K</a:t>
            </a:r>
            <a:r>
              <a:rPr kumimoji="1" lang="en-US" altLang="ja-JP" sz="1400" dirty="0">
                <a:solidFill>
                  <a:schemeClr val="accent1"/>
                </a:solidFill>
                <a:latin typeface="+mn-ea"/>
              </a:rPr>
              <a:t>:</a:t>
            </a:r>
            <a:r>
              <a:rPr kumimoji="1" lang="ja-JP" altLang="en-US" sz="1400" dirty="0">
                <a:solidFill>
                  <a:schemeClr val="accent1"/>
                </a:solidFill>
                <a:latin typeface="+mn-ea"/>
              </a:rPr>
              <a:t> </a:t>
            </a:r>
            <a:r>
              <a:rPr kumimoji="1" lang="en-US" altLang="ja-JP" sz="1400" dirty="0">
                <a:solidFill>
                  <a:schemeClr val="accent1"/>
                </a:solidFill>
                <a:latin typeface="+mn-ea"/>
              </a:rPr>
              <a:t>Mag-Cry anisotropy</a:t>
            </a:r>
            <a:endParaRPr kumimoji="1" lang="en-US" altLang="ja-JP" sz="1400" i="1" dirty="0">
              <a:solidFill>
                <a:schemeClr val="accent1"/>
              </a:solidFill>
              <a:latin typeface="+mn-ea"/>
            </a:endParaRPr>
          </a:p>
          <a:p>
            <a:r>
              <a:rPr kumimoji="1" lang="en-US" altLang="ja-JP" sz="1400" i="1" dirty="0">
                <a:solidFill>
                  <a:schemeClr val="accent1"/>
                </a:solidFill>
                <a:latin typeface="+mn-ea"/>
              </a:rPr>
              <a:t>λ</a:t>
            </a:r>
            <a:r>
              <a:rPr kumimoji="1" lang="en-US" altLang="ja-JP" sz="1400" dirty="0">
                <a:solidFill>
                  <a:schemeClr val="accent1"/>
                </a:solidFill>
                <a:latin typeface="+mn-ea"/>
              </a:rPr>
              <a:t>:</a:t>
            </a:r>
            <a:r>
              <a:rPr kumimoji="1" lang="ja-JP" altLang="en-US" sz="1400" dirty="0">
                <a:solidFill>
                  <a:schemeClr val="accent1"/>
                </a:solidFill>
                <a:latin typeface="+mn-ea"/>
              </a:rPr>
              <a:t> </a:t>
            </a:r>
            <a:r>
              <a:rPr kumimoji="1" lang="en-US" altLang="ja-JP" sz="1400" dirty="0">
                <a:solidFill>
                  <a:schemeClr val="accent1"/>
                </a:solidFill>
                <a:latin typeface="+mn-ea"/>
              </a:rPr>
              <a:t>Magnetostriction</a:t>
            </a:r>
          </a:p>
          <a:p>
            <a:r>
              <a:rPr kumimoji="1" lang="en-US" altLang="ja-JP" sz="1400" i="1" dirty="0">
                <a:solidFill>
                  <a:schemeClr val="accent1"/>
                </a:solidFill>
                <a:latin typeface="+mn-ea"/>
                <a:ea typeface="+mn-ea"/>
              </a:rPr>
              <a:t>ρ</a:t>
            </a:r>
            <a:r>
              <a:rPr kumimoji="1" lang="en-US" altLang="ja-JP" sz="1400" dirty="0">
                <a:solidFill>
                  <a:schemeClr val="accent1"/>
                </a:solidFill>
                <a:latin typeface="+mn-ea"/>
                <a:ea typeface="+mn-ea"/>
              </a:rPr>
              <a:t>:</a:t>
            </a:r>
            <a:r>
              <a:rPr kumimoji="1" lang="ja-JP" altLang="en-US" sz="1400" dirty="0">
                <a:solidFill>
                  <a:schemeClr val="accent1"/>
                </a:solidFill>
                <a:latin typeface="+mn-ea"/>
                <a:ea typeface="+mn-ea"/>
              </a:rPr>
              <a:t> </a:t>
            </a:r>
            <a:r>
              <a:rPr kumimoji="1" lang="en-US" altLang="ja-JP" sz="1400" dirty="0">
                <a:solidFill>
                  <a:schemeClr val="accent1"/>
                </a:solidFill>
                <a:latin typeface="+mn-ea"/>
                <a:ea typeface="+mn-ea"/>
              </a:rPr>
              <a:t>Resistivity</a:t>
            </a:r>
          </a:p>
          <a:p>
            <a:r>
              <a:rPr kumimoji="1" lang="en-US" altLang="ja-JP" sz="1400" i="1" dirty="0">
                <a:solidFill>
                  <a:schemeClr val="accent1"/>
                </a:solidFill>
                <a:latin typeface="+mn-ea"/>
              </a:rPr>
              <a:t>E</a:t>
            </a:r>
            <a:r>
              <a:rPr kumimoji="1" lang="en-US" altLang="ja-JP" sz="1400" dirty="0">
                <a:solidFill>
                  <a:schemeClr val="accent1"/>
                </a:solidFill>
                <a:latin typeface="+mn-ea"/>
              </a:rPr>
              <a:t>: Young’s modulus </a:t>
            </a:r>
          </a:p>
          <a:p>
            <a:r>
              <a:rPr kumimoji="1" lang="en-US" altLang="ja-JP" sz="1400" i="1" dirty="0">
                <a:solidFill>
                  <a:schemeClr val="accent1"/>
                </a:solidFill>
                <a:latin typeface="+mn-ea"/>
                <a:ea typeface="+mn-ea"/>
              </a:rPr>
              <a:t>B</a:t>
            </a:r>
            <a:r>
              <a:rPr kumimoji="1" lang="en-US" altLang="ja-JP" sz="1400" baseline="-25000" dirty="0">
                <a:solidFill>
                  <a:schemeClr val="accent1"/>
                </a:solidFill>
                <a:latin typeface="+mn-ea"/>
                <a:ea typeface="+mn-ea"/>
              </a:rPr>
              <a:t>s</a:t>
            </a:r>
            <a:r>
              <a:rPr kumimoji="1" lang="ja-JP" altLang="en-US" sz="1400" dirty="0">
                <a:solidFill>
                  <a:schemeClr val="accent1"/>
                </a:solidFill>
                <a:latin typeface="+mn-ea"/>
              </a:rPr>
              <a:t> </a:t>
            </a:r>
            <a:r>
              <a:rPr kumimoji="1" lang="en-US" altLang="ja-JP" sz="1400" dirty="0">
                <a:solidFill>
                  <a:schemeClr val="accent1"/>
                </a:solidFill>
                <a:latin typeface="+mn-ea"/>
              </a:rPr>
              <a:t>(</a:t>
            </a:r>
            <a:r>
              <a:rPr kumimoji="1" lang="en-US" altLang="ja-JP" sz="1400" i="1" dirty="0" err="1">
                <a:solidFill>
                  <a:schemeClr val="accent1"/>
                </a:solidFill>
                <a:latin typeface="+mn-ea"/>
              </a:rPr>
              <a:t>M</a:t>
            </a:r>
            <a:r>
              <a:rPr kumimoji="1" lang="en-US" altLang="ja-JP" sz="1400" baseline="-25000" dirty="0" err="1">
                <a:solidFill>
                  <a:schemeClr val="accent1"/>
                </a:solidFill>
                <a:latin typeface="+mn-ea"/>
              </a:rPr>
              <a:t>s</a:t>
            </a:r>
            <a:r>
              <a:rPr kumimoji="1" lang="en-US" altLang="ja-JP" sz="1400" dirty="0">
                <a:solidFill>
                  <a:schemeClr val="accent1"/>
                </a:solidFill>
                <a:latin typeface="+mn-ea"/>
              </a:rPr>
              <a:t>):</a:t>
            </a:r>
            <a:r>
              <a:rPr kumimoji="1" lang="ja-JP" altLang="en-US" sz="1400" dirty="0">
                <a:solidFill>
                  <a:schemeClr val="accent1"/>
                </a:solidFill>
                <a:latin typeface="+mn-ea"/>
              </a:rPr>
              <a:t> </a:t>
            </a:r>
            <a:r>
              <a:rPr kumimoji="1" lang="en-US" altLang="ja-JP" sz="1400" dirty="0">
                <a:solidFill>
                  <a:schemeClr val="accent1"/>
                </a:solidFill>
                <a:latin typeface="+mn-ea"/>
              </a:rPr>
              <a:t>Induction</a:t>
            </a:r>
            <a:endParaRPr kumimoji="1" lang="ja-JP" altLang="en-US" sz="1400" baseline="-25000" dirty="0">
              <a:solidFill>
                <a:schemeClr val="accent1"/>
              </a:solidFill>
              <a:latin typeface="+mn-ea"/>
              <a:ea typeface="+mn-ea"/>
            </a:endParaRPr>
          </a:p>
        </p:txBody>
      </p:sp>
      <p:sp>
        <p:nvSpPr>
          <p:cNvPr id="5" name="テキスト ボックス 4">
            <a:extLst>
              <a:ext uri="{FF2B5EF4-FFF2-40B4-BE49-F238E27FC236}">
                <a16:creationId xmlns:a16="http://schemas.microsoft.com/office/drawing/2014/main" id="{2A194A46-E50D-40ED-8E94-373D470D0DFE}"/>
              </a:ext>
            </a:extLst>
          </p:cNvPr>
          <p:cNvSpPr txBox="1"/>
          <p:nvPr/>
        </p:nvSpPr>
        <p:spPr>
          <a:xfrm>
            <a:off x="169472" y="1528400"/>
            <a:ext cx="2000550" cy="1200329"/>
          </a:xfrm>
          <a:prstGeom prst="rect">
            <a:avLst/>
          </a:prstGeom>
          <a:noFill/>
        </p:spPr>
        <p:txBody>
          <a:bodyPr wrap="square" rtlCol="0">
            <a:spAutoFit/>
          </a:bodyPr>
          <a:lstStyle/>
          <a:p>
            <a:r>
              <a:rPr kumimoji="1" lang="en-US" altLang="ja-JP" sz="1800" dirty="0">
                <a:latin typeface="+mn-ea"/>
                <a:ea typeface="+mn-ea"/>
              </a:rPr>
              <a:t>Intrinsic factors</a:t>
            </a:r>
          </a:p>
          <a:p>
            <a:r>
              <a:rPr lang="en-US" altLang="ja-JP" sz="1800" dirty="0">
                <a:latin typeface="+mn-ea"/>
              </a:rPr>
              <a:t>(Structure,</a:t>
            </a:r>
          </a:p>
          <a:p>
            <a:r>
              <a:rPr lang="en-US" altLang="ja-JP" sz="1800" dirty="0">
                <a:latin typeface="+mn-ea"/>
              </a:rPr>
              <a:t>Concertation</a:t>
            </a:r>
            <a:r>
              <a:rPr lang="ja-JP" altLang="en-US" sz="1800" dirty="0">
                <a:latin typeface="+mn-ea"/>
              </a:rPr>
              <a:t>）</a:t>
            </a:r>
            <a:r>
              <a:rPr lang="en-US" altLang="ja-JP" sz="1800" dirty="0">
                <a:latin typeface="+mn-ea"/>
              </a:rPr>
              <a:t> </a:t>
            </a:r>
            <a:endParaRPr kumimoji="1" lang="ja-JP" altLang="en-US" sz="1800" dirty="0">
              <a:latin typeface="+mn-ea"/>
              <a:ea typeface="+mn-ea"/>
            </a:endParaRPr>
          </a:p>
        </p:txBody>
      </p:sp>
      <p:sp>
        <p:nvSpPr>
          <p:cNvPr id="51" name="テキスト ボックス 50">
            <a:extLst>
              <a:ext uri="{FF2B5EF4-FFF2-40B4-BE49-F238E27FC236}">
                <a16:creationId xmlns:a16="http://schemas.microsoft.com/office/drawing/2014/main" id="{18A4833C-C123-47B7-BB8B-B55250D73401}"/>
              </a:ext>
            </a:extLst>
          </p:cNvPr>
          <p:cNvSpPr txBox="1"/>
          <p:nvPr/>
        </p:nvSpPr>
        <p:spPr>
          <a:xfrm>
            <a:off x="8391028" y="1113845"/>
            <a:ext cx="2887329" cy="992579"/>
          </a:xfrm>
          <a:prstGeom prst="rect">
            <a:avLst/>
          </a:prstGeom>
          <a:noFill/>
        </p:spPr>
        <p:txBody>
          <a:bodyPr wrap="none" rtlCol="0">
            <a:spAutoFit/>
          </a:bodyPr>
          <a:lstStyle/>
          <a:p>
            <a:r>
              <a:rPr kumimoji="1" lang="en-US" altLang="ja-JP" sz="1800" i="1" dirty="0">
                <a:solidFill>
                  <a:srgbClr val="00B050"/>
                </a:solidFill>
                <a:latin typeface="+mn-ea"/>
                <a:ea typeface="+mn-ea"/>
              </a:rPr>
              <a:t>H</a:t>
            </a:r>
            <a:r>
              <a:rPr kumimoji="1" lang="en-US" altLang="ja-JP" sz="1800" dirty="0">
                <a:solidFill>
                  <a:srgbClr val="00B050"/>
                </a:solidFill>
                <a:latin typeface="+mn-ea"/>
                <a:ea typeface="+mn-ea"/>
              </a:rPr>
              <a:t>:</a:t>
            </a:r>
            <a:r>
              <a:rPr kumimoji="1" lang="ja-JP" altLang="en-US" sz="1800" dirty="0">
                <a:solidFill>
                  <a:srgbClr val="00B050"/>
                </a:solidFill>
                <a:latin typeface="+mn-ea"/>
                <a:ea typeface="+mn-ea"/>
              </a:rPr>
              <a:t> </a:t>
            </a:r>
            <a:r>
              <a:rPr kumimoji="1" lang="en-US" altLang="ja-JP" sz="1800" dirty="0" err="1">
                <a:solidFill>
                  <a:srgbClr val="00B050"/>
                </a:solidFill>
                <a:latin typeface="+mn-ea"/>
                <a:ea typeface="+mn-ea"/>
              </a:rPr>
              <a:t>Magn</a:t>
            </a:r>
            <a:r>
              <a:rPr lang="en-US" altLang="ja-JP" sz="1800" dirty="0">
                <a:solidFill>
                  <a:srgbClr val="00B050"/>
                </a:solidFill>
                <a:latin typeface="+mn-ea"/>
              </a:rPr>
              <a:t> field</a:t>
            </a:r>
            <a:endParaRPr kumimoji="1" lang="en-US" altLang="ja-JP" sz="1800" dirty="0">
              <a:solidFill>
                <a:srgbClr val="00B050"/>
              </a:solidFill>
              <a:latin typeface="+mn-ea"/>
              <a:ea typeface="+mn-ea"/>
            </a:endParaRPr>
          </a:p>
          <a:p>
            <a:r>
              <a:rPr kumimoji="1" lang="en-US" altLang="ja-JP" i="1" dirty="0" err="1">
                <a:solidFill>
                  <a:srgbClr val="00B050"/>
                </a:solidFill>
                <a:latin typeface="+mn-ea"/>
              </a:rPr>
              <a:t>wdh</a:t>
            </a:r>
            <a:r>
              <a:rPr kumimoji="1" lang="en-US" altLang="ja-JP" dirty="0">
                <a:solidFill>
                  <a:srgbClr val="00B050"/>
                </a:solidFill>
                <a:latin typeface="+mn-ea"/>
              </a:rPr>
              <a:t>:</a:t>
            </a:r>
            <a:r>
              <a:rPr kumimoji="1" lang="ja-JP" altLang="en-US" dirty="0">
                <a:solidFill>
                  <a:srgbClr val="00B050"/>
                </a:solidFill>
                <a:latin typeface="+mn-ea"/>
              </a:rPr>
              <a:t> </a:t>
            </a:r>
            <a:r>
              <a:rPr kumimoji="1" lang="en-US" altLang="ja-JP" dirty="0">
                <a:solidFill>
                  <a:srgbClr val="00B050"/>
                </a:solidFill>
                <a:latin typeface="+mn-ea"/>
              </a:rPr>
              <a:t>Size, dimension </a:t>
            </a:r>
          </a:p>
          <a:p>
            <a:r>
              <a:rPr lang="en-US" altLang="ja-JP" dirty="0">
                <a:solidFill>
                  <a:srgbClr val="00B050"/>
                </a:solidFill>
                <a:latin typeface="+mn-ea"/>
              </a:rPr>
              <a:t>        </a:t>
            </a:r>
            <a:r>
              <a:rPr kumimoji="1" lang="en-US" altLang="ja-JP" dirty="0">
                <a:solidFill>
                  <a:srgbClr val="00B050"/>
                </a:solidFill>
                <a:latin typeface="+mn-ea"/>
              </a:rPr>
              <a:t>(volume, cross section)</a:t>
            </a:r>
            <a:endParaRPr kumimoji="1" lang="en-US" altLang="ja-JP" sz="1800" dirty="0">
              <a:solidFill>
                <a:srgbClr val="00B050"/>
              </a:solidFill>
              <a:latin typeface="+mn-ea"/>
              <a:ea typeface="+mn-ea"/>
            </a:endParaRPr>
          </a:p>
          <a:p>
            <a:r>
              <a:rPr kumimoji="1" lang="en-US" altLang="ja-JP" i="1" dirty="0">
                <a:solidFill>
                  <a:srgbClr val="00B050"/>
                </a:solidFill>
                <a:latin typeface="+mn-ea"/>
              </a:rPr>
              <a:t>σ</a:t>
            </a:r>
            <a:r>
              <a:rPr kumimoji="1" lang="en-US" altLang="ja-JP" dirty="0">
                <a:solidFill>
                  <a:srgbClr val="00B050"/>
                </a:solidFill>
                <a:latin typeface="+mn-ea"/>
              </a:rPr>
              <a:t>:</a:t>
            </a:r>
            <a:r>
              <a:rPr kumimoji="1" lang="ja-JP" altLang="en-US" dirty="0">
                <a:solidFill>
                  <a:srgbClr val="00B050"/>
                </a:solidFill>
                <a:latin typeface="+mn-ea"/>
              </a:rPr>
              <a:t> </a:t>
            </a:r>
            <a:r>
              <a:rPr kumimoji="1" lang="en-US" altLang="ja-JP" dirty="0">
                <a:solidFill>
                  <a:srgbClr val="00B050"/>
                </a:solidFill>
                <a:latin typeface="+mn-ea"/>
              </a:rPr>
              <a:t>Stress, Strain</a:t>
            </a:r>
          </a:p>
        </p:txBody>
      </p:sp>
      <p:sp>
        <p:nvSpPr>
          <p:cNvPr id="16" name="左中かっこ 15">
            <a:extLst>
              <a:ext uri="{FF2B5EF4-FFF2-40B4-BE49-F238E27FC236}">
                <a16:creationId xmlns:a16="http://schemas.microsoft.com/office/drawing/2014/main" id="{C1FF7ADE-D1D0-40C3-9E03-471130164C1A}"/>
              </a:ext>
            </a:extLst>
          </p:cNvPr>
          <p:cNvSpPr/>
          <p:nvPr/>
        </p:nvSpPr>
        <p:spPr>
          <a:xfrm>
            <a:off x="1910545" y="1504201"/>
            <a:ext cx="178610" cy="1212284"/>
          </a:xfrm>
          <a:prstGeom prst="leftBrace">
            <a:avLst>
              <a:gd name="adj1" fmla="val 77660"/>
              <a:gd name="adj2" fmla="val 50000"/>
            </a:avLst>
          </a:prstGeom>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E672C47F-7684-47B6-944A-6AC774867DFA}"/>
              </a:ext>
            </a:extLst>
          </p:cNvPr>
          <p:cNvSpPr txBox="1"/>
          <p:nvPr/>
        </p:nvSpPr>
        <p:spPr>
          <a:xfrm>
            <a:off x="7002697" y="1438347"/>
            <a:ext cx="1557001" cy="646331"/>
          </a:xfrm>
          <a:prstGeom prst="rect">
            <a:avLst/>
          </a:prstGeom>
          <a:noFill/>
        </p:spPr>
        <p:txBody>
          <a:bodyPr wrap="square" rtlCol="0">
            <a:spAutoFit/>
          </a:bodyPr>
          <a:lstStyle/>
          <a:p>
            <a:r>
              <a:rPr kumimoji="1" lang="en-US" altLang="ja-JP" sz="1800" dirty="0">
                <a:latin typeface="+mn-ea"/>
                <a:ea typeface="+mn-ea"/>
              </a:rPr>
              <a:t>Extrinsic factors</a:t>
            </a:r>
            <a:endParaRPr kumimoji="1" lang="ja-JP" altLang="en-US" sz="1800" dirty="0">
              <a:latin typeface="+mn-ea"/>
              <a:ea typeface="+mn-ea"/>
            </a:endParaRPr>
          </a:p>
        </p:txBody>
      </p:sp>
      <p:sp>
        <p:nvSpPr>
          <p:cNvPr id="54" name="左中かっこ 53">
            <a:extLst>
              <a:ext uri="{FF2B5EF4-FFF2-40B4-BE49-F238E27FC236}">
                <a16:creationId xmlns:a16="http://schemas.microsoft.com/office/drawing/2014/main" id="{448BA465-A61B-4342-BC52-A8DE1B005627}"/>
              </a:ext>
            </a:extLst>
          </p:cNvPr>
          <p:cNvSpPr/>
          <p:nvPr/>
        </p:nvSpPr>
        <p:spPr>
          <a:xfrm>
            <a:off x="8272721" y="1209842"/>
            <a:ext cx="178610" cy="882159"/>
          </a:xfrm>
          <a:prstGeom prst="leftBrace">
            <a:avLst>
              <a:gd name="adj1" fmla="val 77660"/>
              <a:gd name="adj2" fmla="val 50000"/>
            </a:avLst>
          </a:prstGeom>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65" name="テキスト ボックス 64">
            <a:extLst>
              <a:ext uri="{FF2B5EF4-FFF2-40B4-BE49-F238E27FC236}">
                <a16:creationId xmlns:a16="http://schemas.microsoft.com/office/drawing/2014/main" id="{3AFBE521-46DF-4A6A-B4BF-901315D9AD29}"/>
              </a:ext>
            </a:extLst>
          </p:cNvPr>
          <p:cNvSpPr txBox="1"/>
          <p:nvPr/>
        </p:nvSpPr>
        <p:spPr>
          <a:xfrm>
            <a:off x="4793777" y="996694"/>
            <a:ext cx="2262927" cy="369332"/>
          </a:xfrm>
          <a:prstGeom prst="rect">
            <a:avLst/>
          </a:prstGeom>
          <a:noFill/>
        </p:spPr>
        <p:txBody>
          <a:bodyPr wrap="square">
            <a:spAutoFit/>
          </a:bodyPr>
          <a:lstStyle/>
          <a:p>
            <a:r>
              <a:rPr kumimoji="1" lang="en-US" altLang="ja-JP" sz="1800" i="1" dirty="0">
                <a:solidFill>
                  <a:schemeClr val="tx1">
                    <a:lumMod val="50000"/>
                    <a:lumOff val="50000"/>
                  </a:schemeClr>
                </a:solidFill>
                <a:latin typeface="+mn-ea"/>
                <a:ea typeface="+mn-ea"/>
              </a:rPr>
              <a:t>μ</a:t>
            </a:r>
            <a:r>
              <a:rPr kumimoji="1" lang="en-US" altLang="ja-JP" sz="1800" dirty="0">
                <a:solidFill>
                  <a:schemeClr val="tx1">
                    <a:lumMod val="50000"/>
                    <a:lumOff val="50000"/>
                  </a:schemeClr>
                </a:solidFill>
                <a:latin typeface="+mn-ea"/>
                <a:ea typeface="+mn-ea"/>
              </a:rPr>
              <a:t>:</a:t>
            </a:r>
            <a:r>
              <a:rPr kumimoji="1" lang="ja-JP" altLang="en-US" sz="1800" dirty="0">
                <a:solidFill>
                  <a:schemeClr val="tx1">
                    <a:lumMod val="50000"/>
                    <a:lumOff val="50000"/>
                  </a:schemeClr>
                </a:solidFill>
                <a:latin typeface="+mn-ea"/>
                <a:ea typeface="+mn-ea"/>
              </a:rPr>
              <a:t> </a:t>
            </a:r>
            <a:r>
              <a:rPr kumimoji="1" lang="en-US" altLang="ja-JP" sz="1800" dirty="0">
                <a:solidFill>
                  <a:schemeClr val="tx1">
                    <a:lumMod val="50000"/>
                    <a:lumOff val="50000"/>
                  </a:schemeClr>
                </a:solidFill>
                <a:latin typeface="+mn-ea"/>
                <a:ea typeface="+mn-ea"/>
              </a:rPr>
              <a:t>Permeability</a:t>
            </a:r>
          </a:p>
        </p:txBody>
      </p:sp>
      <p:cxnSp>
        <p:nvCxnSpPr>
          <p:cNvPr id="23" name="直線矢印コネクタ 22">
            <a:extLst>
              <a:ext uri="{FF2B5EF4-FFF2-40B4-BE49-F238E27FC236}">
                <a16:creationId xmlns:a16="http://schemas.microsoft.com/office/drawing/2014/main" id="{9F1FA497-9C51-4656-A2B8-A6A2F7D781EF}"/>
              </a:ext>
            </a:extLst>
          </p:cNvPr>
          <p:cNvCxnSpPr>
            <a:cxnSpLocks/>
          </p:cNvCxnSpPr>
          <p:nvPr/>
        </p:nvCxnSpPr>
        <p:spPr>
          <a:xfrm flipV="1">
            <a:off x="4218662" y="1366026"/>
            <a:ext cx="575115" cy="3417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2" name="直線矢印コネクタ 71">
            <a:extLst>
              <a:ext uri="{FF2B5EF4-FFF2-40B4-BE49-F238E27FC236}">
                <a16:creationId xmlns:a16="http://schemas.microsoft.com/office/drawing/2014/main" id="{ED96A4DD-78F0-4EE4-8B04-7F0A5C7A6666}"/>
              </a:ext>
            </a:extLst>
          </p:cNvPr>
          <p:cNvCxnSpPr>
            <a:cxnSpLocks/>
          </p:cNvCxnSpPr>
          <p:nvPr/>
        </p:nvCxnSpPr>
        <p:spPr>
          <a:xfrm flipV="1">
            <a:off x="4040715" y="1313739"/>
            <a:ext cx="753062" cy="1337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6" name="直線矢印コネクタ 75">
            <a:extLst>
              <a:ext uri="{FF2B5EF4-FFF2-40B4-BE49-F238E27FC236}">
                <a16:creationId xmlns:a16="http://schemas.microsoft.com/office/drawing/2014/main" id="{92CC4BFE-3DBC-48BC-A2F7-69097EBB37E9}"/>
              </a:ext>
            </a:extLst>
          </p:cNvPr>
          <p:cNvCxnSpPr>
            <a:cxnSpLocks/>
          </p:cNvCxnSpPr>
          <p:nvPr/>
        </p:nvCxnSpPr>
        <p:spPr>
          <a:xfrm flipV="1">
            <a:off x="3990678" y="1437758"/>
            <a:ext cx="803099" cy="9368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420536F5-795F-4004-9CC5-9B1B26FD82A6}"/>
                  </a:ext>
                </a:extLst>
              </p:cNvPr>
              <p:cNvSpPr txBox="1"/>
              <p:nvPr/>
            </p:nvSpPr>
            <p:spPr>
              <a:xfrm>
                <a:off x="4710544" y="1424311"/>
                <a:ext cx="2000163" cy="803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a:latin typeface="Cambria Math" panose="02040503050406030204" pitchFamily="18" charset="0"/>
                            </a:rPr>
                            <m:t>𝜇</m:t>
                          </m:r>
                        </m:e>
                        <m:sub>
                          <m:r>
                            <a:rPr kumimoji="1" lang="en-US" altLang="ja-JP" sz="2400" b="0" i="1" smtClean="0">
                              <a:latin typeface="Cambria Math" panose="02040503050406030204" pitchFamily="18" charset="0"/>
                            </a:rPr>
                            <m:t>𝑖</m:t>
                          </m:r>
                        </m:sub>
                      </m:sSub>
                      <m:r>
                        <a:rPr kumimoji="1" lang="en-US" altLang="ja-JP" sz="2400" i="1" smtClean="0">
                          <a:latin typeface="Cambria Math" panose="02040503050406030204" pitchFamily="18" charset="0"/>
                          <a:ea typeface="Cambria Math" panose="02040503050406030204" pitchFamily="18" charset="0"/>
                        </a:rPr>
                        <m:t>∝</m:t>
                      </m:r>
                      <m:f>
                        <m:fPr>
                          <m:ctrlPr>
                            <a:rPr kumimoji="1" lang="en-US" altLang="ja-JP" sz="2400" i="1" smtClean="0">
                              <a:latin typeface="Cambria Math" panose="02040503050406030204" pitchFamily="18" charset="0"/>
                              <a:ea typeface="Cambria Math" panose="02040503050406030204" pitchFamily="18" charset="0"/>
                            </a:rPr>
                          </m:ctrlPr>
                        </m:fPr>
                        <m:num>
                          <m:sSubSup>
                            <m:sSubSupPr>
                              <m:ctrlPr>
                                <a:rPr kumimoji="1" lang="en-US" altLang="ja-JP" sz="2400" i="1" smtClean="0">
                                  <a:latin typeface="Cambria Math" panose="02040503050406030204" pitchFamily="18" charset="0"/>
                                  <a:ea typeface="Cambria Math" panose="02040503050406030204" pitchFamily="18" charset="0"/>
                                </a:rPr>
                              </m:ctrlPr>
                            </m:sSubSupPr>
                            <m:e>
                              <m:r>
                                <a:rPr kumimoji="1" lang="en-US" altLang="ja-JP" sz="2400" b="0" i="1" smtClean="0">
                                  <a:latin typeface="Cambria Math" panose="02040503050406030204" pitchFamily="18" charset="0"/>
                                  <a:ea typeface="Cambria Math" panose="02040503050406030204" pitchFamily="18" charset="0"/>
                                </a:rPr>
                                <m:t>𝐵</m:t>
                              </m:r>
                            </m:e>
                            <m:sub>
                              <m:r>
                                <a:rPr kumimoji="1" lang="en-US" altLang="ja-JP" sz="2400" b="0" i="1" smtClean="0">
                                  <a:latin typeface="Cambria Math" panose="02040503050406030204" pitchFamily="18" charset="0"/>
                                  <a:ea typeface="Cambria Math" panose="02040503050406030204" pitchFamily="18" charset="0"/>
                                </a:rPr>
                                <m:t>𝑠</m:t>
                              </m:r>
                            </m:sub>
                            <m:sup>
                              <m:r>
                                <a:rPr kumimoji="1" lang="en-US" altLang="ja-JP" sz="2400" b="0" i="1" smtClean="0">
                                  <a:latin typeface="Cambria Math" panose="02040503050406030204" pitchFamily="18" charset="0"/>
                                  <a:ea typeface="Cambria Math" panose="02040503050406030204" pitchFamily="18" charset="0"/>
                                </a:rPr>
                                <m:t>2</m:t>
                              </m:r>
                            </m:sup>
                          </m:sSubSup>
                        </m:num>
                        <m:den>
                          <m:r>
                            <a:rPr kumimoji="1" lang="en-US" altLang="ja-JP" sz="2400" b="0" i="1" smtClean="0">
                              <a:latin typeface="Cambria Math" panose="02040503050406030204" pitchFamily="18" charset="0"/>
                              <a:ea typeface="Cambria Math" panose="02040503050406030204" pitchFamily="18" charset="0"/>
                            </a:rPr>
                            <m:t>𝐾</m:t>
                          </m:r>
                          <m:r>
                            <a:rPr kumimoji="1" lang="en-US" altLang="ja-JP" sz="2400" b="0" i="1" smtClean="0">
                              <a:latin typeface="Cambria Math" panose="02040503050406030204" pitchFamily="18" charset="0"/>
                              <a:ea typeface="Cambria Math" panose="02040503050406030204" pitchFamily="18" charset="0"/>
                            </a:rPr>
                            <m:t>+</m:t>
                          </m:r>
                          <m:r>
                            <a:rPr kumimoji="1" lang="ja-JP" altLang="en-US" sz="2400" b="0" i="1" smtClean="0">
                              <a:latin typeface="Cambria Math" panose="02040503050406030204" pitchFamily="18" charset="0"/>
                              <a:ea typeface="Cambria Math" panose="02040503050406030204" pitchFamily="18" charset="0"/>
                            </a:rPr>
                            <m:t>𝛼</m:t>
                          </m:r>
                          <m:sSub>
                            <m:sSubPr>
                              <m:ctrlPr>
                                <a:rPr kumimoji="1" lang="en-US" altLang="ja-JP" sz="2400" b="0" i="1" smtClean="0">
                                  <a:latin typeface="Cambria Math" panose="02040503050406030204" pitchFamily="18" charset="0"/>
                                  <a:ea typeface="Cambria Math" panose="02040503050406030204" pitchFamily="18" charset="0"/>
                                </a:rPr>
                              </m:ctrlPr>
                            </m:sSubPr>
                            <m:e>
                              <m:r>
                                <a:rPr kumimoji="1" lang="ja-JP" altLang="en-US" sz="2400" b="0" i="1" smtClean="0">
                                  <a:latin typeface="Cambria Math" panose="02040503050406030204" pitchFamily="18" charset="0"/>
                                  <a:ea typeface="Cambria Math" panose="02040503050406030204" pitchFamily="18" charset="0"/>
                                </a:rPr>
                                <m:t>𝜆</m:t>
                              </m:r>
                            </m:e>
                            <m:sub>
                              <m:r>
                                <a:rPr kumimoji="1" lang="en-US" altLang="ja-JP" sz="2400" b="0" i="1" smtClean="0">
                                  <a:latin typeface="Cambria Math" panose="02040503050406030204" pitchFamily="18" charset="0"/>
                                  <a:ea typeface="Cambria Math" panose="02040503050406030204" pitchFamily="18" charset="0"/>
                                </a:rPr>
                                <m:t>𝑠</m:t>
                              </m:r>
                            </m:sub>
                          </m:sSub>
                          <m:r>
                            <a:rPr kumimoji="1" lang="ja-JP" altLang="en-US" sz="2400" b="0" i="1" smtClean="0">
                              <a:latin typeface="Cambria Math" panose="02040503050406030204" pitchFamily="18" charset="0"/>
                              <a:ea typeface="Cambria Math" panose="02040503050406030204" pitchFamily="18" charset="0"/>
                            </a:rPr>
                            <m:t>𝜎</m:t>
                          </m:r>
                        </m:den>
                      </m:f>
                    </m:oMath>
                  </m:oMathPara>
                </a14:m>
                <a:endParaRPr kumimoji="1" lang="ja-JP" altLang="en-US" sz="2400" dirty="0">
                  <a:latin typeface="+mn-ea"/>
                </a:endParaRPr>
              </a:p>
            </p:txBody>
          </p:sp>
        </mc:Choice>
        <mc:Fallback xmlns="">
          <p:sp>
            <p:nvSpPr>
              <p:cNvPr id="56" name="テキスト ボックス 55">
                <a:extLst>
                  <a:ext uri="{FF2B5EF4-FFF2-40B4-BE49-F238E27FC236}">
                    <a16:creationId xmlns:a16="http://schemas.microsoft.com/office/drawing/2014/main" id="{420536F5-795F-4004-9CC5-9B1B26FD82A6}"/>
                  </a:ext>
                </a:extLst>
              </p:cNvPr>
              <p:cNvSpPr txBox="1">
                <a:spLocks noRot="1" noChangeAspect="1" noMove="1" noResize="1" noEditPoints="1" noAdjustHandles="1" noChangeArrowheads="1" noChangeShapeType="1" noTextEdit="1"/>
              </p:cNvSpPr>
              <p:nvPr/>
            </p:nvSpPr>
            <p:spPr>
              <a:xfrm>
                <a:off x="4710544" y="1424311"/>
                <a:ext cx="2000163" cy="803553"/>
              </a:xfrm>
              <a:prstGeom prst="rect">
                <a:avLst/>
              </a:prstGeom>
              <a:blipFill>
                <a:blip r:embed="rId3"/>
                <a:stretch>
                  <a:fillRect/>
                </a:stretch>
              </a:blipFill>
            </p:spPr>
            <p:txBody>
              <a:bodyPr/>
              <a:lstStyle/>
              <a:p>
                <a:r>
                  <a:rPr lang="ja-JP" altLang="en-US">
                    <a:noFill/>
                  </a:rPr>
                  <a:t> </a:t>
                </a:r>
              </a:p>
            </p:txBody>
          </p:sp>
        </mc:Fallback>
      </mc:AlternateContent>
      <p:sp>
        <p:nvSpPr>
          <p:cNvPr id="57" name="テキスト ボックス 56">
            <a:extLst>
              <a:ext uri="{FF2B5EF4-FFF2-40B4-BE49-F238E27FC236}">
                <a16:creationId xmlns:a16="http://schemas.microsoft.com/office/drawing/2014/main" id="{77CF32F2-763D-4BB9-95FF-52664E0EACAA}"/>
              </a:ext>
            </a:extLst>
          </p:cNvPr>
          <p:cNvSpPr txBox="1"/>
          <p:nvPr/>
        </p:nvSpPr>
        <p:spPr>
          <a:xfrm>
            <a:off x="4907252" y="2206365"/>
            <a:ext cx="2095445" cy="584775"/>
          </a:xfrm>
          <a:prstGeom prst="rect">
            <a:avLst/>
          </a:prstGeom>
          <a:noFill/>
        </p:spPr>
        <p:txBody>
          <a:bodyPr wrap="none" rtlCol="0">
            <a:spAutoFit/>
          </a:bodyPr>
          <a:lstStyle/>
          <a:p>
            <a:r>
              <a:rPr kumimoji="1" lang="en-US" altLang="ja-JP" sz="1600" i="1" dirty="0" err="1">
                <a:latin typeface="Book Antiqua" panose="02040602050305030304" pitchFamily="18" charset="0"/>
              </a:rPr>
              <a:t>μ</a:t>
            </a:r>
            <a:r>
              <a:rPr kumimoji="1" lang="en-US" altLang="ja-JP" sz="1600" baseline="-25000" dirty="0" err="1">
                <a:latin typeface="Book Antiqua" panose="02040602050305030304" pitchFamily="18" charset="0"/>
              </a:rPr>
              <a:t>i</a:t>
            </a:r>
            <a:r>
              <a:rPr kumimoji="1" lang="en-US" altLang="ja-JP" sz="1200" dirty="0">
                <a:latin typeface="+mn-ea"/>
              </a:rPr>
              <a:t>: Initial permeability </a:t>
            </a:r>
          </a:p>
          <a:p>
            <a:r>
              <a:rPr kumimoji="1" lang="en-US" altLang="ja-JP" sz="1600" i="1" dirty="0">
                <a:latin typeface="Symbol" panose="05050102010706020507" pitchFamily="18" charset="2"/>
              </a:rPr>
              <a:t>a</a:t>
            </a:r>
            <a:r>
              <a:rPr kumimoji="1" lang="en-US" altLang="ja-JP" sz="1200" dirty="0">
                <a:latin typeface="+mn-ea"/>
              </a:rPr>
              <a:t>: coefficient</a:t>
            </a:r>
            <a:endParaRPr kumimoji="1" lang="ja-JP" altLang="en-US" sz="1200" dirty="0">
              <a:latin typeface="+mn-ea"/>
              <a:ea typeface="+mn-ea"/>
            </a:endParaRPr>
          </a:p>
        </p:txBody>
      </p:sp>
      <p:sp>
        <p:nvSpPr>
          <p:cNvPr id="27" name="テキスト ボックス 26">
            <a:extLst>
              <a:ext uri="{FF2B5EF4-FFF2-40B4-BE49-F238E27FC236}">
                <a16:creationId xmlns:a16="http://schemas.microsoft.com/office/drawing/2014/main" id="{16EA8CEC-5486-4A12-9D4A-1199B6C0D22F}"/>
              </a:ext>
            </a:extLst>
          </p:cNvPr>
          <p:cNvSpPr txBox="1"/>
          <p:nvPr/>
        </p:nvSpPr>
        <p:spPr>
          <a:xfrm>
            <a:off x="3848465" y="2834020"/>
            <a:ext cx="4241867" cy="40011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none" rtlCol="0">
            <a:spAutoFit/>
          </a:bodyPr>
          <a:lstStyle/>
          <a:p>
            <a:r>
              <a:rPr kumimoji="1" lang="en-US" altLang="ja-JP" sz="2000" dirty="0">
                <a:latin typeface="+mn-ea"/>
                <a:ea typeface="+mn-ea"/>
              </a:rPr>
              <a:t>Ideal SMMs</a:t>
            </a:r>
            <a:r>
              <a:rPr kumimoji="1" lang="ja-JP" altLang="en-US" sz="2000" dirty="0">
                <a:latin typeface="+mn-ea"/>
                <a:ea typeface="+mn-ea"/>
              </a:rPr>
              <a:t>→ </a:t>
            </a:r>
            <a:r>
              <a:rPr kumimoji="1" lang="en-US" altLang="ja-JP" sz="2000" dirty="0">
                <a:latin typeface="+mn-ea"/>
                <a:ea typeface="+mn-ea"/>
              </a:rPr>
              <a:t>zero </a:t>
            </a:r>
            <a:r>
              <a:rPr kumimoji="1" lang="en-US" altLang="ja-JP" sz="2000" i="1" dirty="0">
                <a:latin typeface="+mn-ea"/>
                <a:ea typeface="+mn-ea"/>
              </a:rPr>
              <a:t>K</a:t>
            </a:r>
            <a:r>
              <a:rPr kumimoji="1" lang="ja-JP" altLang="en-US" sz="2000" dirty="0">
                <a:latin typeface="+mn-ea"/>
                <a:ea typeface="+mn-ea"/>
              </a:rPr>
              <a:t>＋ </a:t>
            </a:r>
            <a:r>
              <a:rPr kumimoji="1" lang="en-US" altLang="ja-JP" sz="2000" dirty="0">
                <a:latin typeface="+mn-ea"/>
                <a:ea typeface="+mn-ea"/>
              </a:rPr>
              <a:t>zero </a:t>
            </a:r>
            <a:r>
              <a:rPr kumimoji="1" lang="en-US" altLang="ja-JP" sz="2000" i="1" dirty="0">
                <a:latin typeface="Symbol" panose="05050102010706020507" pitchFamily="18" charset="2"/>
              </a:rPr>
              <a:t>l</a:t>
            </a:r>
            <a:endParaRPr kumimoji="1" lang="ja-JP" altLang="en-US" sz="2000" i="1" dirty="0">
              <a:latin typeface="Symbol" panose="05050102010706020507" pitchFamily="18" charset="2"/>
            </a:endParaRPr>
          </a:p>
        </p:txBody>
      </p:sp>
      <p:sp>
        <p:nvSpPr>
          <p:cNvPr id="37" name="テキスト ボックス 36">
            <a:extLst>
              <a:ext uri="{FF2B5EF4-FFF2-40B4-BE49-F238E27FC236}">
                <a16:creationId xmlns:a16="http://schemas.microsoft.com/office/drawing/2014/main" id="{9E67653B-E74A-4B95-9E4D-8890C5C06B6F}"/>
              </a:ext>
            </a:extLst>
          </p:cNvPr>
          <p:cNvSpPr txBox="1"/>
          <p:nvPr/>
        </p:nvSpPr>
        <p:spPr>
          <a:xfrm>
            <a:off x="633389" y="3475640"/>
            <a:ext cx="5400837" cy="1015663"/>
          </a:xfrm>
          <a:prstGeom prst="rect">
            <a:avLst/>
          </a:prstGeom>
          <a:noFill/>
        </p:spPr>
        <p:txBody>
          <a:bodyPr wrap="none" rtlCol="0">
            <a:spAutoFit/>
          </a:bodyPr>
          <a:lstStyle/>
          <a:p>
            <a:r>
              <a:rPr kumimoji="1" lang="en-US" altLang="ja-JP" sz="2000" dirty="0">
                <a:latin typeface="+mn-ea"/>
                <a:ea typeface="+mn-ea"/>
              </a:rPr>
              <a:t>Fe-Ni</a:t>
            </a:r>
            <a:r>
              <a:rPr kumimoji="1" lang="ja-JP" altLang="en-US" sz="2000" dirty="0">
                <a:latin typeface="+mn-ea"/>
              </a:rPr>
              <a:t> </a:t>
            </a:r>
            <a:r>
              <a:rPr kumimoji="1" lang="en-US" altLang="ja-JP" sz="2000" dirty="0">
                <a:latin typeface="+mn-ea"/>
              </a:rPr>
              <a:t>(Permalloy)</a:t>
            </a:r>
            <a:r>
              <a:rPr kumimoji="1" lang="ja-JP" altLang="en-US" sz="2000" dirty="0">
                <a:latin typeface="+mn-ea"/>
              </a:rPr>
              <a:t> </a:t>
            </a:r>
            <a:r>
              <a:rPr kumimoji="1" lang="en-US" altLang="ja-JP" sz="2000" dirty="0">
                <a:latin typeface="+mn-ea"/>
              </a:rPr>
              <a:t>Fe-Al-Si</a:t>
            </a:r>
            <a:r>
              <a:rPr kumimoji="1" lang="ja-JP" altLang="en-US" sz="2000" dirty="0">
                <a:latin typeface="+mn-ea"/>
              </a:rPr>
              <a:t> </a:t>
            </a:r>
            <a:r>
              <a:rPr kumimoji="1" lang="en-US" altLang="ja-JP" sz="2000" dirty="0">
                <a:latin typeface="+mn-ea"/>
              </a:rPr>
              <a:t>(</a:t>
            </a:r>
            <a:r>
              <a:rPr kumimoji="1" lang="en-US" altLang="ja-JP" sz="2000" dirty="0" err="1">
                <a:latin typeface="+mn-ea"/>
              </a:rPr>
              <a:t>Sendust</a:t>
            </a:r>
            <a:r>
              <a:rPr kumimoji="1" lang="en-US" altLang="ja-JP" sz="2000" dirty="0">
                <a:latin typeface="+mn-ea"/>
              </a:rPr>
              <a:t>)</a:t>
            </a:r>
          </a:p>
          <a:p>
            <a:r>
              <a:rPr lang="en-US" altLang="ja-JP" sz="2000" dirty="0">
                <a:latin typeface="+mn-ea"/>
                <a:ea typeface="+mn-ea"/>
              </a:rPr>
              <a:t>Mn-Zn</a:t>
            </a:r>
            <a:r>
              <a:rPr lang="en-US" altLang="ja-JP" sz="2000" dirty="0">
                <a:latin typeface="+mn-ea"/>
              </a:rPr>
              <a:t> ferrite, Ni-Zn ferrite</a:t>
            </a:r>
          </a:p>
          <a:p>
            <a:r>
              <a:rPr kumimoji="1" lang="en-US" altLang="ja-JP" sz="2000" dirty="0">
                <a:latin typeface="+mn-ea"/>
                <a:ea typeface="+mn-ea"/>
              </a:rPr>
              <a:t>Co-based amorphous alloy</a:t>
            </a:r>
            <a:endParaRPr kumimoji="1" lang="ja-JP" altLang="en-US" sz="2000" dirty="0">
              <a:latin typeface="+mn-ea"/>
              <a:ea typeface="+mn-ea"/>
            </a:endParaRPr>
          </a:p>
        </p:txBody>
      </p:sp>
      <p:sp>
        <p:nvSpPr>
          <p:cNvPr id="47" name="テキスト ボックス 46">
            <a:extLst>
              <a:ext uri="{FF2B5EF4-FFF2-40B4-BE49-F238E27FC236}">
                <a16:creationId xmlns:a16="http://schemas.microsoft.com/office/drawing/2014/main" id="{FA82CA94-D32D-49C9-BB36-D7CE8E9429F4}"/>
              </a:ext>
            </a:extLst>
          </p:cNvPr>
          <p:cNvSpPr txBox="1"/>
          <p:nvPr/>
        </p:nvSpPr>
        <p:spPr>
          <a:xfrm>
            <a:off x="752557" y="5063383"/>
            <a:ext cx="10826457" cy="338554"/>
          </a:xfrm>
          <a:prstGeom prst="rect">
            <a:avLst/>
          </a:prstGeom>
          <a:noFill/>
        </p:spPr>
        <p:txBody>
          <a:bodyPr wrap="square" rtlCol="0">
            <a:spAutoFit/>
          </a:bodyPr>
          <a:lstStyle/>
          <a:p>
            <a:r>
              <a:rPr kumimoji="1" lang="en-US" altLang="ja-JP" sz="1600" dirty="0">
                <a:latin typeface="+mn-ea"/>
                <a:ea typeface="+mn-ea"/>
              </a:rPr>
              <a:t>non ideal soft magnetic materials are widely used if it is compatible with the usage.</a:t>
            </a:r>
          </a:p>
        </p:txBody>
      </p:sp>
      <p:sp>
        <p:nvSpPr>
          <p:cNvPr id="6" name="矢印: 折線 5">
            <a:extLst>
              <a:ext uri="{FF2B5EF4-FFF2-40B4-BE49-F238E27FC236}">
                <a16:creationId xmlns:a16="http://schemas.microsoft.com/office/drawing/2014/main" id="{68DC2B78-A1D0-9517-AAEE-4BF3A9EED054}"/>
              </a:ext>
            </a:extLst>
          </p:cNvPr>
          <p:cNvSpPr/>
          <p:nvPr/>
        </p:nvSpPr>
        <p:spPr>
          <a:xfrm flipV="1">
            <a:off x="2907122" y="5479741"/>
            <a:ext cx="1133593" cy="408789"/>
          </a:xfrm>
          <a:prstGeom prst="ben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テキスト ボックス 6">
            <a:extLst>
              <a:ext uri="{FF2B5EF4-FFF2-40B4-BE49-F238E27FC236}">
                <a16:creationId xmlns:a16="http://schemas.microsoft.com/office/drawing/2014/main" id="{D7FB7C68-9067-99F5-D31D-F82A32D98BC7}"/>
              </a:ext>
            </a:extLst>
          </p:cNvPr>
          <p:cNvSpPr txBox="1"/>
          <p:nvPr/>
        </p:nvSpPr>
        <p:spPr>
          <a:xfrm>
            <a:off x="4052029" y="5621270"/>
            <a:ext cx="6514925" cy="338554"/>
          </a:xfrm>
          <a:prstGeom prst="rect">
            <a:avLst/>
          </a:prstGeom>
          <a:noFill/>
        </p:spPr>
        <p:txBody>
          <a:bodyPr wrap="none" rtlCol="0">
            <a:spAutoFit/>
          </a:bodyPr>
          <a:lstStyle/>
          <a:p>
            <a:r>
              <a:rPr kumimoji="1" lang="en-US" altLang="ja-JP" sz="1600" dirty="0"/>
              <a:t>Like amorphous ribbon in transformers which has High </a:t>
            </a:r>
            <a:r>
              <a:rPr kumimoji="1" lang="en-US" altLang="ja-JP" sz="1600" i="1" dirty="0">
                <a:latin typeface="Symbol" panose="05050102010706020507" pitchFamily="18" charset="2"/>
              </a:rPr>
              <a:t>l</a:t>
            </a:r>
            <a:endParaRPr kumimoji="1" lang="ja-JP" altLang="en-US" sz="1600" i="1" dirty="0">
              <a:latin typeface="Symbol" panose="05050102010706020507" pitchFamily="18" charset="2"/>
            </a:endParaRPr>
          </a:p>
        </p:txBody>
      </p:sp>
      <p:sp>
        <p:nvSpPr>
          <p:cNvPr id="8" name="テキスト ボックス 7">
            <a:extLst>
              <a:ext uri="{FF2B5EF4-FFF2-40B4-BE49-F238E27FC236}">
                <a16:creationId xmlns:a16="http://schemas.microsoft.com/office/drawing/2014/main" id="{D4445B05-089C-781E-F769-2A1AECF6A1C0}"/>
              </a:ext>
            </a:extLst>
          </p:cNvPr>
          <p:cNvSpPr txBox="1"/>
          <p:nvPr/>
        </p:nvSpPr>
        <p:spPr>
          <a:xfrm>
            <a:off x="4443694" y="5959088"/>
            <a:ext cx="3185487" cy="300082"/>
          </a:xfrm>
          <a:prstGeom prst="rect">
            <a:avLst/>
          </a:prstGeom>
          <a:noFill/>
        </p:spPr>
        <p:txBody>
          <a:bodyPr wrap="none" rtlCol="0">
            <a:spAutoFit/>
          </a:bodyPr>
          <a:lstStyle/>
          <a:p>
            <a:r>
              <a:rPr kumimoji="1" lang="en-US" altLang="ja-JP" dirty="0"/>
              <a:t>However, </a:t>
            </a:r>
            <a:r>
              <a:rPr kumimoji="1" lang="en-US" altLang="ja-JP" i="1" dirty="0">
                <a:latin typeface="Symbol" panose="05050102010706020507" pitchFamily="18" charset="2"/>
              </a:rPr>
              <a:t>l</a:t>
            </a:r>
            <a:r>
              <a:rPr kumimoji="1" lang="en-US" altLang="ja-JP" dirty="0"/>
              <a:t> is limiting its usage.</a:t>
            </a:r>
            <a:endParaRPr kumimoji="1" lang="ja-JP" altLang="en-US" dirty="0"/>
          </a:p>
        </p:txBody>
      </p:sp>
      <p:sp>
        <p:nvSpPr>
          <p:cNvPr id="9" name="矢印: 右 8">
            <a:extLst>
              <a:ext uri="{FF2B5EF4-FFF2-40B4-BE49-F238E27FC236}">
                <a16:creationId xmlns:a16="http://schemas.microsoft.com/office/drawing/2014/main" id="{5BCA37A3-D50B-3B29-7E52-09F5C818BE8C}"/>
              </a:ext>
            </a:extLst>
          </p:cNvPr>
          <p:cNvSpPr/>
          <p:nvPr/>
        </p:nvSpPr>
        <p:spPr>
          <a:xfrm>
            <a:off x="6116667" y="3674602"/>
            <a:ext cx="369788" cy="335127"/>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45EAC789-241A-7BA3-9A1A-60A17C4D4F01}"/>
              </a:ext>
            </a:extLst>
          </p:cNvPr>
          <p:cNvSpPr/>
          <p:nvPr/>
        </p:nvSpPr>
        <p:spPr>
          <a:xfrm>
            <a:off x="601133" y="4981903"/>
            <a:ext cx="10787510" cy="1664430"/>
          </a:xfrm>
          <a:prstGeom prst="round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09A68731-78C0-2665-E885-DBD5CB6A915E}"/>
              </a:ext>
            </a:extLst>
          </p:cNvPr>
          <p:cNvSpPr txBox="1"/>
          <p:nvPr/>
        </p:nvSpPr>
        <p:spPr>
          <a:xfrm>
            <a:off x="1083162" y="4788517"/>
            <a:ext cx="588623" cy="300082"/>
          </a:xfrm>
          <a:prstGeom prst="rect">
            <a:avLst/>
          </a:prstGeom>
          <a:solidFill>
            <a:schemeClr val="accent6"/>
          </a:solidFill>
        </p:spPr>
        <p:txBody>
          <a:bodyPr wrap="none" rtlCol="0">
            <a:spAutoFit/>
          </a:bodyPr>
          <a:lstStyle/>
          <a:p>
            <a:r>
              <a:rPr kumimoji="1" lang="en-US" altLang="ja-JP" dirty="0"/>
              <a:t>Tips</a:t>
            </a:r>
            <a:endParaRPr kumimoji="1" lang="ja-JP" altLang="en-US" dirty="0"/>
          </a:p>
        </p:txBody>
      </p:sp>
      <p:sp>
        <p:nvSpPr>
          <p:cNvPr id="12" name="テキスト ボックス 11">
            <a:extLst>
              <a:ext uri="{FF2B5EF4-FFF2-40B4-BE49-F238E27FC236}">
                <a16:creationId xmlns:a16="http://schemas.microsoft.com/office/drawing/2014/main" id="{91E2CEDA-2291-15C3-63F4-FBA22FC4620B}"/>
              </a:ext>
            </a:extLst>
          </p:cNvPr>
          <p:cNvSpPr txBox="1"/>
          <p:nvPr/>
        </p:nvSpPr>
        <p:spPr>
          <a:xfrm>
            <a:off x="6710707" y="3573194"/>
            <a:ext cx="3908442" cy="300082"/>
          </a:xfrm>
          <a:prstGeom prst="rect">
            <a:avLst/>
          </a:prstGeom>
          <a:noFill/>
        </p:spPr>
        <p:txBody>
          <a:bodyPr wrap="none" rtlCol="0">
            <a:spAutoFit/>
          </a:bodyPr>
          <a:lstStyle/>
          <a:p>
            <a:r>
              <a:rPr kumimoji="1" lang="en-US" altLang="ja-JP" dirty="0"/>
              <a:t>Relatively low </a:t>
            </a:r>
            <a:r>
              <a:rPr kumimoji="1" lang="en-US" altLang="ja-JP" i="1" dirty="0"/>
              <a:t>B</a:t>
            </a:r>
            <a:r>
              <a:rPr kumimoji="1" lang="en-US" altLang="ja-JP" baseline="-25000" dirty="0"/>
              <a:t>s</a:t>
            </a:r>
            <a:r>
              <a:rPr kumimoji="1" lang="en-US" altLang="ja-JP" dirty="0"/>
              <a:t> such as max 1 T or so</a:t>
            </a:r>
            <a:endParaRPr kumimoji="1" lang="ja-JP" altLang="en-US" dirty="0"/>
          </a:p>
        </p:txBody>
      </p:sp>
      <p:sp>
        <p:nvSpPr>
          <p:cNvPr id="13" name="テキスト ボックス 12">
            <a:extLst>
              <a:ext uri="{FF2B5EF4-FFF2-40B4-BE49-F238E27FC236}">
                <a16:creationId xmlns:a16="http://schemas.microsoft.com/office/drawing/2014/main" id="{C49B240B-6C67-02EB-0543-17EC8F030D95}"/>
              </a:ext>
            </a:extLst>
          </p:cNvPr>
          <p:cNvSpPr txBox="1"/>
          <p:nvPr/>
        </p:nvSpPr>
        <p:spPr>
          <a:xfrm>
            <a:off x="6710707" y="3966405"/>
            <a:ext cx="2661306" cy="300082"/>
          </a:xfrm>
          <a:prstGeom prst="rect">
            <a:avLst/>
          </a:prstGeom>
          <a:noFill/>
        </p:spPr>
        <p:txBody>
          <a:bodyPr wrap="none" rtlCol="0">
            <a:spAutoFit/>
          </a:bodyPr>
          <a:lstStyle/>
          <a:p>
            <a:r>
              <a:rPr lang="en-US" altLang="ja-JP" dirty="0"/>
              <a:t>Motivation of developing</a:t>
            </a:r>
            <a:endParaRPr kumimoji="1" lang="ja-JP" altLang="en-US" dirty="0"/>
          </a:p>
        </p:txBody>
      </p:sp>
      <p:sp>
        <p:nvSpPr>
          <p:cNvPr id="24" name="テキスト ボックス 23">
            <a:extLst>
              <a:ext uri="{FF2B5EF4-FFF2-40B4-BE49-F238E27FC236}">
                <a16:creationId xmlns:a16="http://schemas.microsoft.com/office/drawing/2014/main" id="{79BEC358-BD86-BE7C-DB4B-C19B960164FB}"/>
              </a:ext>
            </a:extLst>
          </p:cNvPr>
          <p:cNvSpPr txBox="1"/>
          <p:nvPr/>
        </p:nvSpPr>
        <p:spPr>
          <a:xfrm>
            <a:off x="1377473" y="1005961"/>
            <a:ext cx="3117785" cy="307777"/>
          </a:xfrm>
          <a:prstGeom prst="rect">
            <a:avLst/>
          </a:prstGeom>
          <a:noFill/>
        </p:spPr>
        <p:txBody>
          <a:bodyPr wrap="square">
            <a:spAutoFit/>
          </a:bodyPr>
          <a:lstStyle/>
          <a:p>
            <a:r>
              <a:rPr kumimoji="1" lang="en-US" altLang="ja-JP" sz="1400" dirty="0">
                <a:latin typeface="+mn-ea"/>
                <a:ea typeface="+mn-ea"/>
              </a:rPr>
              <a:t>Material-derived factors</a:t>
            </a:r>
          </a:p>
        </p:txBody>
      </p:sp>
      <p:sp>
        <p:nvSpPr>
          <p:cNvPr id="25" name="テキスト ボックス 24">
            <a:extLst>
              <a:ext uri="{FF2B5EF4-FFF2-40B4-BE49-F238E27FC236}">
                <a16:creationId xmlns:a16="http://schemas.microsoft.com/office/drawing/2014/main" id="{1C52663F-6657-F15E-758A-2C2F444EA1F9}"/>
              </a:ext>
            </a:extLst>
          </p:cNvPr>
          <p:cNvSpPr txBox="1"/>
          <p:nvPr/>
        </p:nvSpPr>
        <p:spPr>
          <a:xfrm>
            <a:off x="3957677" y="6282346"/>
            <a:ext cx="5312673" cy="300082"/>
          </a:xfrm>
          <a:prstGeom prst="rect">
            <a:avLst/>
          </a:prstGeom>
          <a:noFill/>
        </p:spPr>
        <p:txBody>
          <a:bodyPr wrap="none" rtlCol="0">
            <a:spAutoFit/>
          </a:bodyPr>
          <a:lstStyle/>
          <a:p>
            <a:r>
              <a:rPr kumimoji="1" lang="en-US" altLang="ja-JP" dirty="0"/>
              <a:t>Controlling extrinsic factor to cancel the anti-factors</a:t>
            </a:r>
            <a:endParaRPr kumimoji="1" lang="ja-JP" altLang="en-US" dirty="0"/>
          </a:p>
        </p:txBody>
      </p:sp>
      <p:sp>
        <p:nvSpPr>
          <p:cNvPr id="19" name="テキスト ボックス 18">
            <a:extLst>
              <a:ext uri="{FF2B5EF4-FFF2-40B4-BE49-F238E27FC236}">
                <a16:creationId xmlns:a16="http://schemas.microsoft.com/office/drawing/2014/main" id="{9C047B47-B793-41B7-3AA3-49BE79A5202A}"/>
              </a:ext>
            </a:extLst>
          </p:cNvPr>
          <p:cNvSpPr txBox="1"/>
          <p:nvPr/>
        </p:nvSpPr>
        <p:spPr>
          <a:xfrm>
            <a:off x="5596956" y="4233534"/>
            <a:ext cx="5925483" cy="400110"/>
          </a:xfrm>
          <a:prstGeom prst="rect">
            <a:avLst/>
          </a:prstGeom>
          <a:noFill/>
        </p:spPr>
        <p:txBody>
          <a:bodyPr wrap="square">
            <a:spAutoFit/>
          </a:bodyPr>
          <a:lstStyle/>
          <a:p>
            <a:r>
              <a:rPr kumimoji="1" lang="en-US" altLang="ja-JP" dirty="0"/>
              <a:t>Fe-based nanocrystalline alloy, the </a:t>
            </a:r>
            <a:r>
              <a:rPr lang="en-US" altLang="ja-JP" sz="2000" dirty="0"/>
              <a:t>FINEMET</a:t>
            </a:r>
            <a:r>
              <a:rPr lang="en-US" altLang="ja-JP" sz="2000" baseline="30000" dirty="0"/>
              <a:t>®</a:t>
            </a:r>
            <a:endParaRPr lang="en-US" altLang="ja-JP" baseline="30000" dirty="0"/>
          </a:p>
        </p:txBody>
      </p:sp>
    </p:spTree>
    <p:extLst>
      <p:ext uri="{BB962C8B-B14F-4D97-AF65-F5344CB8AC3E}">
        <p14:creationId xmlns:p14="http://schemas.microsoft.com/office/powerpoint/2010/main" val="24927575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DA93FF-19F9-E9DC-2C09-FABD953209EE}"/>
              </a:ext>
            </a:extLst>
          </p:cNvPr>
          <p:cNvSpPr>
            <a:spLocks noGrp="1"/>
          </p:cNvSpPr>
          <p:nvPr>
            <p:ph type="title"/>
          </p:nvPr>
        </p:nvSpPr>
        <p:spPr>
          <a:xfrm>
            <a:off x="369703" y="211404"/>
            <a:ext cx="9423771" cy="436504"/>
          </a:xfrm>
        </p:spPr>
        <p:txBody>
          <a:bodyPr/>
          <a:lstStyle/>
          <a:p>
            <a:r>
              <a:rPr lang="en-US" altLang="ja-JP" sz="2000" dirty="0"/>
              <a:t>Magnetic Properties Comparison of Various Materials</a:t>
            </a:r>
            <a:r>
              <a:rPr lang="ja-JP" altLang="en-US" sz="2000" dirty="0"/>
              <a:t>　</a:t>
            </a:r>
          </a:p>
        </p:txBody>
      </p:sp>
      <p:sp>
        <p:nvSpPr>
          <p:cNvPr id="3" name="スライド番号プレースホルダ 2"/>
          <p:cNvSpPr>
            <a:spLocks noGrp="1"/>
          </p:cNvSpPr>
          <p:nvPr>
            <p:ph type="sldNum" sz="quarter" idx="4294967295"/>
          </p:nvPr>
        </p:nvSpPr>
        <p:spPr>
          <a:xfrm>
            <a:off x="0" y="6618288"/>
            <a:ext cx="760413" cy="123825"/>
          </a:xfrm>
        </p:spPr>
        <p:txBody>
          <a:bodyPr/>
          <a:lstStyle/>
          <a:p>
            <a:pPr>
              <a:defRPr/>
            </a:pPr>
            <a:r>
              <a:rPr lang="en-US" altLang="ja-JP" dirty="0"/>
              <a:t>Page 2</a:t>
            </a:r>
            <a:endParaRPr lang="ja-JP" altLang="en-US" dirty="0"/>
          </a:p>
        </p:txBody>
      </p:sp>
      <p:sp>
        <p:nvSpPr>
          <p:cNvPr id="5" name="Rectangle 4"/>
          <p:cNvSpPr>
            <a:spLocks noChangeArrowheads="1"/>
          </p:cNvSpPr>
          <p:nvPr/>
        </p:nvSpPr>
        <p:spPr bwMode="auto">
          <a:xfrm>
            <a:off x="1981200" y="1009650"/>
            <a:ext cx="8229600" cy="5410200"/>
          </a:xfrm>
          <a:prstGeom prst="rect">
            <a:avLst/>
          </a:prstGeom>
          <a:gradFill rotWithShape="0">
            <a:gsLst>
              <a:gs pos="0">
                <a:srgbClr val="FFFFFF"/>
              </a:gs>
              <a:gs pos="100000">
                <a:srgbClr val="FFFF99"/>
              </a:gs>
            </a:gsLst>
            <a:path path="shape">
              <a:fillToRect l="50000" t="50000" r="50000" b="50000"/>
            </a:path>
          </a:gradFill>
          <a:ln w="12700">
            <a:solidFill>
              <a:schemeClr val="tx1"/>
            </a:solidFill>
            <a:miter lim="800000"/>
            <a:headEnd/>
            <a:tailEnd/>
          </a:ln>
          <a:effectLst>
            <a:outerShdw dist="107763" dir="18900000" algn="ctr" rotWithShape="0">
              <a:srgbClr val="FF0000"/>
            </a:outerShdw>
          </a:effectLst>
        </p:spPr>
        <p:txBody>
          <a:bodyPr wrap="none"/>
          <a:lstStyle/>
          <a:p>
            <a:pPr eaLnBrk="0" hangingPunct="0"/>
            <a:endParaRPr lang="en-US" altLang="ja-JP" sz="2600">
              <a:solidFill>
                <a:srgbClr val="FF0000"/>
              </a:solidFill>
            </a:endParaRPr>
          </a:p>
          <a:p>
            <a:pPr eaLnBrk="0" hangingPunct="0">
              <a:lnSpc>
                <a:spcPct val="140000"/>
              </a:lnSpc>
            </a:pPr>
            <a:r>
              <a:rPr lang="ja-JP" altLang="en-US" sz="2400">
                <a:solidFill>
                  <a:srgbClr val="FF0000"/>
                </a:solidFill>
              </a:rPr>
              <a:t>　</a:t>
            </a:r>
            <a:endParaRPr lang="ja-JP" altLang="en-US" sz="2600">
              <a:solidFill>
                <a:srgbClr val="FF0000"/>
              </a:solidFill>
            </a:endParaRPr>
          </a:p>
          <a:p>
            <a:pPr eaLnBrk="0" hangingPunct="0"/>
            <a:endParaRPr lang="ja-JP" altLang="en-US" sz="2600">
              <a:solidFill>
                <a:srgbClr val="FF0000"/>
              </a:solidFill>
            </a:endParaRPr>
          </a:p>
          <a:p>
            <a:pPr eaLnBrk="0" hangingPunct="0"/>
            <a:endParaRPr lang="ja-JP" altLang="en-US" sz="2600">
              <a:solidFill>
                <a:srgbClr val="FF0000"/>
              </a:solidFill>
            </a:endParaRPr>
          </a:p>
          <a:p>
            <a:pPr eaLnBrk="0" hangingPunct="0"/>
            <a:endParaRPr lang="ja-JP" altLang="en-US" sz="2600">
              <a:solidFill>
                <a:srgbClr val="FF0000"/>
              </a:solidFill>
            </a:endParaRPr>
          </a:p>
          <a:p>
            <a:pPr eaLnBrk="0" hangingPunct="0"/>
            <a:endParaRPr lang="ja-JP" altLang="en-US" sz="2600">
              <a:solidFill>
                <a:srgbClr val="FF0000"/>
              </a:solidFill>
            </a:endParaRPr>
          </a:p>
          <a:p>
            <a:pPr eaLnBrk="0" hangingPunct="0">
              <a:lnSpc>
                <a:spcPct val="180000"/>
              </a:lnSpc>
            </a:pPr>
            <a:r>
              <a:rPr lang="ja-JP" altLang="en-US" sz="2400">
                <a:solidFill>
                  <a:srgbClr val="FF0000"/>
                </a:solidFill>
              </a:rPr>
              <a:t>　</a:t>
            </a:r>
          </a:p>
          <a:p>
            <a:pPr eaLnBrk="0" hangingPunct="0">
              <a:lnSpc>
                <a:spcPct val="180000"/>
              </a:lnSpc>
            </a:pPr>
            <a:endParaRPr lang="en-US" altLang="ja-JP" sz="2200"/>
          </a:p>
        </p:txBody>
      </p:sp>
      <p:sp>
        <p:nvSpPr>
          <p:cNvPr id="6" name="Rectangle 5"/>
          <p:cNvSpPr>
            <a:spLocks noChangeAspect="1" noChangeArrowheads="1"/>
          </p:cNvSpPr>
          <p:nvPr/>
        </p:nvSpPr>
        <p:spPr bwMode="auto">
          <a:xfrm>
            <a:off x="3302001" y="1277938"/>
            <a:ext cx="6405563" cy="4076700"/>
          </a:xfrm>
          <a:prstGeom prst="rect">
            <a:avLst/>
          </a:prstGeom>
          <a:solidFill>
            <a:srgbClr val="FFFF99"/>
          </a:solidFill>
          <a:ln w="12700">
            <a:solidFill>
              <a:schemeClr val="tx1"/>
            </a:solidFill>
            <a:miter lim="800000"/>
            <a:headEnd/>
            <a:tailEnd/>
          </a:ln>
          <a:effectLst/>
        </p:spPr>
        <p:txBody>
          <a:bodyPr wrap="none" anchor="ctr"/>
          <a:lstStyle/>
          <a:p>
            <a:endParaRPr lang="ja-JP" altLang="en-US"/>
          </a:p>
        </p:txBody>
      </p:sp>
      <p:sp>
        <p:nvSpPr>
          <p:cNvPr id="7" name="Freeform 6"/>
          <p:cNvSpPr>
            <a:spLocks noChangeAspect="1"/>
          </p:cNvSpPr>
          <p:nvPr/>
        </p:nvSpPr>
        <p:spPr bwMode="auto">
          <a:xfrm rot="2017474">
            <a:off x="4422776" y="2100263"/>
            <a:ext cx="1381125" cy="1096962"/>
          </a:xfrm>
          <a:custGeom>
            <a:avLst/>
            <a:gdLst/>
            <a:ahLst/>
            <a:cxnLst>
              <a:cxn ang="0">
                <a:pos x="647" y="1128"/>
              </a:cxn>
              <a:cxn ang="0">
                <a:pos x="584" y="1065"/>
              </a:cxn>
              <a:cxn ang="0">
                <a:pos x="537" y="1033"/>
              </a:cxn>
              <a:cxn ang="0">
                <a:pos x="521" y="1010"/>
              </a:cxn>
              <a:cxn ang="0">
                <a:pos x="497" y="994"/>
              </a:cxn>
              <a:cxn ang="0">
                <a:pos x="489" y="970"/>
              </a:cxn>
              <a:cxn ang="0">
                <a:pos x="450" y="931"/>
              </a:cxn>
              <a:cxn ang="0">
                <a:pos x="410" y="891"/>
              </a:cxn>
              <a:cxn ang="0">
                <a:pos x="395" y="868"/>
              </a:cxn>
              <a:cxn ang="0">
                <a:pos x="347" y="836"/>
              </a:cxn>
              <a:cxn ang="0">
                <a:pos x="308" y="797"/>
              </a:cxn>
              <a:cxn ang="0">
                <a:pos x="268" y="757"/>
              </a:cxn>
              <a:cxn ang="0">
                <a:pos x="213" y="694"/>
              </a:cxn>
              <a:cxn ang="0">
                <a:pos x="182" y="655"/>
              </a:cxn>
              <a:cxn ang="0">
                <a:pos x="174" y="631"/>
              </a:cxn>
              <a:cxn ang="0">
                <a:pos x="134" y="591"/>
              </a:cxn>
              <a:cxn ang="0">
                <a:pos x="79" y="473"/>
              </a:cxn>
              <a:cxn ang="0">
                <a:pos x="48" y="426"/>
              </a:cxn>
              <a:cxn ang="0">
                <a:pos x="0" y="197"/>
              </a:cxn>
              <a:cxn ang="0">
                <a:pos x="71" y="71"/>
              </a:cxn>
              <a:cxn ang="0">
                <a:pos x="182" y="0"/>
              </a:cxn>
              <a:cxn ang="0">
                <a:pos x="379" y="47"/>
              </a:cxn>
              <a:cxn ang="0">
                <a:pos x="442" y="63"/>
              </a:cxn>
              <a:cxn ang="0">
                <a:pos x="631" y="189"/>
              </a:cxn>
              <a:cxn ang="0">
                <a:pos x="647" y="213"/>
              </a:cxn>
              <a:cxn ang="0">
                <a:pos x="671" y="221"/>
              </a:cxn>
              <a:cxn ang="0">
                <a:pos x="679" y="244"/>
              </a:cxn>
              <a:cxn ang="0">
                <a:pos x="702" y="268"/>
              </a:cxn>
            </a:cxnLst>
            <a:rect l="0" t="0" r="r" b="b"/>
            <a:pathLst>
              <a:path w="707" h="1128">
                <a:moveTo>
                  <a:pt x="647" y="1128"/>
                </a:moveTo>
                <a:cubicBezTo>
                  <a:pt x="620" y="1110"/>
                  <a:pt x="609" y="1085"/>
                  <a:pt x="584" y="1065"/>
                </a:cubicBezTo>
                <a:cubicBezTo>
                  <a:pt x="569" y="1053"/>
                  <a:pt x="537" y="1033"/>
                  <a:pt x="537" y="1033"/>
                </a:cubicBezTo>
                <a:cubicBezTo>
                  <a:pt x="532" y="1025"/>
                  <a:pt x="528" y="1017"/>
                  <a:pt x="521" y="1010"/>
                </a:cubicBezTo>
                <a:cubicBezTo>
                  <a:pt x="514" y="1003"/>
                  <a:pt x="503" y="1002"/>
                  <a:pt x="497" y="994"/>
                </a:cubicBezTo>
                <a:cubicBezTo>
                  <a:pt x="492" y="987"/>
                  <a:pt x="493" y="978"/>
                  <a:pt x="489" y="970"/>
                </a:cubicBezTo>
                <a:cubicBezTo>
                  <a:pt x="476" y="944"/>
                  <a:pt x="474" y="947"/>
                  <a:pt x="450" y="931"/>
                </a:cubicBezTo>
                <a:cubicBezTo>
                  <a:pt x="407" y="867"/>
                  <a:pt x="463" y="944"/>
                  <a:pt x="410" y="891"/>
                </a:cubicBezTo>
                <a:cubicBezTo>
                  <a:pt x="404" y="885"/>
                  <a:pt x="402" y="874"/>
                  <a:pt x="395" y="868"/>
                </a:cubicBezTo>
                <a:cubicBezTo>
                  <a:pt x="381" y="855"/>
                  <a:pt x="347" y="836"/>
                  <a:pt x="347" y="836"/>
                </a:cubicBezTo>
                <a:cubicBezTo>
                  <a:pt x="309" y="775"/>
                  <a:pt x="358" y="846"/>
                  <a:pt x="308" y="797"/>
                </a:cubicBezTo>
                <a:cubicBezTo>
                  <a:pt x="250" y="741"/>
                  <a:pt x="336" y="803"/>
                  <a:pt x="268" y="757"/>
                </a:cubicBezTo>
                <a:cubicBezTo>
                  <a:pt x="232" y="702"/>
                  <a:pt x="253" y="720"/>
                  <a:pt x="213" y="694"/>
                </a:cubicBezTo>
                <a:cubicBezTo>
                  <a:pt x="192" y="632"/>
                  <a:pt x="223" y="706"/>
                  <a:pt x="182" y="655"/>
                </a:cubicBezTo>
                <a:cubicBezTo>
                  <a:pt x="177" y="648"/>
                  <a:pt x="178" y="639"/>
                  <a:pt x="174" y="631"/>
                </a:cubicBezTo>
                <a:cubicBezTo>
                  <a:pt x="161" y="604"/>
                  <a:pt x="158" y="607"/>
                  <a:pt x="134" y="591"/>
                </a:cubicBezTo>
                <a:cubicBezTo>
                  <a:pt x="119" y="549"/>
                  <a:pt x="94" y="516"/>
                  <a:pt x="79" y="473"/>
                </a:cubicBezTo>
                <a:cubicBezTo>
                  <a:pt x="73" y="455"/>
                  <a:pt x="54" y="444"/>
                  <a:pt x="48" y="426"/>
                </a:cubicBezTo>
                <a:cubicBezTo>
                  <a:pt x="22" y="349"/>
                  <a:pt x="12" y="278"/>
                  <a:pt x="0" y="197"/>
                </a:cubicBezTo>
                <a:cubicBezTo>
                  <a:pt x="26" y="94"/>
                  <a:pt x="9" y="114"/>
                  <a:pt x="71" y="71"/>
                </a:cubicBezTo>
                <a:cubicBezTo>
                  <a:pt x="96" y="33"/>
                  <a:pt x="139" y="14"/>
                  <a:pt x="182" y="0"/>
                </a:cubicBezTo>
                <a:cubicBezTo>
                  <a:pt x="254" y="7"/>
                  <a:pt x="312" y="25"/>
                  <a:pt x="379" y="47"/>
                </a:cubicBezTo>
                <a:cubicBezTo>
                  <a:pt x="397" y="53"/>
                  <a:pt x="424" y="53"/>
                  <a:pt x="442" y="63"/>
                </a:cubicBezTo>
                <a:cubicBezTo>
                  <a:pt x="507" y="99"/>
                  <a:pt x="570" y="146"/>
                  <a:pt x="631" y="189"/>
                </a:cubicBezTo>
                <a:cubicBezTo>
                  <a:pt x="636" y="197"/>
                  <a:pt x="639" y="207"/>
                  <a:pt x="647" y="213"/>
                </a:cubicBezTo>
                <a:cubicBezTo>
                  <a:pt x="654" y="218"/>
                  <a:pt x="665" y="215"/>
                  <a:pt x="671" y="221"/>
                </a:cubicBezTo>
                <a:cubicBezTo>
                  <a:pt x="677" y="227"/>
                  <a:pt x="673" y="238"/>
                  <a:pt x="679" y="244"/>
                </a:cubicBezTo>
                <a:cubicBezTo>
                  <a:pt x="707" y="272"/>
                  <a:pt x="702" y="232"/>
                  <a:pt x="702" y="268"/>
                </a:cubicBezTo>
              </a:path>
            </a:pathLst>
          </a:custGeom>
          <a:solidFill>
            <a:srgbClr val="00FFFF"/>
          </a:solidFill>
          <a:ln w="25400" cap="flat" cmpd="sng">
            <a:solidFill>
              <a:schemeClr val="tx1"/>
            </a:solidFill>
            <a:prstDash val="solid"/>
            <a:round/>
            <a:headEnd/>
            <a:tailEnd/>
          </a:ln>
          <a:effectLst/>
        </p:spPr>
        <p:txBody>
          <a:bodyPr wrap="none" anchor="ctr"/>
          <a:lstStyle/>
          <a:p>
            <a:endParaRPr lang="ja-JP" altLang="en-US"/>
          </a:p>
        </p:txBody>
      </p:sp>
      <p:sp>
        <p:nvSpPr>
          <p:cNvPr id="8" name="Freeform 7"/>
          <p:cNvSpPr>
            <a:spLocks noChangeAspect="1"/>
          </p:cNvSpPr>
          <p:nvPr/>
        </p:nvSpPr>
        <p:spPr bwMode="auto">
          <a:xfrm>
            <a:off x="4060825" y="3794126"/>
            <a:ext cx="793750" cy="1146175"/>
          </a:xfrm>
          <a:custGeom>
            <a:avLst/>
            <a:gdLst/>
            <a:ahLst/>
            <a:cxnLst>
              <a:cxn ang="0">
                <a:pos x="428" y="686"/>
              </a:cxn>
              <a:cxn ang="0">
                <a:pos x="318" y="663"/>
              </a:cxn>
              <a:cxn ang="0">
                <a:pos x="286" y="655"/>
              </a:cxn>
              <a:cxn ang="0">
                <a:pos x="239" y="639"/>
              </a:cxn>
              <a:cxn ang="0">
                <a:pos x="223" y="615"/>
              </a:cxn>
              <a:cxn ang="0">
                <a:pos x="199" y="607"/>
              </a:cxn>
              <a:cxn ang="0">
                <a:pos x="192" y="584"/>
              </a:cxn>
              <a:cxn ang="0">
                <a:pos x="168" y="568"/>
              </a:cxn>
              <a:cxn ang="0">
                <a:pos x="113" y="505"/>
              </a:cxn>
              <a:cxn ang="0">
                <a:pos x="57" y="442"/>
              </a:cxn>
              <a:cxn ang="0">
                <a:pos x="26" y="371"/>
              </a:cxn>
              <a:cxn ang="0">
                <a:pos x="2" y="126"/>
              </a:cxn>
              <a:cxn ang="0">
                <a:pos x="10" y="71"/>
              </a:cxn>
              <a:cxn ang="0">
                <a:pos x="176" y="0"/>
              </a:cxn>
              <a:cxn ang="0">
                <a:pos x="231" y="8"/>
              </a:cxn>
              <a:cxn ang="0">
                <a:pos x="239" y="31"/>
              </a:cxn>
              <a:cxn ang="0">
                <a:pos x="286" y="63"/>
              </a:cxn>
              <a:cxn ang="0">
                <a:pos x="349" y="118"/>
              </a:cxn>
              <a:cxn ang="0">
                <a:pos x="405" y="181"/>
              </a:cxn>
              <a:cxn ang="0">
                <a:pos x="507" y="371"/>
              </a:cxn>
              <a:cxn ang="0">
                <a:pos x="507" y="623"/>
              </a:cxn>
              <a:cxn ang="0">
                <a:pos x="428" y="686"/>
              </a:cxn>
            </a:cxnLst>
            <a:rect l="0" t="0" r="r" b="b"/>
            <a:pathLst>
              <a:path w="527" h="712">
                <a:moveTo>
                  <a:pt x="428" y="686"/>
                </a:moveTo>
                <a:cubicBezTo>
                  <a:pt x="392" y="673"/>
                  <a:pt x="355" y="674"/>
                  <a:pt x="318" y="663"/>
                </a:cubicBezTo>
                <a:cubicBezTo>
                  <a:pt x="307" y="660"/>
                  <a:pt x="297" y="658"/>
                  <a:pt x="286" y="655"/>
                </a:cubicBezTo>
                <a:cubicBezTo>
                  <a:pt x="270" y="650"/>
                  <a:pt x="239" y="639"/>
                  <a:pt x="239" y="639"/>
                </a:cubicBezTo>
                <a:cubicBezTo>
                  <a:pt x="234" y="631"/>
                  <a:pt x="231" y="621"/>
                  <a:pt x="223" y="615"/>
                </a:cubicBezTo>
                <a:cubicBezTo>
                  <a:pt x="216" y="610"/>
                  <a:pt x="205" y="613"/>
                  <a:pt x="199" y="607"/>
                </a:cubicBezTo>
                <a:cubicBezTo>
                  <a:pt x="193" y="601"/>
                  <a:pt x="197" y="590"/>
                  <a:pt x="192" y="584"/>
                </a:cubicBezTo>
                <a:cubicBezTo>
                  <a:pt x="186" y="576"/>
                  <a:pt x="176" y="573"/>
                  <a:pt x="168" y="568"/>
                </a:cubicBezTo>
                <a:cubicBezTo>
                  <a:pt x="131" y="513"/>
                  <a:pt x="152" y="532"/>
                  <a:pt x="113" y="505"/>
                </a:cubicBezTo>
                <a:cubicBezTo>
                  <a:pt x="76" y="449"/>
                  <a:pt x="97" y="467"/>
                  <a:pt x="57" y="442"/>
                </a:cubicBezTo>
                <a:cubicBezTo>
                  <a:pt x="48" y="415"/>
                  <a:pt x="43" y="395"/>
                  <a:pt x="26" y="371"/>
                </a:cubicBezTo>
                <a:cubicBezTo>
                  <a:pt x="21" y="276"/>
                  <a:pt x="17" y="213"/>
                  <a:pt x="2" y="126"/>
                </a:cubicBezTo>
                <a:cubicBezTo>
                  <a:pt x="5" y="108"/>
                  <a:pt x="0" y="87"/>
                  <a:pt x="10" y="71"/>
                </a:cubicBezTo>
                <a:cubicBezTo>
                  <a:pt x="34" y="34"/>
                  <a:pt x="139" y="9"/>
                  <a:pt x="176" y="0"/>
                </a:cubicBezTo>
                <a:cubicBezTo>
                  <a:pt x="194" y="3"/>
                  <a:pt x="214" y="0"/>
                  <a:pt x="231" y="8"/>
                </a:cubicBezTo>
                <a:cubicBezTo>
                  <a:pt x="238" y="12"/>
                  <a:pt x="233" y="25"/>
                  <a:pt x="239" y="31"/>
                </a:cubicBezTo>
                <a:cubicBezTo>
                  <a:pt x="252" y="44"/>
                  <a:pt x="286" y="63"/>
                  <a:pt x="286" y="63"/>
                </a:cubicBezTo>
                <a:cubicBezTo>
                  <a:pt x="304" y="90"/>
                  <a:pt x="323" y="100"/>
                  <a:pt x="349" y="118"/>
                </a:cubicBezTo>
                <a:cubicBezTo>
                  <a:pt x="386" y="174"/>
                  <a:pt x="365" y="156"/>
                  <a:pt x="405" y="181"/>
                </a:cubicBezTo>
                <a:cubicBezTo>
                  <a:pt x="425" y="251"/>
                  <a:pt x="484" y="302"/>
                  <a:pt x="507" y="371"/>
                </a:cubicBezTo>
                <a:cubicBezTo>
                  <a:pt x="521" y="468"/>
                  <a:pt x="527" y="513"/>
                  <a:pt x="507" y="623"/>
                </a:cubicBezTo>
                <a:cubicBezTo>
                  <a:pt x="503" y="646"/>
                  <a:pt x="402" y="712"/>
                  <a:pt x="428" y="686"/>
                </a:cubicBezTo>
                <a:close/>
              </a:path>
            </a:pathLst>
          </a:custGeom>
          <a:solidFill>
            <a:schemeClr val="bg1"/>
          </a:solidFill>
          <a:ln w="25400" cap="flat" cmpd="sng">
            <a:solidFill>
              <a:schemeClr val="tx1"/>
            </a:solidFill>
            <a:prstDash val="solid"/>
            <a:round/>
            <a:headEnd/>
            <a:tailEnd/>
          </a:ln>
          <a:effectLst/>
        </p:spPr>
        <p:txBody>
          <a:bodyPr wrap="none" anchor="ctr"/>
          <a:lstStyle/>
          <a:p>
            <a:endParaRPr lang="ja-JP" altLang="en-US"/>
          </a:p>
        </p:txBody>
      </p:sp>
      <p:sp>
        <p:nvSpPr>
          <p:cNvPr id="9" name="Freeform 8"/>
          <p:cNvSpPr>
            <a:spLocks noChangeAspect="1"/>
          </p:cNvSpPr>
          <p:nvPr/>
        </p:nvSpPr>
        <p:spPr bwMode="auto">
          <a:xfrm rot="324934">
            <a:off x="5813426" y="3627438"/>
            <a:ext cx="2212975" cy="1276350"/>
          </a:xfrm>
          <a:custGeom>
            <a:avLst/>
            <a:gdLst/>
            <a:ahLst/>
            <a:cxnLst>
              <a:cxn ang="0">
                <a:pos x="158" y="0"/>
              </a:cxn>
              <a:cxn ang="0">
                <a:pos x="253" y="8"/>
              </a:cxn>
              <a:cxn ang="0">
                <a:pos x="300" y="24"/>
              </a:cxn>
              <a:cxn ang="0">
                <a:pos x="324" y="32"/>
              </a:cxn>
              <a:cxn ang="0">
                <a:pos x="418" y="79"/>
              </a:cxn>
              <a:cxn ang="0">
                <a:pos x="513" y="142"/>
              </a:cxn>
              <a:cxn ang="0">
                <a:pos x="647" y="229"/>
              </a:cxn>
              <a:cxn ang="0">
                <a:pos x="710" y="269"/>
              </a:cxn>
              <a:cxn ang="0">
                <a:pos x="734" y="285"/>
              </a:cxn>
              <a:cxn ang="0">
                <a:pos x="781" y="300"/>
              </a:cxn>
              <a:cxn ang="0">
                <a:pos x="829" y="324"/>
              </a:cxn>
              <a:cxn ang="0">
                <a:pos x="923" y="379"/>
              </a:cxn>
              <a:cxn ang="0">
                <a:pos x="986" y="427"/>
              </a:cxn>
              <a:cxn ang="0">
                <a:pos x="1042" y="490"/>
              </a:cxn>
              <a:cxn ang="0">
                <a:pos x="1081" y="529"/>
              </a:cxn>
              <a:cxn ang="0">
                <a:pos x="1113" y="576"/>
              </a:cxn>
              <a:cxn ang="0">
                <a:pos x="1089" y="734"/>
              </a:cxn>
              <a:cxn ang="0">
                <a:pos x="1026" y="774"/>
              </a:cxn>
              <a:cxn ang="0">
                <a:pos x="781" y="853"/>
              </a:cxn>
              <a:cxn ang="0">
                <a:pos x="631" y="845"/>
              </a:cxn>
              <a:cxn ang="0">
                <a:pos x="426" y="782"/>
              </a:cxn>
              <a:cxn ang="0">
                <a:pos x="324" y="750"/>
              </a:cxn>
              <a:cxn ang="0">
                <a:pos x="300" y="734"/>
              </a:cxn>
              <a:cxn ang="0">
                <a:pos x="253" y="718"/>
              </a:cxn>
              <a:cxn ang="0">
                <a:pos x="182" y="679"/>
              </a:cxn>
              <a:cxn ang="0">
                <a:pos x="166" y="655"/>
              </a:cxn>
              <a:cxn ang="0">
                <a:pos x="118" y="624"/>
              </a:cxn>
              <a:cxn ang="0">
                <a:pos x="79" y="592"/>
              </a:cxn>
              <a:cxn ang="0">
                <a:pos x="32" y="561"/>
              </a:cxn>
              <a:cxn ang="0">
                <a:pos x="0" y="498"/>
              </a:cxn>
            </a:cxnLst>
            <a:rect l="0" t="0" r="r" b="b"/>
            <a:pathLst>
              <a:path w="1142" h="853">
                <a:moveTo>
                  <a:pt x="158" y="0"/>
                </a:moveTo>
                <a:cubicBezTo>
                  <a:pt x="190" y="3"/>
                  <a:pt x="222" y="3"/>
                  <a:pt x="253" y="8"/>
                </a:cubicBezTo>
                <a:cubicBezTo>
                  <a:pt x="269" y="11"/>
                  <a:pt x="284" y="19"/>
                  <a:pt x="300" y="24"/>
                </a:cubicBezTo>
                <a:cubicBezTo>
                  <a:pt x="308" y="27"/>
                  <a:pt x="324" y="32"/>
                  <a:pt x="324" y="32"/>
                </a:cubicBezTo>
                <a:cubicBezTo>
                  <a:pt x="353" y="52"/>
                  <a:pt x="387" y="62"/>
                  <a:pt x="418" y="79"/>
                </a:cubicBezTo>
                <a:cubicBezTo>
                  <a:pt x="451" y="97"/>
                  <a:pt x="481" y="122"/>
                  <a:pt x="513" y="142"/>
                </a:cubicBezTo>
                <a:cubicBezTo>
                  <a:pt x="536" y="177"/>
                  <a:pt x="604" y="215"/>
                  <a:pt x="647" y="229"/>
                </a:cubicBezTo>
                <a:cubicBezTo>
                  <a:pt x="672" y="267"/>
                  <a:pt x="654" y="250"/>
                  <a:pt x="710" y="269"/>
                </a:cubicBezTo>
                <a:cubicBezTo>
                  <a:pt x="719" y="272"/>
                  <a:pt x="725" y="281"/>
                  <a:pt x="734" y="285"/>
                </a:cubicBezTo>
                <a:cubicBezTo>
                  <a:pt x="791" y="312"/>
                  <a:pt x="725" y="272"/>
                  <a:pt x="781" y="300"/>
                </a:cubicBezTo>
                <a:cubicBezTo>
                  <a:pt x="839" y="330"/>
                  <a:pt x="772" y="305"/>
                  <a:pt x="829" y="324"/>
                </a:cubicBezTo>
                <a:cubicBezTo>
                  <a:pt x="859" y="345"/>
                  <a:pt x="892" y="358"/>
                  <a:pt x="923" y="379"/>
                </a:cubicBezTo>
                <a:cubicBezTo>
                  <a:pt x="942" y="407"/>
                  <a:pt x="958" y="408"/>
                  <a:pt x="986" y="427"/>
                </a:cubicBezTo>
                <a:cubicBezTo>
                  <a:pt x="1023" y="482"/>
                  <a:pt x="1002" y="463"/>
                  <a:pt x="1042" y="490"/>
                </a:cubicBezTo>
                <a:cubicBezTo>
                  <a:pt x="1096" y="573"/>
                  <a:pt x="1014" y="454"/>
                  <a:pt x="1081" y="529"/>
                </a:cubicBezTo>
                <a:cubicBezTo>
                  <a:pt x="1094" y="543"/>
                  <a:pt x="1113" y="576"/>
                  <a:pt x="1113" y="576"/>
                </a:cubicBezTo>
                <a:cubicBezTo>
                  <a:pt x="1130" y="633"/>
                  <a:pt x="1142" y="699"/>
                  <a:pt x="1089" y="734"/>
                </a:cubicBezTo>
                <a:cubicBezTo>
                  <a:pt x="1053" y="788"/>
                  <a:pt x="1100" y="728"/>
                  <a:pt x="1026" y="774"/>
                </a:cubicBezTo>
                <a:cubicBezTo>
                  <a:pt x="951" y="821"/>
                  <a:pt x="863" y="826"/>
                  <a:pt x="781" y="853"/>
                </a:cubicBezTo>
                <a:cubicBezTo>
                  <a:pt x="731" y="850"/>
                  <a:pt x="681" y="849"/>
                  <a:pt x="631" y="845"/>
                </a:cubicBezTo>
                <a:cubicBezTo>
                  <a:pt x="562" y="839"/>
                  <a:pt x="493" y="801"/>
                  <a:pt x="426" y="782"/>
                </a:cubicBezTo>
                <a:cubicBezTo>
                  <a:pt x="370" y="745"/>
                  <a:pt x="438" y="786"/>
                  <a:pt x="324" y="750"/>
                </a:cubicBezTo>
                <a:cubicBezTo>
                  <a:pt x="315" y="747"/>
                  <a:pt x="309" y="738"/>
                  <a:pt x="300" y="734"/>
                </a:cubicBezTo>
                <a:cubicBezTo>
                  <a:pt x="285" y="727"/>
                  <a:pt x="267" y="727"/>
                  <a:pt x="253" y="718"/>
                </a:cubicBezTo>
                <a:cubicBezTo>
                  <a:pt x="198" y="683"/>
                  <a:pt x="223" y="693"/>
                  <a:pt x="182" y="679"/>
                </a:cubicBezTo>
                <a:cubicBezTo>
                  <a:pt x="177" y="671"/>
                  <a:pt x="173" y="661"/>
                  <a:pt x="166" y="655"/>
                </a:cubicBezTo>
                <a:cubicBezTo>
                  <a:pt x="152" y="643"/>
                  <a:pt x="118" y="624"/>
                  <a:pt x="118" y="624"/>
                </a:cubicBezTo>
                <a:cubicBezTo>
                  <a:pt x="91" y="581"/>
                  <a:pt x="119" y="614"/>
                  <a:pt x="79" y="592"/>
                </a:cubicBezTo>
                <a:cubicBezTo>
                  <a:pt x="63" y="583"/>
                  <a:pt x="32" y="561"/>
                  <a:pt x="32" y="561"/>
                </a:cubicBezTo>
                <a:cubicBezTo>
                  <a:pt x="24" y="537"/>
                  <a:pt x="12" y="520"/>
                  <a:pt x="0" y="498"/>
                </a:cubicBezTo>
              </a:path>
            </a:pathLst>
          </a:custGeom>
          <a:solidFill>
            <a:srgbClr val="FF66FF"/>
          </a:solidFill>
          <a:ln w="25400" cap="flat" cmpd="sng">
            <a:solidFill>
              <a:schemeClr val="tx1"/>
            </a:solidFill>
            <a:prstDash val="solid"/>
            <a:round/>
            <a:headEnd/>
            <a:tailEnd/>
          </a:ln>
          <a:effectLst/>
        </p:spPr>
        <p:txBody>
          <a:bodyPr wrap="none" anchor="ctr"/>
          <a:lstStyle/>
          <a:p>
            <a:endParaRPr lang="ja-JP" altLang="en-US"/>
          </a:p>
        </p:txBody>
      </p:sp>
      <p:sp>
        <p:nvSpPr>
          <p:cNvPr id="10" name="Freeform 9"/>
          <p:cNvSpPr>
            <a:spLocks noChangeAspect="1"/>
          </p:cNvSpPr>
          <p:nvPr/>
        </p:nvSpPr>
        <p:spPr bwMode="auto">
          <a:xfrm rot="567032">
            <a:off x="4991100" y="2505076"/>
            <a:ext cx="1416050" cy="1782763"/>
          </a:xfrm>
          <a:custGeom>
            <a:avLst/>
            <a:gdLst/>
            <a:ahLst/>
            <a:cxnLst>
              <a:cxn ang="0">
                <a:pos x="853" y="875"/>
              </a:cxn>
              <a:cxn ang="0">
                <a:pos x="876" y="954"/>
              </a:cxn>
              <a:cxn ang="0">
                <a:pos x="868" y="1073"/>
              </a:cxn>
              <a:cxn ang="0">
                <a:pos x="821" y="1104"/>
              </a:cxn>
              <a:cxn ang="0">
                <a:pos x="679" y="1144"/>
              </a:cxn>
              <a:cxn ang="0">
                <a:pos x="553" y="1136"/>
              </a:cxn>
              <a:cxn ang="0">
                <a:pos x="482" y="1089"/>
              </a:cxn>
              <a:cxn ang="0">
                <a:pos x="458" y="1073"/>
              </a:cxn>
              <a:cxn ang="0">
                <a:pos x="427" y="1041"/>
              </a:cxn>
              <a:cxn ang="0">
                <a:pos x="419" y="1018"/>
              </a:cxn>
              <a:cxn ang="0">
                <a:pos x="395" y="1002"/>
              </a:cxn>
              <a:cxn ang="0">
                <a:pos x="356" y="939"/>
              </a:cxn>
              <a:cxn ang="0">
                <a:pos x="324" y="899"/>
              </a:cxn>
              <a:cxn ang="0">
                <a:pos x="316" y="875"/>
              </a:cxn>
              <a:cxn ang="0">
                <a:pos x="277" y="836"/>
              </a:cxn>
              <a:cxn ang="0">
                <a:pos x="269" y="812"/>
              </a:cxn>
              <a:cxn ang="0">
                <a:pos x="253" y="789"/>
              </a:cxn>
              <a:cxn ang="0">
                <a:pos x="221" y="718"/>
              </a:cxn>
              <a:cxn ang="0">
                <a:pos x="127" y="552"/>
              </a:cxn>
              <a:cxn ang="0">
                <a:pos x="95" y="481"/>
              </a:cxn>
              <a:cxn ang="0">
                <a:pos x="32" y="323"/>
              </a:cxn>
              <a:cxn ang="0">
                <a:pos x="8" y="252"/>
              </a:cxn>
              <a:cxn ang="0">
                <a:pos x="0" y="228"/>
              </a:cxn>
              <a:cxn ang="0">
                <a:pos x="8" y="102"/>
              </a:cxn>
              <a:cxn ang="0">
                <a:pos x="71" y="47"/>
              </a:cxn>
              <a:cxn ang="0">
                <a:pos x="253" y="0"/>
              </a:cxn>
              <a:cxn ang="0">
                <a:pos x="340" y="8"/>
              </a:cxn>
              <a:cxn ang="0">
                <a:pos x="387" y="39"/>
              </a:cxn>
              <a:cxn ang="0">
                <a:pos x="434" y="102"/>
              </a:cxn>
              <a:cxn ang="0">
                <a:pos x="466" y="173"/>
              </a:cxn>
              <a:cxn ang="0">
                <a:pos x="545" y="339"/>
              </a:cxn>
              <a:cxn ang="0">
                <a:pos x="608" y="434"/>
              </a:cxn>
              <a:cxn ang="0">
                <a:pos x="719" y="591"/>
              </a:cxn>
              <a:cxn ang="0">
                <a:pos x="758" y="662"/>
              </a:cxn>
              <a:cxn ang="0">
                <a:pos x="813" y="757"/>
              </a:cxn>
              <a:cxn ang="0">
                <a:pos x="829" y="804"/>
              </a:cxn>
              <a:cxn ang="0">
                <a:pos x="861" y="852"/>
              </a:cxn>
              <a:cxn ang="0">
                <a:pos x="868" y="939"/>
              </a:cxn>
            </a:cxnLst>
            <a:rect l="0" t="0" r="r" b="b"/>
            <a:pathLst>
              <a:path w="876" h="1145">
                <a:moveTo>
                  <a:pt x="853" y="875"/>
                </a:moveTo>
                <a:cubicBezTo>
                  <a:pt x="860" y="902"/>
                  <a:pt x="867" y="928"/>
                  <a:pt x="876" y="954"/>
                </a:cubicBezTo>
                <a:cubicBezTo>
                  <a:pt x="873" y="994"/>
                  <a:pt x="874" y="1034"/>
                  <a:pt x="868" y="1073"/>
                </a:cubicBezTo>
                <a:cubicBezTo>
                  <a:pt x="863" y="1102"/>
                  <a:pt x="842" y="1098"/>
                  <a:pt x="821" y="1104"/>
                </a:cubicBezTo>
                <a:cubicBezTo>
                  <a:pt x="773" y="1119"/>
                  <a:pt x="728" y="1132"/>
                  <a:pt x="679" y="1144"/>
                </a:cubicBezTo>
                <a:cubicBezTo>
                  <a:pt x="637" y="1141"/>
                  <a:pt x="594" y="1145"/>
                  <a:pt x="553" y="1136"/>
                </a:cubicBezTo>
                <a:cubicBezTo>
                  <a:pt x="525" y="1130"/>
                  <a:pt x="506" y="1105"/>
                  <a:pt x="482" y="1089"/>
                </a:cubicBezTo>
                <a:cubicBezTo>
                  <a:pt x="474" y="1084"/>
                  <a:pt x="458" y="1073"/>
                  <a:pt x="458" y="1073"/>
                </a:cubicBezTo>
                <a:cubicBezTo>
                  <a:pt x="437" y="1010"/>
                  <a:pt x="468" y="1082"/>
                  <a:pt x="427" y="1041"/>
                </a:cubicBezTo>
                <a:cubicBezTo>
                  <a:pt x="421" y="1035"/>
                  <a:pt x="424" y="1024"/>
                  <a:pt x="419" y="1018"/>
                </a:cubicBezTo>
                <a:cubicBezTo>
                  <a:pt x="413" y="1011"/>
                  <a:pt x="403" y="1007"/>
                  <a:pt x="395" y="1002"/>
                </a:cubicBezTo>
                <a:cubicBezTo>
                  <a:pt x="376" y="945"/>
                  <a:pt x="393" y="963"/>
                  <a:pt x="356" y="939"/>
                </a:cubicBezTo>
                <a:cubicBezTo>
                  <a:pt x="336" y="879"/>
                  <a:pt x="365" y="951"/>
                  <a:pt x="324" y="899"/>
                </a:cubicBezTo>
                <a:cubicBezTo>
                  <a:pt x="319" y="892"/>
                  <a:pt x="320" y="883"/>
                  <a:pt x="316" y="875"/>
                </a:cubicBezTo>
                <a:cubicBezTo>
                  <a:pt x="303" y="850"/>
                  <a:pt x="299" y="851"/>
                  <a:pt x="277" y="836"/>
                </a:cubicBezTo>
                <a:cubicBezTo>
                  <a:pt x="274" y="828"/>
                  <a:pt x="273" y="820"/>
                  <a:pt x="269" y="812"/>
                </a:cubicBezTo>
                <a:cubicBezTo>
                  <a:pt x="265" y="804"/>
                  <a:pt x="257" y="798"/>
                  <a:pt x="253" y="789"/>
                </a:cubicBezTo>
                <a:cubicBezTo>
                  <a:pt x="215" y="705"/>
                  <a:pt x="257" y="770"/>
                  <a:pt x="221" y="718"/>
                </a:cubicBezTo>
                <a:cubicBezTo>
                  <a:pt x="203" y="657"/>
                  <a:pt x="162" y="604"/>
                  <a:pt x="127" y="552"/>
                </a:cubicBezTo>
                <a:cubicBezTo>
                  <a:pt x="113" y="530"/>
                  <a:pt x="109" y="503"/>
                  <a:pt x="95" y="481"/>
                </a:cubicBezTo>
                <a:cubicBezTo>
                  <a:pt x="80" y="422"/>
                  <a:pt x="66" y="374"/>
                  <a:pt x="32" y="323"/>
                </a:cubicBezTo>
                <a:cubicBezTo>
                  <a:pt x="31" y="322"/>
                  <a:pt x="12" y="264"/>
                  <a:pt x="8" y="252"/>
                </a:cubicBezTo>
                <a:cubicBezTo>
                  <a:pt x="5" y="244"/>
                  <a:pt x="0" y="228"/>
                  <a:pt x="0" y="228"/>
                </a:cubicBezTo>
                <a:cubicBezTo>
                  <a:pt x="3" y="186"/>
                  <a:pt x="1" y="144"/>
                  <a:pt x="8" y="102"/>
                </a:cubicBezTo>
                <a:cubicBezTo>
                  <a:pt x="11" y="81"/>
                  <a:pt x="64" y="49"/>
                  <a:pt x="71" y="47"/>
                </a:cubicBezTo>
                <a:cubicBezTo>
                  <a:pt x="130" y="27"/>
                  <a:pt x="192" y="13"/>
                  <a:pt x="253" y="0"/>
                </a:cubicBezTo>
                <a:cubicBezTo>
                  <a:pt x="282" y="3"/>
                  <a:pt x="312" y="0"/>
                  <a:pt x="340" y="8"/>
                </a:cubicBezTo>
                <a:cubicBezTo>
                  <a:pt x="358" y="13"/>
                  <a:pt x="387" y="39"/>
                  <a:pt x="387" y="39"/>
                </a:cubicBezTo>
                <a:cubicBezTo>
                  <a:pt x="405" y="66"/>
                  <a:pt x="407" y="83"/>
                  <a:pt x="434" y="102"/>
                </a:cubicBezTo>
                <a:cubicBezTo>
                  <a:pt x="453" y="159"/>
                  <a:pt x="440" y="136"/>
                  <a:pt x="466" y="173"/>
                </a:cubicBezTo>
                <a:cubicBezTo>
                  <a:pt x="486" y="233"/>
                  <a:pt x="524" y="279"/>
                  <a:pt x="545" y="339"/>
                </a:cubicBezTo>
                <a:cubicBezTo>
                  <a:pt x="557" y="374"/>
                  <a:pt x="596" y="399"/>
                  <a:pt x="608" y="434"/>
                </a:cubicBezTo>
                <a:cubicBezTo>
                  <a:pt x="627" y="488"/>
                  <a:pt x="670" y="560"/>
                  <a:pt x="719" y="591"/>
                </a:cubicBezTo>
                <a:cubicBezTo>
                  <a:pt x="727" y="617"/>
                  <a:pt x="758" y="662"/>
                  <a:pt x="758" y="662"/>
                </a:cubicBezTo>
                <a:cubicBezTo>
                  <a:pt x="770" y="698"/>
                  <a:pt x="792" y="726"/>
                  <a:pt x="813" y="757"/>
                </a:cubicBezTo>
                <a:cubicBezTo>
                  <a:pt x="822" y="771"/>
                  <a:pt x="820" y="790"/>
                  <a:pt x="829" y="804"/>
                </a:cubicBezTo>
                <a:cubicBezTo>
                  <a:pt x="840" y="820"/>
                  <a:pt x="861" y="852"/>
                  <a:pt x="861" y="852"/>
                </a:cubicBezTo>
                <a:cubicBezTo>
                  <a:pt x="874" y="895"/>
                  <a:pt x="868" y="867"/>
                  <a:pt x="868" y="939"/>
                </a:cubicBezTo>
              </a:path>
            </a:pathLst>
          </a:custGeom>
          <a:solidFill>
            <a:srgbClr val="FFFF00"/>
          </a:solidFill>
          <a:ln w="25400" cap="flat" cmpd="sng">
            <a:solidFill>
              <a:schemeClr val="tx1"/>
            </a:solidFill>
            <a:prstDash val="solid"/>
            <a:round/>
            <a:headEnd/>
            <a:tailEnd/>
          </a:ln>
          <a:effectLst/>
        </p:spPr>
        <p:txBody>
          <a:bodyPr wrap="none" anchor="ctr"/>
          <a:lstStyle/>
          <a:p>
            <a:endParaRPr lang="ja-JP" altLang="en-US"/>
          </a:p>
        </p:txBody>
      </p:sp>
      <p:sp>
        <p:nvSpPr>
          <p:cNvPr id="11" name="Oval 10"/>
          <p:cNvSpPr>
            <a:spLocks noChangeAspect="1" noChangeArrowheads="1"/>
          </p:cNvSpPr>
          <p:nvPr/>
        </p:nvSpPr>
        <p:spPr bwMode="auto">
          <a:xfrm rot="1732132">
            <a:off x="7562850" y="4695826"/>
            <a:ext cx="998538" cy="587375"/>
          </a:xfrm>
          <a:prstGeom prst="ellipse">
            <a:avLst/>
          </a:prstGeom>
          <a:solidFill>
            <a:schemeClr val="bg1"/>
          </a:solidFill>
          <a:ln w="25400">
            <a:solidFill>
              <a:schemeClr val="tx1"/>
            </a:solidFill>
            <a:round/>
            <a:headEnd/>
            <a:tailEnd/>
          </a:ln>
          <a:effectLst/>
        </p:spPr>
        <p:txBody>
          <a:bodyPr wrap="none" anchor="ctr"/>
          <a:lstStyle/>
          <a:p>
            <a:endParaRPr lang="ja-JP" altLang="en-US"/>
          </a:p>
        </p:txBody>
      </p:sp>
      <p:sp>
        <p:nvSpPr>
          <p:cNvPr id="12" name="Line 11"/>
          <p:cNvSpPr>
            <a:spLocks noChangeAspect="1" noChangeShapeType="1"/>
          </p:cNvSpPr>
          <p:nvPr/>
        </p:nvSpPr>
        <p:spPr bwMode="auto">
          <a:xfrm flipH="1">
            <a:off x="4572001" y="5213351"/>
            <a:ext cx="3175" cy="142875"/>
          </a:xfrm>
          <a:prstGeom prst="line">
            <a:avLst/>
          </a:prstGeom>
          <a:noFill/>
          <a:ln w="12700">
            <a:solidFill>
              <a:schemeClr val="tx1"/>
            </a:solidFill>
            <a:round/>
            <a:headEnd/>
            <a:tailEnd/>
          </a:ln>
          <a:effectLst/>
        </p:spPr>
        <p:txBody>
          <a:bodyPr wrap="none" anchor="ctr"/>
          <a:lstStyle/>
          <a:p>
            <a:endParaRPr lang="ja-JP" altLang="en-US"/>
          </a:p>
        </p:txBody>
      </p:sp>
      <p:sp>
        <p:nvSpPr>
          <p:cNvPr id="13" name="Line 12"/>
          <p:cNvSpPr>
            <a:spLocks noChangeAspect="1" noChangeShapeType="1"/>
          </p:cNvSpPr>
          <p:nvPr/>
        </p:nvSpPr>
        <p:spPr bwMode="auto">
          <a:xfrm flipH="1">
            <a:off x="5886451" y="5213351"/>
            <a:ext cx="3175" cy="142875"/>
          </a:xfrm>
          <a:prstGeom prst="line">
            <a:avLst/>
          </a:prstGeom>
          <a:noFill/>
          <a:ln w="12700">
            <a:solidFill>
              <a:schemeClr val="tx1"/>
            </a:solidFill>
            <a:round/>
            <a:headEnd/>
            <a:tailEnd/>
          </a:ln>
          <a:effectLst/>
        </p:spPr>
        <p:txBody>
          <a:bodyPr wrap="none" anchor="ctr"/>
          <a:lstStyle/>
          <a:p>
            <a:endParaRPr lang="ja-JP" altLang="en-US"/>
          </a:p>
        </p:txBody>
      </p:sp>
      <p:sp>
        <p:nvSpPr>
          <p:cNvPr id="14" name="Line 13"/>
          <p:cNvSpPr>
            <a:spLocks noChangeAspect="1" noChangeShapeType="1"/>
          </p:cNvSpPr>
          <p:nvPr/>
        </p:nvSpPr>
        <p:spPr bwMode="auto">
          <a:xfrm flipH="1">
            <a:off x="7129464" y="5213351"/>
            <a:ext cx="3175" cy="142875"/>
          </a:xfrm>
          <a:prstGeom prst="line">
            <a:avLst/>
          </a:prstGeom>
          <a:noFill/>
          <a:ln w="12700">
            <a:solidFill>
              <a:schemeClr val="tx1"/>
            </a:solidFill>
            <a:round/>
            <a:headEnd/>
            <a:tailEnd/>
          </a:ln>
          <a:effectLst/>
        </p:spPr>
        <p:txBody>
          <a:bodyPr wrap="none" anchor="ctr"/>
          <a:lstStyle/>
          <a:p>
            <a:endParaRPr lang="ja-JP" altLang="en-US"/>
          </a:p>
        </p:txBody>
      </p:sp>
      <p:sp>
        <p:nvSpPr>
          <p:cNvPr id="15" name="Text Box 14"/>
          <p:cNvSpPr txBox="1">
            <a:spLocks noChangeAspect="1" noChangeArrowheads="1"/>
          </p:cNvSpPr>
          <p:nvPr/>
        </p:nvSpPr>
        <p:spPr bwMode="auto">
          <a:xfrm>
            <a:off x="2728914" y="5102226"/>
            <a:ext cx="650875" cy="430887"/>
          </a:xfrm>
          <a:prstGeom prst="rect">
            <a:avLst/>
          </a:prstGeom>
          <a:noFill/>
          <a:ln w="12700">
            <a:noFill/>
            <a:miter lim="800000"/>
            <a:headEnd/>
            <a:tailEnd/>
          </a:ln>
          <a:effectLst/>
        </p:spPr>
        <p:txBody>
          <a:bodyPr>
            <a:spAutoFit/>
          </a:bodyPr>
          <a:lstStyle/>
          <a:p>
            <a:pPr algn="ctr" eaLnBrk="0" hangingPunct="0">
              <a:spcBef>
                <a:spcPct val="50000"/>
              </a:spcBef>
            </a:pPr>
            <a:r>
              <a:rPr lang="en-US" altLang="ja-JP" sz="2200">
                <a:latin typeface="Arial" panose="020B0604020202020204" pitchFamily="34" charset="0"/>
                <a:cs typeface="Arial" panose="020B0604020202020204" pitchFamily="34" charset="0"/>
              </a:rPr>
              <a:t>10</a:t>
            </a:r>
            <a:r>
              <a:rPr lang="en-US" altLang="ja-JP" baseline="30000">
                <a:latin typeface="Arial" panose="020B0604020202020204" pitchFamily="34" charset="0"/>
                <a:cs typeface="Arial" panose="020B0604020202020204" pitchFamily="34" charset="0"/>
              </a:rPr>
              <a:t>3</a:t>
            </a:r>
          </a:p>
        </p:txBody>
      </p:sp>
      <p:sp>
        <p:nvSpPr>
          <p:cNvPr id="16" name="Text Box 15"/>
          <p:cNvSpPr txBox="1">
            <a:spLocks noChangeAspect="1" noChangeArrowheads="1"/>
          </p:cNvSpPr>
          <p:nvPr/>
        </p:nvSpPr>
        <p:spPr bwMode="auto">
          <a:xfrm>
            <a:off x="2741614" y="3811589"/>
            <a:ext cx="650875" cy="430887"/>
          </a:xfrm>
          <a:prstGeom prst="rect">
            <a:avLst/>
          </a:prstGeom>
          <a:noFill/>
          <a:ln w="12700">
            <a:noFill/>
            <a:miter lim="800000"/>
            <a:headEnd/>
            <a:tailEnd/>
          </a:ln>
          <a:effectLst/>
        </p:spPr>
        <p:txBody>
          <a:bodyPr>
            <a:spAutoFit/>
          </a:bodyPr>
          <a:lstStyle/>
          <a:p>
            <a:pPr algn="ctr" eaLnBrk="0" hangingPunct="0">
              <a:spcBef>
                <a:spcPct val="50000"/>
              </a:spcBef>
            </a:pPr>
            <a:r>
              <a:rPr lang="en-US" altLang="ja-JP" sz="2200">
                <a:latin typeface="Arial" panose="020B0604020202020204" pitchFamily="34" charset="0"/>
                <a:cs typeface="Arial" panose="020B0604020202020204" pitchFamily="34" charset="0"/>
              </a:rPr>
              <a:t>10</a:t>
            </a:r>
            <a:r>
              <a:rPr lang="en-US" altLang="ja-JP" baseline="30000">
                <a:latin typeface="Arial" panose="020B0604020202020204" pitchFamily="34" charset="0"/>
                <a:cs typeface="Arial" panose="020B0604020202020204" pitchFamily="34" charset="0"/>
              </a:rPr>
              <a:t>4</a:t>
            </a:r>
          </a:p>
        </p:txBody>
      </p:sp>
      <p:sp>
        <p:nvSpPr>
          <p:cNvPr id="17" name="Text Box 16"/>
          <p:cNvSpPr txBox="1">
            <a:spLocks noChangeAspect="1" noChangeArrowheads="1"/>
          </p:cNvSpPr>
          <p:nvPr/>
        </p:nvSpPr>
        <p:spPr bwMode="auto">
          <a:xfrm>
            <a:off x="2741614" y="2497139"/>
            <a:ext cx="650875" cy="430887"/>
          </a:xfrm>
          <a:prstGeom prst="rect">
            <a:avLst/>
          </a:prstGeom>
          <a:noFill/>
          <a:ln w="12700">
            <a:noFill/>
            <a:miter lim="800000"/>
            <a:headEnd/>
            <a:tailEnd/>
          </a:ln>
          <a:effectLst/>
        </p:spPr>
        <p:txBody>
          <a:bodyPr>
            <a:spAutoFit/>
          </a:bodyPr>
          <a:lstStyle/>
          <a:p>
            <a:pPr algn="ctr" eaLnBrk="0" hangingPunct="0">
              <a:spcBef>
                <a:spcPct val="50000"/>
              </a:spcBef>
            </a:pPr>
            <a:r>
              <a:rPr lang="en-US" altLang="ja-JP" sz="2200">
                <a:latin typeface="Arial" panose="020B0604020202020204" pitchFamily="34" charset="0"/>
                <a:cs typeface="Arial" panose="020B0604020202020204" pitchFamily="34" charset="0"/>
              </a:rPr>
              <a:t>10</a:t>
            </a:r>
            <a:r>
              <a:rPr lang="en-US" altLang="ja-JP" baseline="30000">
                <a:latin typeface="Arial" panose="020B0604020202020204" pitchFamily="34" charset="0"/>
                <a:cs typeface="Arial" panose="020B0604020202020204" pitchFamily="34" charset="0"/>
              </a:rPr>
              <a:t>5</a:t>
            </a:r>
          </a:p>
        </p:txBody>
      </p:sp>
      <p:sp>
        <p:nvSpPr>
          <p:cNvPr id="18" name="Text Box 17"/>
          <p:cNvSpPr txBox="1">
            <a:spLocks noChangeAspect="1" noChangeArrowheads="1"/>
          </p:cNvSpPr>
          <p:nvPr/>
        </p:nvSpPr>
        <p:spPr bwMode="auto">
          <a:xfrm>
            <a:off x="2741614" y="1162051"/>
            <a:ext cx="650875" cy="430887"/>
          </a:xfrm>
          <a:prstGeom prst="rect">
            <a:avLst/>
          </a:prstGeom>
          <a:noFill/>
          <a:ln w="12700">
            <a:noFill/>
            <a:miter lim="800000"/>
            <a:headEnd/>
            <a:tailEnd/>
          </a:ln>
          <a:effectLst/>
        </p:spPr>
        <p:txBody>
          <a:bodyPr>
            <a:spAutoFit/>
          </a:bodyPr>
          <a:lstStyle/>
          <a:p>
            <a:pPr algn="ctr" eaLnBrk="0" hangingPunct="0">
              <a:spcBef>
                <a:spcPct val="50000"/>
              </a:spcBef>
            </a:pPr>
            <a:r>
              <a:rPr lang="en-US" altLang="ja-JP" sz="2200" dirty="0">
                <a:latin typeface="Arial" panose="020B0604020202020204" pitchFamily="34" charset="0"/>
                <a:cs typeface="Arial" panose="020B0604020202020204" pitchFamily="34" charset="0"/>
              </a:rPr>
              <a:t>10</a:t>
            </a:r>
            <a:r>
              <a:rPr lang="en-US" altLang="ja-JP" baseline="30000" dirty="0">
                <a:latin typeface="Arial" panose="020B0604020202020204" pitchFamily="34" charset="0"/>
                <a:cs typeface="Arial" panose="020B0604020202020204" pitchFamily="34" charset="0"/>
              </a:rPr>
              <a:t>6</a:t>
            </a:r>
          </a:p>
        </p:txBody>
      </p:sp>
      <p:sp>
        <p:nvSpPr>
          <p:cNvPr id="19" name="Text Box 18"/>
          <p:cNvSpPr txBox="1">
            <a:spLocks noChangeAspect="1" noChangeArrowheads="1"/>
          </p:cNvSpPr>
          <p:nvPr/>
        </p:nvSpPr>
        <p:spPr bwMode="auto">
          <a:xfrm>
            <a:off x="2959101" y="5330825"/>
            <a:ext cx="650875" cy="427038"/>
          </a:xfrm>
          <a:prstGeom prst="rect">
            <a:avLst/>
          </a:prstGeom>
          <a:noFill/>
          <a:ln w="12700">
            <a:noFill/>
            <a:miter lim="800000"/>
            <a:headEnd/>
            <a:tailEnd/>
          </a:ln>
          <a:effectLst/>
        </p:spPr>
        <p:txBody>
          <a:bodyPr>
            <a:spAutoFit/>
          </a:bodyPr>
          <a:lstStyle/>
          <a:p>
            <a:pPr algn="ctr" eaLnBrk="0" hangingPunct="0">
              <a:spcBef>
                <a:spcPct val="50000"/>
              </a:spcBef>
            </a:pPr>
            <a:r>
              <a:rPr lang="en-US" altLang="ja-JP" sz="2200" dirty="0">
                <a:latin typeface="Arial" panose="020B0604020202020204" pitchFamily="34" charset="0"/>
                <a:cs typeface="Arial" panose="020B0604020202020204" pitchFamily="34" charset="0"/>
              </a:rPr>
              <a:t>0</a:t>
            </a:r>
            <a:endParaRPr lang="en-US" altLang="ja-JP" baseline="30000" dirty="0">
              <a:latin typeface="Arial" panose="020B0604020202020204" pitchFamily="34" charset="0"/>
              <a:cs typeface="Arial" panose="020B0604020202020204" pitchFamily="34" charset="0"/>
            </a:endParaRPr>
          </a:p>
        </p:txBody>
      </p:sp>
      <p:sp>
        <p:nvSpPr>
          <p:cNvPr id="20" name="Text Box 19"/>
          <p:cNvSpPr txBox="1">
            <a:spLocks noChangeAspect="1" noChangeArrowheads="1"/>
          </p:cNvSpPr>
          <p:nvPr/>
        </p:nvSpPr>
        <p:spPr bwMode="auto">
          <a:xfrm>
            <a:off x="4158919" y="5331531"/>
            <a:ext cx="806449" cy="430887"/>
          </a:xfrm>
          <a:prstGeom prst="rect">
            <a:avLst/>
          </a:prstGeom>
          <a:noFill/>
          <a:ln w="12700">
            <a:noFill/>
            <a:miter lim="800000"/>
            <a:headEnd/>
            <a:tailEnd/>
          </a:ln>
          <a:effectLst/>
        </p:spPr>
        <p:txBody>
          <a:bodyPr wrap="square">
            <a:spAutoFit/>
          </a:bodyPr>
          <a:lstStyle/>
          <a:p>
            <a:pPr algn="ctr" eaLnBrk="0" hangingPunct="0">
              <a:spcBef>
                <a:spcPct val="50000"/>
              </a:spcBef>
            </a:pPr>
            <a:r>
              <a:rPr lang="en-US" altLang="ja-JP" sz="2200" dirty="0">
                <a:latin typeface="Arial" panose="020B0604020202020204" pitchFamily="34" charset="0"/>
                <a:cs typeface="Arial" panose="020B0604020202020204" pitchFamily="34" charset="0"/>
              </a:rPr>
              <a:t>0.5</a:t>
            </a:r>
            <a:endParaRPr lang="en-US" altLang="ja-JP" baseline="30000" dirty="0">
              <a:latin typeface="Arial" panose="020B0604020202020204" pitchFamily="34" charset="0"/>
              <a:cs typeface="Arial" panose="020B0604020202020204" pitchFamily="34" charset="0"/>
            </a:endParaRPr>
          </a:p>
        </p:txBody>
      </p:sp>
      <p:sp>
        <p:nvSpPr>
          <p:cNvPr id="21" name="Text Box 20"/>
          <p:cNvSpPr txBox="1">
            <a:spLocks noChangeAspect="1" noChangeArrowheads="1"/>
          </p:cNvSpPr>
          <p:nvPr/>
        </p:nvSpPr>
        <p:spPr bwMode="auto">
          <a:xfrm>
            <a:off x="5514311" y="5306089"/>
            <a:ext cx="712413" cy="430887"/>
          </a:xfrm>
          <a:prstGeom prst="rect">
            <a:avLst/>
          </a:prstGeom>
          <a:noFill/>
          <a:ln w="12700">
            <a:noFill/>
            <a:miter lim="800000"/>
            <a:headEnd/>
            <a:tailEnd/>
          </a:ln>
          <a:effectLst/>
        </p:spPr>
        <p:txBody>
          <a:bodyPr wrap="square">
            <a:spAutoFit/>
          </a:bodyPr>
          <a:lstStyle/>
          <a:p>
            <a:pPr algn="ctr" eaLnBrk="0" hangingPunct="0">
              <a:spcBef>
                <a:spcPct val="50000"/>
              </a:spcBef>
            </a:pPr>
            <a:r>
              <a:rPr lang="en-US" altLang="ja-JP" sz="2200" dirty="0">
                <a:latin typeface="Arial" panose="020B0604020202020204" pitchFamily="34" charset="0"/>
                <a:cs typeface="Arial" panose="020B0604020202020204" pitchFamily="34" charset="0"/>
              </a:rPr>
              <a:t>1.0</a:t>
            </a:r>
            <a:endParaRPr lang="en-US" altLang="ja-JP" baseline="30000" dirty="0">
              <a:latin typeface="Arial" panose="020B0604020202020204" pitchFamily="34" charset="0"/>
              <a:cs typeface="Arial" panose="020B0604020202020204" pitchFamily="34" charset="0"/>
            </a:endParaRPr>
          </a:p>
        </p:txBody>
      </p:sp>
      <p:sp>
        <p:nvSpPr>
          <p:cNvPr id="22" name="Text Box 21"/>
          <p:cNvSpPr txBox="1">
            <a:spLocks noChangeAspect="1" noChangeArrowheads="1"/>
          </p:cNvSpPr>
          <p:nvPr/>
        </p:nvSpPr>
        <p:spPr bwMode="auto">
          <a:xfrm>
            <a:off x="6775667" y="5323772"/>
            <a:ext cx="712413" cy="430887"/>
          </a:xfrm>
          <a:prstGeom prst="rect">
            <a:avLst/>
          </a:prstGeom>
          <a:noFill/>
          <a:ln w="12700">
            <a:noFill/>
            <a:miter lim="800000"/>
            <a:headEnd/>
            <a:tailEnd/>
          </a:ln>
          <a:effectLst/>
        </p:spPr>
        <p:txBody>
          <a:bodyPr wrap="square">
            <a:spAutoFit/>
          </a:bodyPr>
          <a:lstStyle/>
          <a:p>
            <a:pPr algn="ctr" eaLnBrk="0" hangingPunct="0">
              <a:spcBef>
                <a:spcPct val="50000"/>
              </a:spcBef>
            </a:pPr>
            <a:r>
              <a:rPr lang="en-US" altLang="ja-JP" sz="2200" dirty="0">
                <a:latin typeface="Arial" panose="020B0604020202020204" pitchFamily="34" charset="0"/>
                <a:cs typeface="Arial" panose="020B0604020202020204" pitchFamily="34" charset="0"/>
              </a:rPr>
              <a:t>1.5</a:t>
            </a:r>
            <a:endParaRPr lang="en-US" altLang="ja-JP" baseline="30000" dirty="0">
              <a:latin typeface="Arial" panose="020B0604020202020204" pitchFamily="34" charset="0"/>
              <a:cs typeface="Arial" panose="020B0604020202020204" pitchFamily="34" charset="0"/>
            </a:endParaRPr>
          </a:p>
        </p:txBody>
      </p:sp>
      <p:sp>
        <p:nvSpPr>
          <p:cNvPr id="23" name="Text Box 22"/>
          <p:cNvSpPr txBox="1">
            <a:spLocks noChangeAspect="1" noChangeArrowheads="1"/>
          </p:cNvSpPr>
          <p:nvPr/>
        </p:nvSpPr>
        <p:spPr bwMode="auto">
          <a:xfrm>
            <a:off x="8037023" y="5287964"/>
            <a:ext cx="742187" cy="430887"/>
          </a:xfrm>
          <a:prstGeom prst="rect">
            <a:avLst/>
          </a:prstGeom>
          <a:noFill/>
          <a:ln w="12700">
            <a:noFill/>
            <a:miter lim="800000"/>
            <a:headEnd/>
            <a:tailEnd/>
          </a:ln>
          <a:effectLst/>
        </p:spPr>
        <p:txBody>
          <a:bodyPr wrap="square">
            <a:spAutoFit/>
          </a:bodyPr>
          <a:lstStyle/>
          <a:p>
            <a:pPr algn="ctr" eaLnBrk="0" hangingPunct="0">
              <a:spcBef>
                <a:spcPct val="50000"/>
              </a:spcBef>
            </a:pPr>
            <a:r>
              <a:rPr lang="en-US" altLang="ja-JP" sz="2200" dirty="0">
                <a:latin typeface="Arial" panose="020B0604020202020204" pitchFamily="34" charset="0"/>
                <a:cs typeface="Arial" panose="020B0604020202020204" pitchFamily="34" charset="0"/>
              </a:rPr>
              <a:t>2.0</a:t>
            </a:r>
            <a:endParaRPr lang="en-US" altLang="ja-JP" baseline="30000" dirty="0">
              <a:latin typeface="Arial" panose="020B0604020202020204" pitchFamily="34" charset="0"/>
              <a:cs typeface="Arial" panose="020B0604020202020204" pitchFamily="34" charset="0"/>
            </a:endParaRPr>
          </a:p>
        </p:txBody>
      </p:sp>
      <p:sp>
        <p:nvSpPr>
          <p:cNvPr id="24" name="Text Box 23"/>
          <p:cNvSpPr txBox="1">
            <a:spLocks noChangeAspect="1" noChangeArrowheads="1"/>
          </p:cNvSpPr>
          <p:nvPr/>
        </p:nvSpPr>
        <p:spPr bwMode="auto">
          <a:xfrm>
            <a:off x="9328151" y="5335589"/>
            <a:ext cx="802062" cy="430887"/>
          </a:xfrm>
          <a:prstGeom prst="rect">
            <a:avLst/>
          </a:prstGeom>
          <a:noFill/>
          <a:ln w="12700">
            <a:noFill/>
            <a:miter lim="800000"/>
            <a:headEnd/>
            <a:tailEnd/>
          </a:ln>
          <a:effectLst/>
        </p:spPr>
        <p:txBody>
          <a:bodyPr wrap="square">
            <a:spAutoFit/>
          </a:bodyPr>
          <a:lstStyle/>
          <a:p>
            <a:pPr algn="ctr" eaLnBrk="0" hangingPunct="0">
              <a:spcBef>
                <a:spcPct val="50000"/>
              </a:spcBef>
            </a:pPr>
            <a:r>
              <a:rPr lang="en-US" altLang="ja-JP" sz="2200" dirty="0">
                <a:latin typeface="Arial" panose="020B0604020202020204" pitchFamily="34" charset="0"/>
                <a:cs typeface="Arial" panose="020B0604020202020204" pitchFamily="34" charset="0"/>
              </a:rPr>
              <a:t>2.5</a:t>
            </a:r>
            <a:endParaRPr lang="en-US" altLang="ja-JP" baseline="30000" dirty="0">
              <a:latin typeface="Arial" panose="020B0604020202020204" pitchFamily="34" charset="0"/>
              <a:cs typeface="Arial" panose="020B0604020202020204" pitchFamily="34" charset="0"/>
            </a:endParaRPr>
          </a:p>
        </p:txBody>
      </p:sp>
      <p:sp>
        <p:nvSpPr>
          <p:cNvPr id="25" name="Rectangle 24"/>
          <p:cNvSpPr>
            <a:spLocks noChangeAspect="1" noChangeArrowheads="1"/>
          </p:cNvSpPr>
          <p:nvPr/>
        </p:nvSpPr>
        <p:spPr bwMode="auto">
          <a:xfrm>
            <a:off x="3681414" y="1568451"/>
            <a:ext cx="2389187" cy="360363"/>
          </a:xfrm>
          <a:prstGeom prst="rect">
            <a:avLst/>
          </a:prstGeom>
          <a:noFill/>
          <a:ln w="12700">
            <a:noFill/>
            <a:miter lim="800000"/>
            <a:headEnd/>
            <a:tailEnd/>
          </a:ln>
          <a:effectLst/>
        </p:spPr>
        <p:txBody>
          <a:bodyPr wrap="none" anchor="ctr"/>
          <a:lstStyle/>
          <a:p>
            <a:endParaRPr lang="ja-JP" altLang="en-US"/>
          </a:p>
        </p:txBody>
      </p:sp>
      <p:sp>
        <p:nvSpPr>
          <p:cNvPr id="26" name="Text Box 25"/>
          <p:cNvSpPr txBox="1">
            <a:spLocks noChangeAspect="1" noChangeArrowheads="1"/>
          </p:cNvSpPr>
          <p:nvPr/>
        </p:nvSpPr>
        <p:spPr bwMode="auto">
          <a:xfrm>
            <a:off x="4253295" y="1577995"/>
            <a:ext cx="2460625" cy="276999"/>
          </a:xfrm>
          <a:prstGeom prst="rect">
            <a:avLst/>
          </a:prstGeom>
          <a:noFill/>
          <a:ln w="12700">
            <a:noFill/>
            <a:miter lim="800000"/>
            <a:headEnd/>
            <a:tailEnd/>
          </a:ln>
          <a:effectLst/>
        </p:spPr>
        <p:txBody>
          <a:bodyPr>
            <a:spAutoFit/>
          </a:bodyPr>
          <a:lstStyle/>
          <a:p>
            <a:pPr algn="ctr" eaLnBrk="0" hangingPunct="0"/>
            <a:r>
              <a:rPr lang="en-US" altLang="ja-JP" sz="1200" dirty="0">
                <a:solidFill>
                  <a:srgbClr val="FF0000"/>
                </a:solidFill>
                <a:latin typeface="+mj-lt"/>
              </a:rPr>
              <a:t>Co-based Amorphous</a:t>
            </a:r>
            <a:r>
              <a:rPr lang="ja-JP" altLang="en-US" sz="1200" dirty="0">
                <a:solidFill>
                  <a:srgbClr val="FF0000"/>
                </a:solidFill>
                <a:latin typeface="+mj-lt"/>
              </a:rPr>
              <a:t> </a:t>
            </a:r>
            <a:r>
              <a:rPr lang="en-US" altLang="ja-JP" sz="1200" dirty="0">
                <a:solidFill>
                  <a:srgbClr val="FF0000"/>
                </a:solidFill>
                <a:latin typeface="+mj-lt"/>
              </a:rPr>
              <a:t>Alloy</a:t>
            </a:r>
          </a:p>
        </p:txBody>
      </p:sp>
      <p:sp>
        <p:nvSpPr>
          <p:cNvPr id="27" name="Text Box 26"/>
          <p:cNvSpPr txBox="1">
            <a:spLocks noChangeAspect="1" noChangeArrowheads="1"/>
          </p:cNvSpPr>
          <p:nvPr/>
        </p:nvSpPr>
        <p:spPr bwMode="auto">
          <a:xfrm>
            <a:off x="3328989" y="2557464"/>
            <a:ext cx="1374775" cy="276999"/>
          </a:xfrm>
          <a:prstGeom prst="rect">
            <a:avLst/>
          </a:prstGeom>
          <a:noFill/>
          <a:ln w="12700">
            <a:noFill/>
            <a:miter lim="800000"/>
            <a:headEnd/>
            <a:tailEnd/>
          </a:ln>
          <a:effectLst/>
        </p:spPr>
        <p:txBody>
          <a:bodyPr>
            <a:spAutoFit/>
          </a:bodyPr>
          <a:lstStyle/>
          <a:p>
            <a:pPr algn="ctr" eaLnBrk="0" hangingPunct="0">
              <a:spcBef>
                <a:spcPct val="50000"/>
              </a:spcBef>
            </a:pPr>
            <a:r>
              <a:rPr lang="en-US" altLang="ja-JP" sz="1200" dirty="0"/>
              <a:t>Permalloy</a:t>
            </a:r>
          </a:p>
        </p:txBody>
      </p:sp>
      <p:sp>
        <p:nvSpPr>
          <p:cNvPr id="28" name="Text Box 27"/>
          <p:cNvSpPr txBox="1">
            <a:spLocks noChangeAspect="1" noChangeArrowheads="1"/>
          </p:cNvSpPr>
          <p:nvPr/>
        </p:nvSpPr>
        <p:spPr bwMode="auto">
          <a:xfrm>
            <a:off x="7743826" y="3465513"/>
            <a:ext cx="2428875" cy="461665"/>
          </a:xfrm>
          <a:prstGeom prst="rect">
            <a:avLst/>
          </a:prstGeom>
          <a:gradFill rotWithShape="0">
            <a:gsLst>
              <a:gs pos="0">
                <a:srgbClr val="FF66FF">
                  <a:gamma/>
                  <a:tint val="33725"/>
                  <a:invGamma/>
                </a:srgbClr>
              </a:gs>
              <a:gs pos="100000">
                <a:srgbClr val="FF66FF"/>
              </a:gs>
            </a:gsLst>
            <a:path path="shape">
              <a:fillToRect l="50000" t="50000" r="50000" b="50000"/>
            </a:path>
          </a:gradFill>
          <a:ln w="12700">
            <a:solidFill>
              <a:schemeClr val="tx1"/>
            </a:solidFill>
            <a:miter lim="800000"/>
            <a:headEnd/>
            <a:tailEnd/>
          </a:ln>
          <a:effectLst/>
        </p:spPr>
        <p:txBody>
          <a:bodyPr wrap="square">
            <a:spAutoFit/>
          </a:bodyPr>
          <a:lstStyle/>
          <a:p>
            <a:pPr algn="ctr" eaLnBrk="0" hangingPunct="0"/>
            <a:r>
              <a:rPr lang="en-US" altLang="ja-JP" sz="1200" dirty="0"/>
              <a:t>Fe-based Amorphous</a:t>
            </a:r>
            <a:r>
              <a:rPr lang="ja-JP" altLang="en-US" sz="1200" dirty="0"/>
              <a:t>　</a:t>
            </a:r>
            <a:r>
              <a:rPr lang="en-US" altLang="ja-JP" sz="1200" dirty="0"/>
              <a:t>Metglas</a:t>
            </a:r>
            <a:r>
              <a:rPr lang="en-US" altLang="ja-JP" sz="1200" baseline="30000" dirty="0"/>
              <a:t>®</a:t>
            </a:r>
          </a:p>
        </p:txBody>
      </p:sp>
      <p:sp>
        <p:nvSpPr>
          <p:cNvPr id="29" name="Text Box 28"/>
          <p:cNvSpPr txBox="1">
            <a:spLocks noChangeAspect="1" noChangeArrowheads="1"/>
          </p:cNvSpPr>
          <p:nvPr/>
        </p:nvSpPr>
        <p:spPr bwMode="auto">
          <a:xfrm>
            <a:off x="3405188" y="4860926"/>
            <a:ext cx="1949450" cy="276999"/>
          </a:xfrm>
          <a:prstGeom prst="rect">
            <a:avLst/>
          </a:prstGeom>
          <a:noFill/>
          <a:ln w="12700">
            <a:noFill/>
            <a:miter lim="800000"/>
            <a:headEnd/>
            <a:tailEnd/>
          </a:ln>
          <a:effectLst/>
        </p:spPr>
        <p:txBody>
          <a:bodyPr>
            <a:spAutoFit/>
          </a:bodyPr>
          <a:lstStyle/>
          <a:p>
            <a:pPr algn="ctr" eaLnBrk="0" hangingPunct="0"/>
            <a:r>
              <a:rPr lang="en-US" altLang="ja-JP" sz="1200" dirty="0"/>
              <a:t>Mn-Zn Ferrite</a:t>
            </a:r>
          </a:p>
        </p:txBody>
      </p:sp>
      <p:sp>
        <p:nvSpPr>
          <p:cNvPr id="30" name="Text Box 29"/>
          <p:cNvSpPr txBox="1">
            <a:spLocks noChangeAspect="1" noChangeArrowheads="1"/>
          </p:cNvSpPr>
          <p:nvPr/>
        </p:nvSpPr>
        <p:spPr bwMode="auto">
          <a:xfrm>
            <a:off x="3786817" y="3268912"/>
            <a:ext cx="1563687" cy="276999"/>
          </a:xfrm>
          <a:prstGeom prst="rect">
            <a:avLst/>
          </a:prstGeom>
          <a:noFill/>
          <a:ln w="12700">
            <a:noFill/>
            <a:miter lim="800000"/>
            <a:headEnd/>
            <a:tailEnd/>
          </a:ln>
          <a:effectLst/>
        </p:spPr>
        <p:txBody>
          <a:bodyPr>
            <a:spAutoFit/>
          </a:bodyPr>
          <a:lstStyle/>
          <a:p>
            <a:pPr algn="ctr" eaLnBrk="0" hangingPunct="0"/>
            <a:r>
              <a:rPr lang="en-US" altLang="ja-JP" sz="1200" dirty="0"/>
              <a:t>Fe-Al-Si Alloy</a:t>
            </a:r>
          </a:p>
        </p:txBody>
      </p:sp>
      <p:sp>
        <p:nvSpPr>
          <p:cNvPr id="31" name="Text Box 30"/>
          <p:cNvSpPr txBox="1">
            <a:spLocks noChangeAspect="1" noChangeArrowheads="1"/>
          </p:cNvSpPr>
          <p:nvPr/>
        </p:nvSpPr>
        <p:spPr bwMode="auto">
          <a:xfrm>
            <a:off x="8520113" y="4513264"/>
            <a:ext cx="1084262" cy="276999"/>
          </a:xfrm>
          <a:prstGeom prst="rect">
            <a:avLst/>
          </a:prstGeom>
          <a:noFill/>
          <a:ln w="12700">
            <a:noFill/>
            <a:miter lim="800000"/>
            <a:headEnd/>
            <a:tailEnd/>
          </a:ln>
          <a:effectLst/>
        </p:spPr>
        <p:txBody>
          <a:bodyPr>
            <a:spAutoFit/>
          </a:bodyPr>
          <a:lstStyle/>
          <a:p>
            <a:pPr algn="ctr" eaLnBrk="0" hangingPunct="0"/>
            <a:r>
              <a:rPr lang="en-US" altLang="ja-JP" sz="1200" dirty="0">
                <a:latin typeface="+mj-lt"/>
              </a:rPr>
              <a:t>Si-Steel</a:t>
            </a:r>
          </a:p>
        </p:txBody>
      </p:sp>
      <p:sp>
        <p:nvSpPr>
          <p:cNvPr id="32" name="Text Box 31"/>
          <p:cNvSpPr txBox="1">
            <a:spLocks noChangeAspect="1" noChangeArrowheads="1"/>
          </p:cNvSpPr>
          <p:nvPr/>
        </p:nvSpPr>
        <p:spPr bwMode="auto">
          <a:xfrm>
            <a:off x="3460750" y="5929313"/>
            <a:ext cx="3902075" cy="369332"/>
          </a:xfrm>
          <a:prstGeom prst="rect">
            <a:avLst/>
          </a:prstGeom>
          <a:noFill/>
          <a:ln w="12700">
            <a:noFill/>
            <a:miter lim="800000"/>
            <a:headEnd/>
            <a:tailEnd/>
          </a:ln>
          <a:effectLst/>
        </p:spPr>
        <p:txBody>
          <a:bodyPr wrap="square">
            <a:spAutoFit/>
          </a:bodyPr>
          <a:lstStyle/>
          <a:p>
            <a:pPr eaLnBrk="0" hangingPunct="0"/>
            <a:r>
              <a:rPr lang="en-US" altLang="ja-JP" sz="1800" dirty="0"/>
              <a:t>Saturation Induction </a:t>
            </a:r>
            <a:r>
              <a:rPr lang="en-US" altLang="ja-JP" sz="1800" i="1" dirty="0"/>
              <a:t>B</a:t>
            </a:r>
            <a:r>
              <a:rPr lang="en-US" altLang="ja-JP" sz="1800" baseline="-25000" dirty="0"/>
              <a:t>s</a:t>
            </a:r>
            <a:r>
              <a:rPr lang="en-US" altLang="ja-JP" sz="1800" dirty="0"/>
              <a:t> (T)</a:t>
            </a:r>
            <a:r>
              <a:rPr lang="ja-JP" altLang="en-US" sz="1800" dirty="0"/>
              <a:t>　</a:t>
            </a:r>
            <a:endParaRPr lang="ja-JP" altLang="en-US" sz="1800" dirty="0">
              <a:solidFill>
                <a:srgbClr val="FF0000"/>
              </a:solidFill>
            </a:endParaRPr>
          </a:p>
        </p:txBody>
      </p:sp>
      <p:sp>
        <p:nvSpPr>
          <p:cNvPr id="33" name="Freeform 32"/>
          <p:cNvSpPr>
            <a:spLocks noChangeAspect="1"/>
          </p:cNvSpPr>
          <p:nvPr/>
        </p:nvSpPr>
        <p:spPr bwMode="auto">
          <a:xfrm>
            <a:off x="5802606" y="2086633"/>
            <a:ext cx="1524773" cy="2228829"/>
          </a:xfrm>
          <a:custGeom>
            <a:avLst/>
            <a:gdLst/>
            <a:ahLst/>
            <a:cxnLst>
              <a:cxn ang="0">
                <a:pos x="186" y="55"/>
              </a:cxn>
              <a:cxn ang="0">
                <a:pos x="115" y="87"/>
              </a:cxn>
              <a:cxn ang="0">
                <a:pos x="67" y="118"/>
              </a:cxn>
              <a:cxn ang="0">
                <a:pos x="44" y="166"/>
              </a:cxn>
              <a:cxn ang="0">
                <a:pos x="4" y="339"/>
              </a:cxn>
              <a:cxn ang="0">
                <a:pos x="28" y="481"/>
              </a:cxn>
              <a:cxn ang="0">
                <a:pos x="52" y="529"/>
              </a:cxn>
              <a:cxn ang="0">
                <a:pos x="130" y="647"/>
              </a:cxn>
              <a:cxn ang="0">
                <a:pos x="186" y="734"/>
              </a:cxn>
              <a:cxn ang="0">
                <a:pos x="241" y="797"/>
              </a:cxn>
              <a:cxn ang="0">
                <a:pos x="272" y="836"/>
              </a:cxn>
              <a:cxn ang="0">
                <a:pos x="304" y="876"/>
              </a:cxn>
              <a:cxn ang="0">
                <a:pos x="351" y="939"/>
              </a:cxn>
              <a:cxn ang="0">
                <a:pos x="430" y="1057"/>
              </a:cxn>
              <a:cxn ang="0">
                <a:pos x="454" y="1065"/>
              </a:cxn>
              <a:cxn ang="0">
                <a:pos x="525" y="1112"/>
              </a:cxn>
              <a:cxn ang="0">
                <a:pos x="604" y="1191"/>
              </a:cxn>
              <a:cxn ang="0">
                <a:pos x="620" y="1215"/>
              </a:cxn>
              <a:cxn ang="0">
                <a:pos x="667" y="1247"/>
              </a:cxn>
              <a:cxn ang="0">
                <a:pos x="699" y="1278"/>
              </a:cxn>
              <a:cxn ang="0">
                <a:pos x="714" y="1302"/>
              </a:cxn>
              <a:cxn ang="0">
                <a:pos x="762" y="1333"/>
              </a:cxn>
              <a:cxn ang="0">
                <a:pos x="825" y="1381"/>
              </a:cxn>
              <a:cxn ang="0">
                <a:pos x="888" y="1428"/>
              </a:cxn>
              <a:cxn ang="0">
                <a:pos x="927" y="1475"/>
              </a:cxn>
              <a:cxn ang="0">
                <a:pos x="975" y="1507"/>
              </a:cxn>
              <a:cxn ang="0">
                <a:pos x="983" y="1531"/>
              </a:cxn>
              <a:cxn ang="0">
                <a:pos x="1054" y="1562"/>
              </a:cxn>
              <a:cxn ang="0">
                <a:pos x="1109" y="1546"/>
              </a:cxn>
              <a:cxn ang="0">
                <a:pos x="1156" y="1515"/>
              </a:cxn>
              <a:cxn ang="0">
                <a:pos x="1204" y="1420"/>
              </a:cxn>
              <a:cxn ang="0">
                <a:pos x="1227" y="1326"/>
              </a:cxn>
              <a:cxn ang="0">
                <a:pos x="1243" y="1278"/>
              </a:cxn>
              <a:cxn ang="0">
                <a:pos x="1251" y="1254"/>
              </a:cxn>
              <a:cxn ang="0">
                <a:pos x="1196" y="947"/>
              </a:cxn>
              <a:cxn ang="0">
                <a:pos x="1093" y="781"/>
              </a:cxn>
              <a:cxn ang="0">
                <a:pos x="1006" y="647"/>
              </a:cxn>
              <a:cxn ang="0">
                <a:pos x="998" y="623"/>
              </a:cxn>
              <a:cxn ang="0">
                <a:pos x="967" y="576"/>
              </a:cxn>
              <a:cxn ang="0">
                <a:pos x="927" y="521"/>
              </a:cxn>
              <a:cxn ang="0">
                <a:pos x="848" y="442"/>
              </a:cxn>
              <a:cxn ang="0">
                <a:pos x="777" y="363"/>
              </a:cxn>
              <a:cxn ang="0">
                <a:pos x="746" y="331"/>
              </a:cxn>
              <a:cxn ang="0">
                <a:pos x="706" y="300"/>
              </a:cxn>
              <a:cxn ang="0">
                <a:pos x="675" y="260"/>
              </a:cxn>
              <a:cxn ang="0">
                <a:pos x="659" y="237"/>
              </a:cxn>
              <a:cxn ang="0">
                <a:pos x="612" y="205"/>
              </a:cxn>
              <a:cxn ang="0">
                <a:pos x="572" y="166"/>
              </a:cxn>
              <a:cxn ang="0">
                <a:pos x="533" y="126"/>
              </a:cxn>
              <a:cxn ang="0">
                <a:pos x="517" y="102"/>
              </a:cxn>
              <a:cxn ang="0">
                <a:pos x="493" y="87"/>
              </a:cxn>
              <a:cxn ang="0">
                <a:pos x="485" y="63"/>
              </a:cxn>
              <a:cxn ang="0">
                <a:pos x="438" y="47"/>
              </a:cxn>
              <a:cxn ang="0">
                <a:pos x="328" y="0"/>
              </a:cxn>
              <a:cxn ang="0">
                <a:pos x="194" y="39"/>
              </a:cxn>
              <a:cxn ang="0">
                <a:pos x="186" y="55"/>
              </a:cxn>
            </a:cxnLst>
            <a:rect l="0" t="0" r="r" b="b"/>
            <a:pathLst>
              <a:path w="1275" h="1562">
                <a:moveTo>
                  <a:pt x="186" y="55"/>
                </a:moveTo>
                <a:cubicBezTo>
                  <a:pt x="122" y="76"/>
                  <a:pt x="156" y="60"/>
                  <a:pt x="115" y="87"/>
                </a:cubicBezTo>
                <a:cubicBezTo>
                  <a:pt x="99" y="98"/>
                  <a:pt x="67" y="118"/>
                  <a:pt x="67" y="118"/>
                </a:cubicBezTo>
                <a:cubicBezTo>
                  <a:pt x="39" y="202"/>
                  <a:pt x="82" y="78"/>
                  <a:pt x="44" y="166"/>
                </a:cubicBezTo>
                <a:cubicBezTo>
                  <a:pt x="20" y="222"/>
                  <a:pt x="13" y="279"/>
                  <a:pt x="4" y="339"/>
                </a:cubicBezTo>
                <a:cubicBezTo>
                  <a:pt x="6" y="368"/>
                  <a:pt x="5" y="447"/>
                  <a:pt x="28" y="481"/>
                </a:cubicBezTo>
                <a:cubicBezTo>
                  <a:pt x="95" y="582"/>
                  <a:pt x="0" y="435"/>
                  <a:pt x="52" y="529"/>
                </a:cubicBezTo>
                <a:cubicBezTo>
                  <a:pt x="74" y="569"/>
                  <a:pt x="112" y="605"/>
                  <a:pt x="130" y="647"/>
                </a:cubicBezTo>
                <a:cubicBezTo>
                  <a:pt x="149" y="691"/>
                  <a:pt x="145" y="706"/>
                  <a:pt x="186" y="734"/>
                </a:cubicBezTo>
                <a:cubicBezTo>
                  <a:pt x="222" y="789"/>
                  <a:pt x="201" y="771"/>
                  <a:pt x="241" y="797"/>
                </a:cubicBezTo>
                <a:cubicBezTo>
                  <a:pt x="262" y="859"/>
                  <a:pt x="231" y="785"/>
                  <a:pt x="272" y="836"/>
                </a:cubicBezTo>
                <a:cubicBezTo>
                  <a:pt x="316" y="891"/>
                  <a:pt x="236" y="831"/>
                  <a:pt x="304" y="876"/>
                </a:cubicBezTo>
                <a:cubicBezTo>
                  <a:pt x="315" y="906"/>
                  <a:pt x="324" y="921"/>
                  <a:pt x="351" y="939"/>
                </a:cubicBezTo>
                <a:cubicBezTo>
                  <a:pt x="366" y="961"/>
                  <a:pt x="406" y="1039"/>
                  <a:pt x="430" y="1057"/>
                </a:cubicBezTo>
                <a:cubicBezTo>
                  <a:pt x="437" y="1062"/>
                  <a:pt x="447" y="1061"/>
                  <a:pt x="454" y="1065"/>
                </a:cubicBezTo>
                <a:cubicBezTo>
                  <a:pt x="479" y="1079"/>
                  <a:pt x="501" y="1097"/>
                  <a:pt x="525" y="1112"/>
                </a:cubicBezTo>
                <a:cubicBezTo>
                  <a:pt x="544" y="1140"/>
                  <a:pt x="576" y="1173"/>
                  <a:pt x="604" y="1191"/>
                </a:cubicBezTo>
                <a:cubicBezTo>
                  <a:pt x="609" y="1199"/>
                  <a:pt x="613" y="1209"/>
                  <a:pt x="620" y="1215"/>
                </a:cubicBezTo>
                <a:cubicBezTo>
                  <a:pt x="634" y="1228"/>
                  <a:pt x="667" y="1247"/>
                  <a:pt x="667" y="1247"/>
                </a:cubicBezTo>
                <a:cubicBezTo>
                  <a:pt x="685" y="1299"/>
                  <a:pt x="660" y="1246"/>
                  <a:pt x="699" y="1278"/>
                </a:cubicBezTo>
                <a:cubicBezTo>
                  <a:pt x="706" y="1284"/>
                  <a:pt x="707" y="1296"/>
                  <a:pt x="714" y="1302"/>
                </a:cubicBezTo>
                <a:cubicBezTo>
                  <a:pt x="728" y="1315"/>
                  <a:pt x="762" y="1333"/>
                  <a:pt x="762" y="1333"/>
                </a:cubicBezTo>
                <a:cubicBezTo>
                  <a:pt x="780" y="1362"/>
                  <a:pt x="797" y="1362"/>
                  <a:pt x="825" y="1381"/>
                </a:cubicBezTo>
                <a:cubicBezTo>
                  <a:pt x="844" y="1408"/>
                  <a:pt x="861" y="1410"/>
                  <a:pt x="888" y="1428"/>
                </a:cubicBezTo>
                <a:cubicBezTo>
                  <a:pt x="902" y="1449"/>
                  <a:pt x="906" y="1459"/>
                  <a:pt x="927" y="1475"/>
                </a:cubicBezTo>
                <a:cubicBezTo>
                  <a:pt x="942" y="1487"/>
                  <a:pt x="975" y="1507"/>
                  <a:pt x="975" y="1507"/>
                </a:cubicBezTo>
                <a:cubicBezTo>
                  <a:pt x="978" y="1515"/>
                  <a:pt x="977" y="1525"/>
                  <a:pt x="983" y="1531"/>
                </a:cubicBezTo>
                <a:cubicBezTo>
                  <a:pt x="989" y="1538"/>
                  <a:pt x="1043" y="1558"/>
                  <a:pt x="1054" y="1562"/>
                </a:cubicBezTo>
                <a:cubicBezTo>
                  <a:pt x="1061" y="1560"/>
                  <a:pt x="1100" y="1551"/>
                  <a:pt x="1109" y="1546"/>
                </a:cubicBezTo>
                <a:cubicBezTo>
                  <a:pt x="1125" y="1537"/>
                  <a:pt x="1156" y="1515"/>
                  <a:pt x="1156" y="1515"/>
                </a:cubicBezTo>
                <a:cubicBezTo>
                  <a:pt x="1176" y="1484"/>
                  <a:pt x="1184" y="1451"/>
                  <a:pt x="1204" y="1420"/>
                </a:cubicBezTo>
                <a:cubicBezTo>
                  <a:pt x="1213" y="1389"/>
                  <a:pt x="1218" y="1357"/>
                  <a:pt x="1227" y="1326"/>
                </a:cubicBezTo>
                <a:cubicBezTo>
                  <a:pt x="1231" y="1310"/>
                  <a:pt x="1238" y="1294"/>
                  <a:pt x="1243" y="1278"/>
                </a:cubicBezTo>
                <a:cubicBezTo>
                  <a:pt x="1246" y="1270"/>
                  <a:pt x="1251" y="1254"/>
                  <a:pt x="1251" y="1254"/>
                </a:cubicBezTo>
                <a:cubicBezTo>
                  <a:pt x="1249" y="1202"/>
                  <a:pt x="1275" y="1002"/>
                  <a:pt x="1196" y="947"/>
                </a:cubicBezTo>
                <a:cubicBezTo>
                  <a:pt x="1160" y="892"/>
                  <a:pt x="1122" y="839"/>
                  <a:pt x="1093" y="781"/>
                </a:cubicBezTo>
                <a:cubicBezTo>
                  <a:pt x="1071" y="737"/>
                  <a:pt x="1047" y="674"/>
                  <a:pt x="1006" y="647"/>
                </a:cubicBezTo>
                <a:cubicBezTo>
                  <a:pt x="1003" y="639"/>
                  <a:pt x="1002" y="630"/>
                  <a:pt x="998" y="623"/>
                </a:cubicBezTo>
                <a:cubicBezTo>
                  <a:pt x="989" y="607"/>
                  <a:pt x="973" y="594"/>
                  <a:pt x="967" y="576"/>
                </a:cubicBezTo>
                <a:cubicBezTo>
                  <a:pt x="948" y="521"/>
                  <a:pt x="967" y="534"/>
                  <a:pt x="927" y="521"/>
                </a:cubicBezTo>
                <a:cubicBezTo>
                  <a:pt x="909" y="493"/>
                  <a:pt x="876" y="461"/>
                  <a:pt x="848" y="442"/>
                </a:cubicBezTo>
                <a:cubicBezTo>
                  <a:pt x="823" y="404"/>
                  <a:pt x="817" y="376"/>
                  <a:pt x="777" y="363"/>
                </a:cubicBezTo>
                <a:cubicBezTo>
                  <a:pt x="762" y="313"/>
                  <a:pt x="783" y="360"/>
                  <a:pt x="746" y="331"/>
                </a:cubicBezTo>
                <a:cubicBezTo>
                  <a:pt x="694" y="291"/>
                  <a:pt x="767" y="320"/>
                  <a:pt x="706" y="300"/>
                </a:cubicBezTo>
                <a:cubicBezTo>
                  <a:pt x="693" y="255"/>
                  <a:pt x="710" y="294"/>
                  <a:pt x="675" y="260"/>
                </a:cubicBezTo>
                <a:cubicBezTo>
                  <a:pt x="668" y="253"/>
                  <a:pt x="666" y="243"/>
                  <a:pt x="659" y="237"/>
                </a:cubicBezTo>
                <a:cubicBezTo>
                  <a:pt x="645" y="225"/>
                  <a:pt x="612" y="205"/>
                  <a:pt x="612" y="205"/>
                </a:cubicBezTo>
                <a:cubicBezTo>
                  <a:pt x="569" y="140"/>
                  <a:pt x="626" y="218"/>
                  <a:pt x="572" y="166"/>
                </a:cubicBezTo>
                <a:cubicBezTo>
                  <a:pt x="511" y="107"/>
                  <a:pt x="603" y="174"/>
                  <a:pt x="533" y="126"/>
                </a:cubicBezTo>
                <a:cubicBezTo>
                  <a:pt x="528" y="118"/>
                  <a:pt x="524" y="109"/>
                  <a:pt x="517" y="102"/>
                </a:cubicBezTo>
                <a:cubicBezTo>
                  <a:pt x="510" y="95"/>
                  <a:pt x="499" y="94"/>
                  <a:pt x="493" y="87"/>
                </a:cubicBezTo>
                <a:cubicBezTo>
                  <a:pt x="488" y="80"/>
                  <a:pt x="492" y="68"/>
                  <a:pt x="485" y="63"/>
                </a:cubicBezTo>
                <a:cubicBezTo>
                  <a:pt x="472" y="53"/>
                  <a:pt x="438" y="47"/>
                  <a:pt x="438" y="47"/>
                </a:cubicBezTo>
                <a:cubicBezTo>
                  <a:pt x="410" y="7"/>
                  <a:pt x="372" y="15"/>
                  <a:pt x="328" y="0"/>
                </a:cubicBezTo>
                <a:cubicBezTo>
                  <a:pt x="305" y="5"/>
                  <a:pt x="216" y="22"/>
                  <a:pt x="194" y="39"/>
                </a:cubicBezTo>
                <a:cubicBezTo>
                  <a:pt x="189" y="43"/>
                  <a:pt x="189" y="50"/>
                  <a:pt x="186" y="55"/>
                </a:cubicBezTo>
                <a:close/>
              </a:path>
            </a:pathLst>
          </a:custGeom>
          <a:solidFill>
            <a:srgbClr val="66FF99"/>
          </a:solidFill>
          <a:ln w="25400" cap="flat" cmpd="sng">
            <a:solidFill>
              <a:schemeClr val="tx1"/>
            </a:solidFill>
            <a:prstDash val="solid"/>
            <a:round/>
            <a:headEnd/>
            <a:tailEnd/>
          </a:ln>
          <a:effectLst/>
        </p:spPr>
        <p:txBody>
          <a:bodyPr wrap="none" anchor="ctr"/>
          <a:lstStyle/>
          <a:p>
            <a:endParaRPr lang="ja-JP" altLang="en-US"/>
          </a:p>
        </p:txBody>
      </p:sp>
      <p:sp>
        <p:nvSpPr>
          <p:cNvPr id="34" name="Line 33"/>
          <p:cNvSpPr>
            <a:spLocks noChangeAspect="1" noChangeShapeType="1"/>
          </p:cNvSpPr>
          <p:nvPr/>
        </p:nvSpPr>
        <p:spPr bwMode="auto">
          <a:xfrm>
            <a:off x="3319464" y="4040188"/>
            <a:ext cx="73025" cy="0"/>
          </a:xfrm>
          <a:prstGeom prst="line">
            <a:avLst/>
          </a:prstGeom>
          <a:noFill/>
          <a:ln w="12700">
            <a:solidFill>
              <a:schemeClr val="tx1"/>
            </a:solidFill>
            <a:round/>
            <a:headEnd/>
            <a:tailEnd/>
          </a:ln>
          <a:effectLst/>
        </p:spPr>
        <p:txBody>
          <a:bodyPr wrap="none" anchor="ctr"/>
          <a:lstStyle/>
          <a:p>
            <a:endParaRPr lang="ja-JP" altLang="en-US"/>
          </a:p>
        </p:txBody>
      </p:sp>
      <p:sp>
        <p:nvSpPr>
          <p:cNvPr id="35" name="Line 34"/>
          <p:cNvSpPr>
            <a:spLocks noChangeAspect="1" noChangeShapeType="1"/>
          </p:cNvSpPr>
          <p:nvPr/>
        </p:nvSpPr>
        <p:spPr bwMode="auto">
          <a:xfrm>
            <a:off x="3308350" y="2701925"/>
            <a:ext cx="71438" cy="0"/>
          </a:xfrm>
          <a:prstGeom prst="line">
            <a:avLst/>
          </a:prstGeom>
          <a:noFill/>
          <a:ln w="12700">
            <a:solidFill>
              <a:schemeClr val="tx1"/>
            </a:solidFill>
            <a:round/>
            <a:headEnd/>
            <a:tailEnd/>
          </a:ln>
          <a:effectLst/>
        </p:spPr>
        <p:txBody>
          <a:bodyPr wrap="none" anchor="ctr"/>
          <a:lstStyle/>
          <a:p>
            <a:endParaRPr lang="ja-JP" altLang="en-US"/>
          </a:p>
        </p:txBody>
      </p:sp>
      <p:sp>
        <p:nvSpPr>
          <p:cNvPr id="36" name="Oval 35"/>
          <p:cNvSpPr>
            <a:spLocks noChangeAspect="1" noChangeArrowheads="1"/>
          </p:cNvSpPr>
          <p:nvPr/>
        </p:nvSpPr>
        <p:spPr bwMode="auto">
          <a:xfrm>
            <a:off x="5516563" y="3570289"/>
            <a:ext cx="869950" cy="415925"/>
          </a:xfrm>
          <a:prstGeom prst="ellipse">
            <a:avLst/>
          </a:prstGeom>
          <a:solidFill>
            <a:srgbClr val="FFCC00"/>
          </a:solidFill>
          <a:ln w="25400">
            <a:solidFill>
              <a:schemeClr val="tx1"/>
            </a:solidFill>
            <a:round/>
            <a:headEnd/>
            <a:tailEnd/>
          </a:ln>
          <a:effectLst/>
        </p:spPr>
        <p:txBody>
          <a:bodyPr wrap="none" anchor="ctr"/>
          <a:lstStyle/>
          <a:p>
            <a:endParaRPr lang="ja-JP" altLang="en-US"/>
          </a:p>
        </p:txBody>
      </p:sp>
      <p:sp>
        <p:nvSpPr>
          <p:cNvPr id="37" name="Line 36"/>
          <p:cNvSpPr>
            <a:spLocks noChangeAspect="1" noChangeShapeType="1"/>
          </p:cNvSpPr>
          <p:nvPr/>
        </p:nvSpPr>
        <p:spPr bwMode="auto">
          <a:xfrm flipV="1">
            <a:off x="4189414" y="4535488"/>
            <a:ext cx="288925" cy="361950"/>
          </a:xfrm>
          <a:prstGeom prst="line">
            <a:avLst/>
          </a:prstGeom>
          <a:noFill/>
          <a:ln w="12700">
            <a:solidFill>
              <a:schemeClr val="tx1"/>
            </a:solidFill>
            <a:round/>
            <a:headEnd/>
            <a:tailEnd type="triangle" w="med" len="med"/>
          </a:ln>
          <a:effectLst/>
        </p:spPr>
        <p:txBody>
          <a:bodyPr wrap="none" anchor="ctr"/>
          <a:lstStyle/>
          <a:p>
            <a:endParaRPr lang="ja-JP" altLang="en-US"/>
          </a:p>
        </p:txBody>
      </p:sp>
      <p:sp>
        <p:nvSpPr>
          <p:cNvPr id="38" name="Line 37"/>
          <p:cNvSpPr>
            <a:spLocks noChangeAspect="1" noChangeShapeType="1"/>
          </p:cNvSpPr>
          <p:nvPr/>
        </p:nvSpPr>
        <p:spPr bwMode="auto">
          <a:xfrm flipH="1">
            <a:off x="7477125" y="3959225"/>
            <a:ext cx="471488" cy="590550"/>
          </a:xfrm>
          <a:prstGeom prst="line">
            <a:avLst/>
          </a:prstGeom>
          <a:noFill/>
          <a:ln w="12700">
            <a:solidFill>
              <a:schemeClr val="tx1"/>
            </a:solidFill>
            <a:round/>
            <a:headEnd/>
            <a:tailEnd type="triangle" w="med" len="med"/>
          </a:ln>
          <a:effectLst/>
        </p:spPr>
        <p:txBody>
          <a:bodyPr wrap="none" anchor="ctr"/>
          <a:lstStyle/>
          <a:p>
            <a:endParaRPr lang="ja-JP" altLang="en-US"/>
          </a:p>
        </p:txBody>
      </p:sp>
      <p:sp>
        <p:nvSpPr>
          <p:cNvPr id="39" name="Line 38"/>
          <p:cNvSpPr>
            <a:spLocks noChangeAspect="1" noChangeShapeType="1"/>
          </p:cNvSpPr>
          <p:nvPr/>
        </p:nvSpPr>
        <p:spPr bwMode="auto">
          <a:xfrm flipH="1">
            <a:off x="8097838" y="4752976"/>
            <a:ext cx="506412" cy="144463"/>
          </a:xfrm>
          <a:prstGeom prst="line">
            <a:avLst/>
          </a:prstGeom>
          <a:noFill/>
          <a:ln w="12700">
            <a:solidFill>
              <a:schemeClr val="tx1"/>
            </a:solidFill>
            <a:round/>
            <a:headEnd/>
            <a:tailEnd type="triangle" w="med" len="med"/>
          </a:ln>
          <a:effectLst/>
        </p:spPr>
        <p:txBody>
          <a:bodyPr wrap="none" anchor="ctr"/>
          <a:lstStyle/>
          <a:p>
            <a:endParaRPr lang="ja-JP" altLang="en-US"/>
          </a:p>
        </p:txBody>
      </p:sp>
      <p:sp>
        <p:nvSpPr>
          <p:cNvPr id="40" name="Line 39"/>
          <p:cNvSpPr>
            <a:spLocks noChangeAspect="1" noChangeShapeType="1"/>
          </p:cNvSpPr>
          <p:nvPr/>
        </p:nvSpPr>
        <p:spPr bwMode="auto">
          <a:xfrm>
            <a:off x="5056188" y="3576639"/>
            <a:ext cx="652462" cy="161925"/>
          </a:xfrm>
          <a:prstGeom prst="line">
            <a:avLst/>
          </a:prstGeom>
          <a:noFill/>
          <a:ln w="12700">
            <a:solidFill>
              <a:schemeClr val="tx1"/>
            </a:solidFill>
            <a:round/>
            <a:headEnd/>
            <a:tailEnd type="triangle" w="med" len="med"/>
          </a:ln>
          <a:effectLst/>
        </p:spPr>
        <p:txBody>
          <a:bodyPr wrap="none" anchor="ctr"/>
          <a:lstStyle/>
          <a:p>
            <a:endParaRPr lang="ja-JP" altLang="en-US"/>
          </a:p>
        </p:txBody>
      </p:sp>
      <p:sp>
        <p:nvSpPr>
          <p:cNvPr id="41" name="Line 40"/>
          <p:cNvSpPr>
            <a:spLocks noChangeAspect="1" noChangeShapeType="1"/>
          </p:cNvSpPr>
          <p:nvPr/>
        </p:nvSpPr>
        <p:spPr bwMode="auto">
          <a:xfrm flipH="1">
            <a:off x="5081589" y="1903413"/>
            <a:ext cx="350837" cy="508000"/>
          </a:xfrm>
          <a:prstGeom prst="line">
            <a:avLst/>
          </a:prstGeom>
          <a:noFill/>
          <a:ln w="12700">
            <a:solidFill>
              <a:schemeClr val="tx1"/>
            </a:solidFill>
            <a:round/>
            <a:headEnd/>
            <a:tailEnd type="triangle" w="med" len="med"/>
          </a:ln>
          <a:effectLst/>
        </p:spPr>
        <p:txBody>
          <a:bodyPr wrap="none" anchor="ctr"/>
          <a:lstStyle/>
          <a:p>
            <a:endParaRPr lang="ja-JP" altLang="en-US"/>
          </a:p>
        </p:txBody>
      </p:sp>
      <p:sp>
        <p:nvSpPr>
          <p:cNvPr id="42" name="Line 41"/>
          <p:cNvSpPr>
            <a:spLocks noChangeAspect="1" noChangeShapeType="1"/>
          </p:cNvSpPr>
          <p:nvPr/>
        </p:nvSpPr>
        <p:spPr bwMode="auto">
          <a:xfrm>
            <a:off x="4562476" y="2870201"/>
            <a:ext cx="796925" cy="144463"/>
          </a:xfrm>
          <a:prstGeom prst="line">
            <a:avLst/>
          </a:prstGeom>
          <a:noFill/>
          <a:ln w="12700">
            <a:solidFill>
              <a:schemeClr val="tx1"/>
            </a:solidFill>
            <a:round/>
            <a:headEnd/>
            <a:tailEnd type="triangle" w="med" len="med"/>
          </a:ln>
          <a:effectLst/>
        </p:spPr>
        <p:txBody>
          <a:bodyPr wrap="none" anchor="ctr"/>
          <a:lstStyle/>
          <a:p>
            <a:endParaRPr lang="ja-JP" altLang="en-US"/>
          </a:p>
        </p:txBody>
      </p:sp>
      <p:sp>
        <p:nvSpPr>
          <p:cNvPr id="43" name="Line 42"/>
          <p:cNvSpPr>
            <a:spLocks noChangeAspect="1" noChangeShapeType="1"/>
          </p:cNvSpPr>
          <p:nvPr/>
        </p:nvSpPr>
        <p:spPr bwMode="auto">
          <a:xfrm flipH="1">
            <a:off x="6744782" y="2260587"/>
            <a:ext cx="767268" cy="573875"/>
          </a:xfrm>
          <a:prstGeom prst="line">
            <a:avLst/>
          </a:prstGeom>
          <a:noFill/>
          <a:ln w="12700">
            <a:solidFill>
              <a:schemeClr val="tx1"/>
            </a:solidFill>
            <a:round/>
            <a:headEnd/>
            <a:tailEnd type="triangle" w="med" len="med"/>
          </a:ln>
          <a:effectLst/>
        </p:spPr>
        <p:txBody>
          <a:bodyPr wrap="none" anchor="ctr"/>
          <a:lstStyle/>
          <a:p>
            <a:endParaRPr lang="ja-JP" altLang="en-US"/>
          </a:p>
        </p:txBody>
      </p:sp>
      <p:sp>
        <p:nvSpPr>
          <p:cNvPr id="44" name="Text Box 43"/>
          <p:cNvSpPr txBox="1">
            <a:spLocks noChangeAspect="1" noChangeArrowheads="1"/>
          </p:cNvSpPr>
          <p:nvPr/>
        </p:nvSpPr>
        <p:spPr bwMode="auto">
          <a:xfrm>
            <a:off x="8010526" y="1054100"/>
            <a:ext cx="1973263" cy="274638"/>
          </a:xfrm>
          <a:prstGeom prst="rect">
            <a:avLst/>
          </a:prstGeom>
          <a:noFill/>
          <a:ln w="12700">
            <a:noFill/>
            <a:miter lim="800000"/>
            <a:headEnd/>
            <a:tailEnd/>
          </a:ln>
          <a:effectLst/>
        </p:spPr>
        <p:txBody>
          <a:bodyPr>
            <a:spAutoFit/>
          </a:bodyPr>
          <a:lstStyle/>
          <a:p>
            <a:pPr algn="ctr" eaLnBrk="0" hangingPunct="0">
              <a:spcBef>
                <a:spcPct val="50000"/>
              </a:spcBef>
            </a:pPr>
            <a:r>
              <a:rPr lang="en-US" altLang="ja-JP" sz="1200"/>
              <a:t>Frequency=1 kHz</a:t>
            </a:r>
          </a:p>
        </p:txBody>
      </p:sp>
      <p:sp>
        <p:nvSpPr>
          <p:cNvPr id="45" name="AutoShape 44"/>
          <p:cNvSpPr>
            <a:spLocks noChangeAspect="1" noChangeArrowheads="1"/>
          </p:cNvSpPr>
          <p:nvPr/>
        </p:nvSpPr>
        <p:spPr bwMode="auto">
          <a:xfrm>
            <a:off x="7362825" y="5514976"/>
            <a:ext cx="2152650" cy="828675"/>
          </a:xfrm>
          <a:custGeom>
            <a:avLst/>
            <a:gdLst>
              <a:gd name="G0" fmla="+- 18193 0 0"/>
              <a:gd name="G1" fmla="+- 4179 0 0"/>
              <a:gd name="G2" fmla="+- 21600 0 4179"/>
              <a:gd name="G3" fmla="+- 10800 0 4179"/>
              <a:gd name="G4" fmla="+- 21600 0 18193"/>
              <a:gd name="G5" fmla="*/ G4 G3 10800"/>
              <a:gd name="G6" fmla="+- 21600 0 G5"/>
              <a:gd name="T0" fmla="*/ 18193 w 21600"/>
              <a:gd name="T1" fmla="*/ 0 h 21600"/>
              <a:gd name="T2" fmla="*/ 0 w 21600"/>
              <a:gd name="T3" fmla="*/ 10800 h 21600"/>
              <a:gd name="T4" fmla="*/ 18193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8193" y="0"/>
                </a:moveTo>
                <a:lnTo>
                  <a:pt x="18193" y="4179"/>
                </a:lnTo>
                <a:lnTo>
                  <a:pt x="3375" y="4179"/>
                </a:lnTo>
                <a:lnTo>
                  <a:pt x="3375" y="17421"/>
                </a:lnTo>
                <a:lnTo>
                  <a:pt x="18193" y="17421"/>
                </a:lnTo>
                <a:lnTo>
                  <a:pt x="18193" y="21600"/>
                </a:lnTo>
                <a:lnTo>
                  <a:pt x="21600" y="10800"/>
                </a:lnTo>
                <a:close/>
              </a:path>
              <a:path w="21600" h="21600">
                <a:moveTo>
                  <a:pt x="1350" y="4179"/>
                </a:moveTo>
                <a:lnTo>
                  <a:pt x="1350" y="17421"/>
                </a:lnTo>
                <a:lnTo>
                  <a:pt x="2700" y="17421"/>
                </a:lnTo>
                <a:lnTo>
                  <a:pt x="2700" y="4179"/>
                </a:lnTo>
                <a:close/>
              </a:path>
              <a:path w="21600" h="21600">
                <a:moveTo>
                  <a:pt x="0" y="4179"/>
                </a:moveTo>
                <a:lnTo>
                  <a:pt x="0" y="17421"/>
                </a:lnTo>
                <a:lnTo>
                  <a:pt x="675" y="17421"/>
                </a:lnTo>
                <a:lnTo>
                  <a:pt x="675" y="4179"/>
                </a:lnTo>
                <a:close/>
              </a:path>
            </a:pathLst>
          </a:custGeom>
          <a:solidFill>
            <a:srgbClr val="00FFFF"/>
          </a:solidFill>
          <a:ln w="12700">
            <a:solidFill>
              <a:schemeClr val="tx1"/>
            </a:solidFill>
            <a:miter lim="800000"/>
            <a:headEnd/>
            <a:tailEnd/>
          </a:ln>
          <a:effectLst/>
        </p:spPr>
        <p:txBody>
          <a:bodyPr wrap="none" anchor="ctr"/>
          <a:lstStyle/>
          <a:p>
            <a:pPr algn="ctr" eaLnBrk="0" hangingPunct="0"/>
            <a:r>
              <a:rPr lang="en-US" altLang="ja-JP" sz="1400" dirty="0">
                <a:solidFill>
                  <a:srgbClr val="FF0000"/>
                </a:solidFill>
              </a:rPr>
              <a:t>Downsizing</a:t>
            </a:r>
          </a:p>
        </p:txBody>
      </p:sp>
      <p:sp>
        <p:nvSpPr>
          <p:cNvPr id="46" name="Rectangle 45"/>
          <p:cNvSpPr>
            <a:spLocks noChangeAspect="1" noChangeArrowheads="1"/>
          </p:cNvSpPr>
          <p:nvPr/>
        </p:nvSpPr>
        <p:spPr bwMode="auto">
          <a:xfrm>
            <a:off x="6851315" y="1939538"/>
            <a:ext cx="3483646" cy="276999"/>
          </a:xfrm>
          <a:prstGeom prst="rect">
            <a:avLst/>
          </a:prstGeom>
          <a:gradFill rotWithShape="0">
            <a:gsLst>
              <a:gs pos="0">
                <a:srgbClr val="FFFFFF"/>
              </a:gs>
              <a:gs pos="100000">
                <a:srgbClr val="66FF99"/>
              </a:gs>
            </a:gsLst>
            <a:path path="shape">
              <a:fillToRect l="50000" t="50000" r="50000" b="50000"/>
            </a:path>
          </a:gradFill>
          <a:ln w="12700">
            <a:solidFill>
              <a:schemeClr val="tx1"/>
            </a:solidFill>
            <a:miter lim="800000"/>
            <a:headEnd/>
            <a:tailEnd/>
          </a:ln>
          <a:effectLst/>
        </p:spPr>
        <p:txBody>
          <a:bodyPr wrap="none" anchor="ctr">
            <a:spAutoFit/>
          </a:bodyPr>
          <a:lstStyle/>
          <a:p>
            <a:pPr algn="ctr" eaLnBrk="0" hangingPunct="0"/>
            <a:r>
              <a:rPr lang="en-US" altLang="ja-JP" sz="1200" dirty="0"/>
              <a:t>Nano-Crystalline Material</a:t>
            </a:r>
            <a:r>
              <a:rPr lang="ja-JP" altLang="en-US" sz="1200" dirty="0"/>
              <a:t>　</a:t>
            </a:r>
            <a:r>
              <a:rPr lang="en-US" altLang="ja-JP" sz="1200" dirty="0"/>
              <a:t>“FINEMET</a:t>
            </a:r>
            <a:r>
              <a:rPr lang="en-US" altLang="ja-JP" sz="1200" baseline="30000" dirty="0"/>
              <a:t>®</a:t>
            </a:r>
            <a:r>
              <a:rPr lang="en-US" altLang="ja-JP" sz="1200" dirty="0"/>
              <a:t>”</a:t>
            </a:r>
          </a:p>
        </p:txBody>
      </p:sp>
      <p:sp>
        <p:nvSpPr>
          <p:cNvPr id="47" name="Text Box 46"/>
          <p:cNvSpPr txBox="1">
            <a:spLocks noChangeArrowheads="1"/>
          </p:cNvSpPr>
          <p:nvPr/>
        </p:nvSpPr>
        <p:spPr bwMode="auto">
          <a:xfrm rot="16194602">
            <a:off x="1124762" y="4126799"/>
            <a:ext cx="2932157" cy="338554"/>
          </a:xfrm>
          <a:prstGeom prst="rect">
            <a:avLst/>
          </a:prstGeom>
          <a:noFill/>
          <a:ln w="12700">
            <a:noFill/>
            <a:miter lim="800000"/>
            <a:headEnd/>
            <a:tailEnd/>
          </a:ln>
          <a:effectLst/>
        </p:spPr>
        <p:txBody>
          <a:bodyPr wrap="square">
            <a:spAutoFit/>
          </a:bodyPr>
          <a:lstStyle/>
          <a:p>
            <a:pPr algn="ctr" eaLnBrk="0" hangingPunct="0"/>
            <a:r>
              <a:rPr lang="en-US" altLang="ja-JP" sz="1600" dirty="0"/>
              <a:t>Permeability </a:t>
            </a:r>
            <a:r>
              <a:rPr lang="en-US" altLang="ja-JP" sz="1600" dirty="0">
                <a:cs typeface="Times New Roman" pitchFamily="18" charset="0"/>
              </a:rPr>
              <a:t>μ</a:t>
            </a:r>
            <a:r>
              <a:rPr lang="en-US" altLang="ja-JP" sz="1600" baseline="-25000" dirty="0">
                <a:cs typeface="Times New Roman" pitchFamily="18" charset="0"/>
              </a:rPr>
              <a:t>ri</a:t>
            </a:r>
            <a:r>
              <a:rPr lang="en-US" altLang="ja-JP" sz="1600" dirty="0">
                <a:cs typeface="Times New Roman" pitchFamily="18" charset="0"/>
              </a:rPr>
              <a:t>( kHz)</a:t>
            </a:r>
            <a:endParaRPr lang="en-US" altLang="ja-JP" sz="1600" dirty="0"/>
          </a:p>
        </p:txBody>
      </p:sp>
      <p:sp>
        <p:nvSpPr>
          <p:cNvPr id="48" name="AutoShape 47"/>
          <p:cNvSpPr>
            <a:spLocks noChangeAspect="1" noChangeArrowheads="1"/>
          </p:cNvSpPr>
          <p:nvPr/>
        </p:nvSpPr>
        <p:spPr bwMode="auto">
          <a:xfrm rot="-5400000">
            <a:off x="1503366" y="1606549"/>
            <a:ext cx="2031997" cy="847725"/>
          </a:xfrm>
          <a:custGeom>
            <a:avLst/>
            <a:gdLst>
              <a:gd name="G0" fmla="+- 18193 0 0"/>
              <a:gd name="G1" fmla="+- 4179 0 0"/>
              <a:gd name="G2" fmla="+- 21600 0 4179"/>
              <a:gd name="G3" fmla="+- 10800 0 4179"/>
              <a:gd name="G4" fmla="+- 21600 0 18193"/>
              <a:gd name="G5" fmla="*/ G4 G3 10800"/>
              <a:gd name="G6" fmla="+- 21600 0 G5"/>
              <a:gd name="T0" fmla="*/ 18193 w 21600"/>
              <a:gd name="T1" fmla="*/ 0 h 21600"/>
              <a:gd name="T2" fmla="*/ 0 w 21600"/>
              <a:gd name="T3" fmla="*/ 10800 h 21600"/>
              <a:gd name="T4" fmla="*/ 18193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8193" y="0"/>
                </a:moveTo>
                <a:lnTo>
                  <a:pt x="18193" y="4179"/>
                </a:lnTo>
                <a:lnTo>
                  <a:pt x="3375" y="4179"/>
                </a:lnTo>
                <a:lnTo>
                  <a:pt x="3375" y="17421"/>
                </a:lnTo>
                <a:lnTo>
                  <a:pt x="18193" y="17421"/>
                </a:lnTo>
                <a:lnTo>
                  <a:pt x="18193" y="21600"/>
                </a:lnTo>
                <a:lnTo>
                  <a:pt x="21600" y="10800"/>
                </a:lnTo>
                <a:close/>
              </a:path>
              <a:path w="21600" h="21600">
                <a:moveTo>
                  <a:pt x="1350" y="4179"/>
                </a:moveTo>
                <a:lnTo>
                  <a:pt x="1350" y="17421"/>
                </a:lnTo>
                <a:lnTo>
                  <a:pt x="2700" y="17421"/>
                </a:lnTo>
                <a:lnTo>
                  <a:pt x="2700" y="4179"/>
                </a:lnTo>
                <a:close/>
              </a:path>
              <a:path w="21600" h="21600">
                <a:moveTo>
                  <a:pt x="0" y="4179"/>
                </a:moveTo>
                <a:lnTo>
                  <a:pt x="0" y="17421"/>
                </a:lnTo>
                <a:lnTo>
                  <a:pt x="675" y="17421"/>
                </a:lnTo>
                <a:lnTo>
                  <a:pt x="675" y="4179"/>
                </a:lnTo>
                <a:close/>
              </a:path>
            </a:pathLst>
          </a:custGeom>
          <a:solidFill>
            <a:srgbClr val="00FFFF"/>
          </a:solidFill>
          <a:ln w="12700">
            <a:solidFill>
              <a:schemeClr val="tx1"/>
            </a:solidFill>
            <a:miter lim="800000"/>
            <a:headEnd/>
            <a:tailEnd/>
          </a:ln>
          <a:effectLst/>
        </p:spPr>
        <p:txBody>
          <a:bodyPr wrap="none" anchor="ctr"/>
          <a:lstStyle/>
          <a:p>
            <a:pPr algn="ctr" eaLnBrk="0" hangingPunct="0"/>
            <a:r>
              <a:rPr lang="en-US" altLang="ja-JP" sz="1400" dirty="0">
                <a:solidFill>
                  <a:srgbClr val="FF0000"/>
                </a:solidFill>
              </a:rPr>
              <a:t>High Efficiency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a:blip r:embed="rId3"/>
          <a:stretch>
            <a:fillRect/>
          </a:stretch>
        </p:blipFill>
        <p:spPr>
          <a:xfrm>
            <a:off x="3405786" y="1235637"/>
            <a:ext cx="5599417" cy="3770231"/>
          </a:xfrm>
          <a:prstGeom prst="rect">
            <a:avLst/>
          </a:prstGeom>
        </p:spPr>
      </p:pic>
      <p:sp>
        <p:nvSpPr>
          <p:cNvPr id="6" name="Rectangle 2"/>
          <p:cNvSpPr>
            <a:spLocks noChangeArrowheads="1"/>
          </p:cNvSpPr>
          <p:nvPr/>
        </p:nvSpPr>
        <p:spPr bwMode="auto">
          <a:xfrm>
            <a:off x="3468748" y="2227170"/>
            <a:ext cx="5657850" cy="342900"/>
          </a:xfrm>
          <a:prstGeom prst="rect">
            <a:avLst/>
          </a:prstGeom>
          <a:noFill/>
          <a:ln w="9525">
            <a:noFill/>
            <a:miter lim="800000"/>
            <a:headEnd/>
            <a:tailEnd/>
          </a:ln>
        </p:spPr>
        <p:txBody>
          <a:bodyPr wrap="none" anchor="ctr"/>
          <a:lstStyle/>
          <a:p>
            <a:endParaRPr lang="ja-JP" altLang="en-US" dirty="0"/>
          </a:p>
        </p:txBody>
      </p:sp>
      <p:sp>
        <p:nvSpPr>
          <p:cNvPr id="4" name="テキスト ボックス 3"/>
          <p:cNvSpPr txBox="1"/>
          <p:nvPr/>
        </p:nvSpPr>
        <p:spPr>
          <a:xfrm>
            <a:off x="6616667" y="4128692"/>
            <a:ext cx="1511335" cy="415498"/>
          </a:xfrm>
          <a:prstGeom prst="rect">
            <a:avLst/>
          </a:prstGeom>
          <a:solidFill>
            <a:schemeClr val="bg1"/>
          </a:solidFill>
          <a:ln w="12700">
            <a:solidFill>
              <a:schemeClr val="tx1"/>
            </a:solidFill>
          </a:ln>
        </p:spPr>
        <p:txBody>
          <a:bodyPr wrap="square" rtlCol="0">
            <a:spAutoFit/>
          </a:bodyPr>
          <a:lstStyle/>
          <a:p>
            <a:r>
              <a:rPr lang="en-US" altLang="ja-JP" sz="1050" dirty="0" err="1"/>
              <a:t>Bm</a:t>
            </a:r>
            <a:r>
              <a:rPr lang="en-US" altLang="ja-JP" sz="1050" dirty="0"/>
              <a:t>=0.1T, Gap=0mm</a:t>
            </a:r>
            <a:endParaRPr lang="ja-JP" altLang="en-US" sz="1050" dirty="0"/>
          </a:p>
        </p:txBody>
      </p:sp>
      <p:sp>
        <p:nvSpPr>
          <p:cNvPr id="15" name="テキスト ボックス 14"/>
          <p:cNvSpPr txBox="1"/>
          <p:nvPr/>
        </p:nvSpPr>
        <p:spPr>
          <a:xfrm>
            <a:off x="4975179" y="1701712"/>
            <a:ext cx="1335622" cy="230832"/>
          </a:xfrm>
          <a:prstGeom prst="rect">
            <a:avLst/>
          </a:prstGeom>
          <a:solidFill>
            <a:srgbClr val="FFFF99"/>
          </a:solidFill>
          <a:ln w="22225">
            <a:solidFill>
              <a:srgbClr val="FFC000"/>
            </a:solidFill>
          </a:ln>
        </p:spPr>
        <p:txBody>
          <a:bodyPr wrap="none" rtlCol="0">
            <a:spAutoFit/>
          </a:bodyPr>
          <a:lstStyle/>
          <a:p>
            <a:r>
              <a:rPr lang="en-US" altLang="ja-JP" sz="900" dirty="0"/>
              <a:t>Si-Fe (t=0.23mm)</a:t>
            </a:r>
            <a:endParaRPr lang="ja-JP" altLang="en-US" sz="900" dirty="0"/>
          </a:p>
        </p:txBody>
      </p:sp>
      <p:sp>
        <p:nvSpPr>
          <p:cNvPr id="16" name="テキスト ボックス 15"/>
          <p:cNvSpPr txBox="1"/>
          <p:nvPr/>
        </p:nvSpPr>
        <p:spPr>
          <a:xfrm>
            <a:off x="3162199" y="4018938"/>
            <a:ext cx="1649811" cy="230832"/>
          </a:xfrm>
          <a:prstGeom prst="rect">
            <a:avLst/>
          </a:prstGeom>
          <a:solidFill>
            <a:schemeClr val="accent6">
              <a:lumMod val="20000"/>
              <a:lumOff val="80000"/>
            </a:schemeClr>
          </a:solidFill>
          <a:ln w="12700">
            <a:solidFill>
              <a:srgbClr val="0070C0"/>
            </a:solidFill>
          </a:ln>
        </p:spPr>
        <p:txBody>
          <a:bodyPr wrap="none" rtlCol="0">
            <a:spAutoFit/>
          </a:bodyPr>
          <a:lstStyle/>
          <a:p>
            <a:r>
              <a:rPr lang="en-US" altLang="ja-JP" sz="900" dirty="0"/>
              <a:t>FINEMET (t=0.018mm)</a:t>
            </a:r>
            <a:endParaRPr lang="ja-JP" altLang="en-US" sz="900" dirty="0"/>
          </a:p>
        </p:txBody>
      </p:sp>
      <p:sp>
        <p:nvSpPr>
          <p:cNvPr id="18" name="テキスト ボックス 17"/>
          <p:cNvSpPr txBox="1"/>
          <p:nvPr/>
        </p:nvSpPr>
        <p:spPr>
          <a:xfrm>
            <a:off x="7048040" y="1316200"/>
            <a:ext cx="1596912" cy="230832"/>
          </a:xfrm>
          <a:prstGeom prst="rect">
            <a:avLst/>
          </a:prstGeom>
          <a:solidFill>
            <a:schemeClr val="bg1">
              <a:lumMod val="85000"/>
            </a:schemeClr>
          </a:solidFill>
          <a:ln w="12700">
            <a:solidFill>
              <a:schemeClr val="tx1">
                <a:lumMod val="65000"/>
                <a:lumOff val="35000"/>
              </a:schemeClr>
            </a:solidFill>
          </a:ln>
        </p:spPr>
        <p:txBody>
          <a:bodyPr wrap="none" rtlCol="0">
            <a:spAutoFit/>
          </a:bodyPr>
          <a:lstStyle/>
          <a:p>
            <a:r>
              <a:rPr lang="en-US" altLang="ja-JP" sz="900" dirty="0"/>
              <a:t>6.5% Si-Fe (t=0.1mm)</a:t>
            </a:r>
            <a:endParaRPr lang="ja-JP" altLang="en-US" sz="900" dirty="0"/>
          </a:p>
        </p:txBody>
      </p:sp>
      <p:grpSp>
        <p:nvGrpSpPr>
          <p:cNvPr id="3" name="グループ化 2"/>
          <p:cNvGrpSpPr/>
          <p:nvPr/>
        </p:nvGrpSpPr>
        <p:grpSpPr>
          <a:xfrm>
            <a:off x="1825576" y="596878"/>
            <a:ext cx="3442328" cy="3447555"/>
            <a:chOff x="415259" y="-298208"/>
            <a:chExt cx="4589772" cy="4596741"/>
          </a:xfrm>
        </p:grpSpPr>
        <p:sp>
          <p:nvSpPr>
            <p:cNvPr id="35" name="楕円 34"/>
            <p:cNvSpPr/>
            <p:nvPr/>
          </p:nvSpPr>
          <p:spPr>
            <a:xfrm>
              <a:off x="4077792" y="2548098"/>
              <a:ext cx="927239" cy="1750435"/>
            </a:xfrm>
            <a:prstGeom prst="ellipse">
              <a:avLst/>
            </a:prstGeom>
            <a:solidFill>
              <a:srgbClr val="FF0000">
                <a:alpha val="20000"/>
              </a:srgbClr>
            </a:solidFill>
            <a:ln w="158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2" name="グループ化 1"/>
            <p:cNvGrpSpPr/>
            <p:nvPr/>
          </p:nvGrpSpPr>
          <p:grpSpPr>
            <a:xfrm>
              <a:off x="415259" y="-298208"/>
              <a:ext cx="4126153" cy="3370133"/>
              <a:chOff x="415259" y="-298208"/>
              <a:chExt cx="4126153" cy="3370133"/>
            </a:xfrm>
          </p:grpSpPr>
          <p:sp>
            <p:nvSpPr>
              <p:cNvPr id="26" name="Text Box 14"/>
              <p:cNvSpPr txBox="1">
                <a:spLocks noChangeArrowheads="1"/>
              </p:cNvSpPr>
              <p:nvPr/>
            </p:nvSpPr>
            <p:spPr bwMode="auto">
              <a:xfrm>
                <a:off x="415259" y="-298208"/>
                <a:ext cx="3396657" cy="276999"/>
              </a:xfrm>
              <a:prstGeom prst="rect">
                <a:avLst/>
              </a:prstGeom>
              <a:noFill/>
              <a:ln w="9525">
                <a:noFill/>
                <a:miter lim="800000"/>
                <a:headEnd/>
                <a:tailEnd/>
              </a:ln>
              <a:effectLst/>
            </p:spPr>
            <p:txBody>
              <a:bodyPr wrap="none">
                <a:spAutoFit/>
              </a:bodyPr>
              <a:lstStyle/>
              <a:p>
                <a:pPr eaLnBrk="0" hangingPunct="0">
                  <a:lnSpc>
                    <a:spcPts val="900"/>
                  </a:lnSpc>
                </a:pPr>
                <a:r>
                  <a:rPr kumimoji="0" lang="en-US" altLang="ja-JP" sz="1050" dirty="0">
                    <a:latin typeface="+mj-lt"/>
                  </a:rPr>
                  <a:t>Transformer for high frequency</a:t>
                </a:r>
              </a:p>
            </p:txBody>
          </p:sp>
          <p:pic>
            <p:nvPicPr>
              <p:cNvPr id="27" name="図 79" descr="外観写真.jpg"/>
              <p:cNvPicPr>
                <a:picLocks noChangeAspect="1"/>
              </p:cNvPicPr>
              <p:nvPr/>
            </p:nvPicPr>
            <p:blipFill>
              <a:blip r:embed="rId4" cstate="screen"/>
              <a:srcRect/>
              <a:stretch>
                <a:fillRect/>
              </a:stretch>
            </p:blipFill>
            <p:spPr bwMode="auto">
              <a:xfrm>
                <a:off x="1250934" y="133022"/>
                <a:ext cx="1188350" cy="947933"/>
              </a:xfrm>
              <a:prstGeom prst="ellipse">
                <a:avLst/>
              </a:prstGeom>
              <a:ln w="50800" cap="rnd">
                <a:solidFill>
                  <a:srgbClr val="FF0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8" name="図 37" descr="04001A3.jpg"/>
              <p:cNvPicPr>
                <a:picLocks noChangeAspect="1"/>
              </p:cNvPicPr>
              <p:nvPr/>
            </p:nvPicPr>
            <p:blipFill>
              <a:blip r:embed="rId5" cstate="print"/>
              <a:stretch>
                <a:fillRect/>
              </a:stretch>
            </p:blipFill>
            <p:spPr>
              <a:xfrm>
                <a:off x="1221983" y="1660137"/>
                <a:ext cx="1255294" cy="887959"/>
              </a:xfrm>
              <a:prstGeom prst="ellipse">
                <a:avLst/>
              </a:prstGeom>
              <a:ln w="50800" cap="rnd">
                <a:solidFill>
                  <a:srgbClr val="FF0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9" name="Text Box 29"/>
              <p:cNvSpPr txBox="1">
                <a:spLocks noChangeArrowheads="1"/>
              </p:cNvSpPr>
              <p:nvPr/>
            </p:nvSpPr>
            <p:spPr bwMode="gray">
              <a:xfrm>
                <a:off x="1311679" y="2794926"/>
                <a:ext cx="1101156" cy="276999"/>
              </a:xfrm>
              <a:prstGeom prst="rect">
                <a:avLst/>
              </a:prstGeom>
              <a:noFill/>
              <a:ln w="9525">
                <a:noFill/>
                <a:miter lim="800000"/>
                <a:headEnd/>
                <a:tailEnd/>
              </a:ln>
              <a:effectLst/>
            </p:spPr>
            <p:txBody>
              <a:bodyPr wrap="none">
                <a:spAutoFit/>
              </a:bodyPr>
              <a:lstStyle/>
              <a:p>
                <a:pPr eaLnBrk="0" hangingPunct="0">
                  <a:lnSpc>
                    <a:spcPts val="900"/>
                  </a:lnSpc>
                </a:pPr>
                <a:r>
                  <a:rPr kumimoji="0" lang="en-US" altLang="ja-JP" sz="1050" dirty="0">
                    <a:latin typeface="+mj-lt"/>
                  </a:rPr>
                  <a:t>Cut core</a:t>
                </a:r>
              </a:p>
            </p:txBody>
          </p:sp>
          <p:cxnSp>
            <p:nvCxnSpPr>
              <p:cNvPr id="48" name="直線矢印コネクタ 47"/>
              <p:cNvCxnSpPr>
                <a:cxnSpLocks/>
                <a:stCxn id="38" idx="6"/>
                <a:endCxn id="35" idx="0"/>
              </p:cNvCxnSpPr>
              <p:nvPr/>
            </p:nvCxnSpPr>
            <p:spPr>
              <a:xfrm>
                <a:off x="2477277" y="2104118"/>
                <a:ext cx="2064135" cy="4439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a:cxnSpLocks/>
                <a:stCxn id="27" idx="4"/>
                <a:endCxn id="38" idx="0"/>
              </p:cNvCxnSpPr>
              <p:nvPr/>
            </p:nvCxnSpPr>
            <p:spPr>
              <a:xfrm>
                <a:off x="1845109" y="1080955"/>
                <a:ext cx="4521" cy="57918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50" name="グループ化 49"/>
          <p:cNvGrpSpPr/>
          <p:nvPr/>
        </p:nvGrpSpPr>
        <p:grpSpPr>
          <a:xfrm>
            <a:off x="7265307" y="1921009"/>
            <a:ext cx="3418619" cy="4522690"/>
            <a:chOff x="7624595" y="1471386"/>
            <a:chExt cx="4558157" cy="6030249"/>
          </a:xfrm>
        </p:grpSpPr>
        <p:cxnSp>
          <p:nvCxnSpPr>
            <p:cNvPr id="52" name="直線コネクタ 51"/>
            <p:cNvCxnSpPr>
              <a:stCxn id="23" idx="3"/>
            </p:cNvCxnSpPr>
            <p:nvPr/>
          </p:nvCxnSpPr>
          <p:spPr>
            <a:xfrm>
              <a:off x="10211847" y="6681654"/>
              <a:ext cx="215863" cy="0"/>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5" name="グループ化 4"/>
            <p:cNvGrpSpPr/>
            <p:nvPr/>
          </p:nvGrpSpPr>
          <p:grpSpPr>
            <a:xfrm>
              <a:off x="7624595" y="1471386"/>
              <a:ext cx="4558157" cy="6030249"/>
              <a:chOff x="7379700" y="1484589"/>
              <a:chExt cx="4558157" cy="6030249"/>
            </a:xfrm>
          </p:grpSpPr>
          <p:sp>
            <p:nvSpPr>
              <p:cNvPr id="20" name="Text Box 7"/>
              <p:cNvSpPr txBox="1">
                <a:spLocks noChangeArrowheads="1"/>
              </p:cNvSpPr>
              <p:nvPr/>
            </p:nvSpPr>
            <p:spPr bwMode="auto">
              <a:xfrm>
                <a:off x="10338701" y="7237840"/>
                <a:ext cx="1599156" cy="276998"/>
              </a:xfrm>
              <a:prstGeom prst="rect">
                <a:avLst/>
              </a:prstGeom>
              <a:noFill/>
              <a:ln w="9525">
                <a:noFill/>
                <a:miter lim="800000"/>
                <a:headEnd/>
                <a:tailEnd/>
              </a:ln>
              <a:effectLst/>
            </p:spPr>
            <p:txBody>
              <a:bodyPr wrap="none">
                <a:spAutoFit/>
              </a:bodyPr>
              <a:lstStyle/>
              <a:p>
                <a:pPr eaLnBrk="0" hangingPunct="0">
                  <a:lnSpc>
                    <a:spcPts val="900"/>
                  </a:lnSpc>
                </a:pPr>
                <a:r>
                  <a:rPr kumimoji="0" lang="en-US" altLang="ja-JP" sz="1050" dirty="0">
                    <a:latin typeface="+mj-lt"/>
                  </a:rPr>
                  <a:t>Mobile phone</a:t>
                </a:r>
              </a:p>
            </p:txBody>
          </p:sp>
          <p:pic>
            <p:nvPicPr>
              <p:cNvPr id="21" name="図 20"/>
              <p:cNvPicPr>
                <a:picLocks noChangeAspect="1"/>
              </p:cNvPicPr>
              <p:nvPr/>
            </p:nvPicPr>
            <p:blipFill>
              <a:blip r:embed="rId6"/>
              <a:stretch>
                <a:fillRect/>
              </a:stretch>
            </p:blipFill>
            <p:spPr>
              <a:xfrm>
                <a:off x="10280638" y="6169291"/>
                <a:ext cx="1462377" cy="960750"/>
              </a:xfrm>
              <a:prstGeom prst="rect">
                <a:avLst/>
              </a:prstGeom>
              <a:ln w="57150">
                <a:solidFill>
                  <a:srgbClr val="7030A0"/>
                </a:solidFill>
              </a:ln>
            </p:spPr>
          </p:pic>
          <p:sp>
            <p:nvSpPr>
              <p:cNvPr id="22" name="Text Box 7"/>
              <p:cNvSpPr txBox="1">
                <a:spLocks noChangeArrowheads="1"/>
              </p:cNvSpPr>
              <p:nvPr/>
            </p:nvSpPr>
            <p:spPr bwMode="auto">
              <a:xfrm>
                <a:off x="8664210" y="7222832"/>
                <a:ext cx="1494426" cy="276998"/>
              </a:xfrm>
              <a:prstGeom prst="rect">
                <a:avLst/>
              </a:prstGeom>
              <a:noFill/>
              <a:ln w="9525">
                <a:noFill/>
                <a:miter lim="800000"/>
                <a:headEnd/>
                <a:tailEnd/>
              </a:ln>
              <a:effectLst/>
            </p:spPr>
            <p:txBody>
              <a:bodyPr wrap="none">
                <a:spAutoFit/>
              </a:bodyPr>
              <a:lstStyle/>
              <a:p>
                <a:pPr eaLnBrk="0" hangingPunct="0">
                  <a:lnSpc>
                    <a:spcPts val="900"/>
                  </a:lnSpc>
                </a:pPr>
                <a:r>
                  <a:rPr kumimoji="0" lang="en-US" altLang="ja-JP" sz="1050" dirty="0">
                    <a:latin typeface="+mj-lt"/>
                  </a:rPr>
                  <a:t>Shield sheet</a:t>
                </a:r>
              </a:p>
            </p:txBody>
          </p:sp>
          <p:pic>
            <p:nvPicPr>
              <p:cNvPr id="23" name="図 22"/>
              <p:cNvPicPr>
                <a:picLocks noChangeAspect="1"/>
              </p:cNvPicPr>
              <p:nvPr/>
            </p:nvPicPr>
            <p:blipFill>
              <a:blip r:embed="rId7"/>
              <a:stretch>
                <a:fillRect/>
              </a:stretch>
            </p:blipFill>
            <p:spPr>
              <a:xfrm>
                <a:off x="8433789" y="6259674"/>
                <a:ext cx="1533162" cy="870367"/>
              </a:xfrm>
              <a:prstGeom prst="rect">
                <a:avLst/>
              </a:prstGeom>
              <a:ln w="57150">
                <a:solidFill>
                  <a:srgbClr val="7030A0"/>
                </a:solidFill>
              </a:ln>
            </p:spPr>
          </p:pic>
          <p:sp>
            <p:nvSpPr>
              <p:cNvPr id="12" name="楕円 11"/>
              <p:cNvSpPr/>
              <p:nvPr/>
            </p:nvSpPr>
            <p:spPr>
              <a:xfrm>
                <a:off x="7379700" y="1484589"/>
                <a:ext cx="349641" cy="1404368"/>
              </a:xfrm>
              <a:prstGeom prst="ellipse">
                <a:avLst/>
              </a:prstGeom>
              <a:solidFill>
                <a:srgbClr val="7030A0">
                  <a:alpha val="20000"/>
                </a:srgbClr>
              </a:solidFill>
              <a:ln w="1270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55" name="直線コネクタ 54"/>
              <p:cNvCxnSpPr>
                <a:cxnSpLocks/>
              </p:cNvCxnSpPr>
              <p:nvPr/>
            </p:nvCxnSpPr>
            <p:spPr>
              <a:xfrm flipH="1" flipV="1">
                <a:off x="7616113" y="2952424"/>
                <a:ext cx="1228413" cy="3184906"/>
              </a:xfrm>
              <a:prstGeom prst="line">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7" name="テキスト ボックス 16"/>
          <p:cNvSpPr txBox="1"/>
          <p:nvPr/>
        </p:nvSpPr>
        <p:spPr>
          <a:xfrm>
            <a:off x="8228689" y="1566303"/>
            <a:ext cx="1071127" cy="230832"/>
          </a:xfrm>
          <a:prstGeom prst="rect">
            <a:avLst/>
          </a:prstGeom>
          <a:solidFill>
            <a:srgbClr val="FFCC66"/>
          </a:solidFill>
          <a:ln w="22225">
            <a:solidFill>
              <a:srgbClr val="FF6600"/>
            </a:solidFill>
          </a:ln>
        </p:spPr>
        <p:txBody>
          <a:bodyPr wrap="none" rtlCol="0">
            <a:spAutoFit/>
          </a:bodyPr>
          <a:lstStyle/>
          <a:p>
            <a:r>
              <a:rPr lang="en-US" altLang="ja-JP" sz="900" dirty="0" err="1"/>
              <a:t>Mn</a:t>
            </a:r>
            <a:r>
              <a:rPr lang="en-US" altLang="ja-JP" sz="900" dirty="0"/>
              <a:t>-Zn Ferrite</a:t>
            </a:r>
            <a:endParaRPr lang="ja-JP" altLang="en-US" sz="900" dirty="0"/>
          </a:p>
        </p:txBody>
      </p:sp>
      <p:grpSp>
        <p:nvGrpSpPr>
          <p:cNvPr id="10" name="グループ化 9"/>
          <p:cNvGrpSpPr/>
          <p:nvPr/>
        </p:nvGrpSpPr>
        <p:grpSpPr>
          <a:xfrm>
            <a:off x="5889052" y="569304"/>
            <a:ext cx="5041767" cy="2935958"/>
            <a:chOff x="5800257" y="-329349"/>
            <a:chExt cx="6722358" cy="3914610"/>
          </a:xfrm>
        </p:grpSpPr>
        <p:cxnSp>
          <p:nvCxnSpPr>
            <p:cNvPr id="57" name="直線コネクタ 56"/>
            <p:cNvCxnSpPr>
              <a:cxnSpLocks/>
              <a:stCxn id="31" idx="2"/>
              <a:endCxn id="32" idx="0"/>
            </p:cNvCxnSpPr>
            <p:nvPr/>
          </p:nvCxnSpPr>
          <p:spPr>
            <a:xfrm>
              <a:off x="11093539" y="1193582"/>
              <a:ext cx="0" cy="620261"/>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9" name="グループ化 8"/>
            <p:cNvGrpSpPr/>
            <p:nvPr/>
          </p:nvGrpSpPr>
          <p:grpSpPr>
            <a:xfrm>
              <a:off x="5800257" y="-329349"/>
              <a:ext cx="6722358" cy="3914610"/>
              <a:chOff x="5800257" y="-329349"/>
              <a:chExt cx="6722358" cy="3914610"/>
            </a:xfrm>
          </p:grpSpPr>
          <p:sp>
            <p:nvSpPr>
              <p:cNvPr id="47" name="楕円 46"/>
              <p:cNvSpPr/>
              <p:nvPr/>
            </p:nvSpPr>
            <p:spPr>
              <a:xfrm>
                <a:off x="5800257" y="1875883"/>
                <a:ext cx="1346837" cy="1612768"/>
              </a:xfrm>
              <a:prstGeom prst="ellipse">
                <a:avLst/>
              </a:prstGeom>
              <a:solidFill>
                <a:srgbClr val="0000FF">
                  <a:alpha val="20000"/>
                </a:srgbClr>
              </a:solidFill>
              <a:ln w="127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0" name="Text Box 46"/>
              <p:cNvSpPr txBox="1">
                <a:spLocks noChangeArrowheads="1"/>
              </p:cNvSpPr>
              <p:nvPr/>
            </p:nvSpPr>
            <p:spPr bwMode="gray">
              <a:xfrm>
                <a:off x="10681703" y="-329349"/>
                <a:ext cx="611707" cy="276999"/>
              </a:xfrm>
              <a:prstGeom prst="rect">
                <a:avLst/>
              </a:prstGeom>
              <a:noFill/>
              <a:ln w="9525">
                <a:noFill/>
                <a:miter lim="800000"/>
                <a:headEnd/>
                <a:tailEnd/>
              </a:ln>
              <a:effectLst/>
            </p:spPr>
            <p:txBody>
              <a:bodyPr wrap="none">
                <a:spAutoFit/>
              </a:bodyPr>
              <a:lstStyle/>
              <a:p>
                <a:pPr eaLnBrk="0" hangingPunct="0">
                  <a:lnSpc>
                    <a:spcPts val="900"/>
                  </a:lnSpc>
                </a:pPr>
                <a:r>
                  <a:rPr kumimoji="0" lang="en-US" altLang="ja-JP" sz="1050" dirty="0" err="1">
                    <a:latin typeface="+mj-lt"/>
                  </a:rPr>
                  <a:t>xEV</a:t>
                </a:r>
                <a:endParaRPr kumimoji="0" lang="en-US" altLang="ja-JP" sz="1050" dirty="0">
                  <a:latin typeface="+mj-lt"/>
                </a:endParaRPr>
              </a:p>
            </p:txBody>
          </p:sp>
          <p:pic>
            <p:nvPicPr>
              <p:cNvPr id="31" name="図 1" descr="image003"/>
              <p:cNvPicPr>
                <a:picLocks noChangeAspect="1" noChangeArrowheads="1"/>
              </p:cNvPicPr>
              <p:nvPr/>
            </p:nvPicPr>
            <p:blipFill>
              <a:blip r:embed="rId8" cstate="print"/>
              <a:srcRect l="5231" b="4684"/>
              <a:stretch>
                <a:fillRect/>
              </a:stretch>
            </p:blipFill>
            <p:spPr bwMode="auto">
              <a:xfrm>
                <a:off x="10253440" y="-677"/>
                <a:ext cx="1680197" cy="1194259"/>
              </a:xfrm>
              <a:prstGeom prst="rect">
                <a:avLst/>
              </a:prstGeom>
              <a:noFill/>
              <a:ln w="63500">
                <a:solidFill>
                  <a:srgbClr val="0033CC"/>
                </a:solidFill>
                <a:miter lim="800000"/>
                <a:headEnd/>
                <a:tailEnd/>
              </a:ln>
            </p:spPr>
          </p:pic>
          <p:pic>
            <p:nvPicPr>
              <p:cNvPr id="32" name="図 34" descr="carCharger01.png"/>
              <p:cNvPicPr>
                <a:picLocks noChangeAspect="1"/>
              </p:cNvPicPr>
              <p:nvPr/>
            </p:nvPicPr>
            <p:blipFill rotWithShape="1">
              <a:blip r:embed="rId9" cstate="print">
                <a:extLst>
                  <a:ext uri="{28A0092B-C50C-407E-A947-70E740481C1C}">
                    <a14:useLocalDpi xmlns:a14="http://schemas.microsoft.com/office/drawing/2010/main" val="0"/>
                  </a:ext>
                </a:extLst>
              </a:blip>
              <a:srcRect l="2936" r="3499"/>
              <a:stretch/>
            </p:blipFill>
            <p:spPr>
              <a:xfrm>
                <a:off x="10366917" y="1813843"/>
                <a:ext cx="1453243" cy="1126917"/>
              </a:xfrm>
              <a:prstGeom prst="rect">
                <a:avLst/>
              </a:prstGeom>
              <a:ln w="63500">
                <a:solidFill>
                  <a:srgbClr val="0033CC"/>
                </a:solidFill>
              </a:ln>
            </p:spPr>
          </p:pic>
          <p:sp>
            <p:nvSpPr>
              <p:cNvPr id="33" name="Text Box 46"/>
              <p:cNvSpPr txBox="1">
                <a:spLocks noChangeArrowheads="1"/>
              </p:cNvSpPr>
              <p:nvPr/>
            </p:nvSpPr>
            <p:spPr bwMode="gray">
              <a:xfrm>
                <a:off x="10198901" y="3154374"/>
                <a:ext cx="2323714" cy="430887"/>
              </a:xfrm>
              <a:prstGeom prst="rect">
                <a:avLst/>
              </a:prstGeom>
              <a:noFill/>
              <a:ln w="9525">
                <a:noFill/>
                <a:miter lim="800000"/>
                <a:headEnd/>
                <a:tailEnd/>
              </a:ln>
              <a:effectLst/>
            </p:spPr>
            <p:txBody>
              <a:bodyPr wrap="none">
                <a:spAutoFit/>
              </a:bodyPr>
              <a:lstStyle/>
              <a:p>
                <a:pPr eaLnBrk="0" hangingPunct="0">
                  <a:lnSpc>
                    <a:spcPts val="900"/>
                  </a:lnSpc>
                </a:pPr>
                <a:r>
                  <a:rPr kumimoji="0" lang="en-US" altLang="ja-JP" sz="1050" dirty="0">
                    <a:latin typeface="+mj-lt"/>
                  </a:rPr>
                  <a:t>Noise</a:t>
                </a:r>
                <a:r>
                  <a:rPr kumimoji="0" lang="ja-JP" altLang="en-US" sz="1050" dirty="0">
                    <a:latin typeface="+mj-lt"/>
                  </a:rPr>
                  <a:t> </a:t>
                </a:r>
                <a:r>
                  <a:rPr kumimoji="0" lang="en-US" altLang="ja-JP" sz="1050" dirty="0">
                    <a:latin typeface="+mj-lt"/>
                  </a:rPr>
                  <a:t>filter</a:t>
                </a:r>
                <a:r>
                  <a:rPr kumimoji="0" lang="ja-JP" altLang="en-US" sz="1050" dirty="0">
                    <a:latin typeface="+mj-lt"/>
                  </a:rPr>
                  <a:t> </a:t>
                </a:r>
                <a:r>
                  <a:rPr kumimoji="0" lang="en-US" altLang="ja-JP" sz="1050" dirty="0">
                    <a:latin typeface="+mj-lt"/>
                  </a:rPr>
                  <a:t>for OBC, </a:t>
                </a:r>
              </a:p>
              <a:p>
                <a:pPr eaLnBrk="0" hangingPunct="0">
                  <a:lnSpc>
                    <a:spcPts val="900"/>
                  </a:lnSpc>
                </a:pPr>
                <a:r>
                  <a:rPr kumimoji="0" lang="en-US" altLang="ja-JP" sz="1050" dirty="0">
                    <a:latin typeface="+mj-lt"/>
                  </a:rPr>
                  <a:t>Inverter, etc.</a:t>
                </a:r>
              </a:p>
            </p:txBody>
          </p:sp>
          <p:cxnSp>
            <p:nvCxnSpPr>
              <p:cNvPr id="59" name="直線矢印コネクタ 58"/>
              <p:cNvCxnSpPr>
                <a:cxnSpLocks/>
                <a:stCxn id="32" idx="1"/>
                <a:endCxn id="47" idx="6"/>
              </p:cNvCxnSpPr>
              <p:nvPr/>
            </p:nvCxnSpPr>
            <p:spPr>
              <a:xfrm flipH="1">
                <a:off x="7147093" y="2377302"/>
                <a:ext cx="3219824" cy="304965"/>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9" name="グループ化 48"/>
          <p:cNvGrpSpPr/>
          <p:nvPr/>
        </p:nvGrpSpPr>
        <p:grpSpPr>
          <a:xfrm>
            <a:off x="1856403" y="2544320"/>
            <a:ext cx="4310357" cy="3993344"/>
            <a:chOff x="412724" y="2302467"/>
            <a:chExt cx="5747142" cy="5324454"/>
          </a:xfrm>
        </p:grpSpPr>
        <p:sp>
          <p:nvSpPr>
            <p:cNvPr id="34" name="楕円 33"/>
            <p:cNvSpPr/>
            <p:nvPr/>
          </p:nvSpPr>
          <p:spPr>
            <a:xfrm>
              <a:off x="5157961" y="2302467"/>
              <a:ext cx="1001905" cy="1636031"/>
            </a:xfrm>
            <a:prstGeom prst="ellipse">
              <a:avLst/>
            </a:prstGeom>
            <a:solidFill>
              <a:srgbClr val="00B050">
                <a:alpha val="20000"/>
              </a:srgbClr>
            </a:solidFill>
            <a:ln w="127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40" name="グループ化 39"/>
            <p:cNvGrpSpPr/>
            <p:nvPr/>
          </p:nvGrpSpPr>
          <p:grpSpPr>
            <a:xfrm>
              <a:off x="412724" y="5007532"/>
              <a:ext cx="3699085" cy="2619389"/>
              <a:chOff x="412724" y="5007532"/>
              <a:chExt cx="3699085" cy="2619389"/>
            </a:xfrm>
          </p:grpSpPr>
          <p:sp>
            <p:nvSpPr>
              <p:cNvPr id="41" name="Text Box 38"/>
              <p:cNvSpPr txBox="1">
                <a:spLocks noChangeArrowheads="1"/>
              </p:cNvSpPr>
              <p:nvPr/>
            </p:nvSpPr>
            <p:spPr bwMode="gray">
              <a:xfrm>
                <a:off x="412724" y="5983831"/>
                <a:ext cx="2385696" cy="276998"/>
              </a:xfrm>
              <a:prstGeom prst="rect">
                <a:avLst/>
              </a:prstGeom>
              <a:noFill/>
              <a:ln w="9525">
                <a:noFill/>
                <a:miter lim="800000"/>
                <a:headEnd/>
                <a:tailEnd/>
              </a:ln>
              <a:effectLst/>
            </p:spPr>
            <p:txBody>
              <a:bodyPr wrap="none">
                <a:spAutoFit/>
              </a:bodyPr>
              <a:lstStyle/>
              <a:p>
                <a:pPr eaLnBrk="0" hangingPunct="0">
                  <a:lnSpc>
                    <a:spcPts val="900"/>
                  </a:lnSpc>
                </a:pPr>
                <a:r>
                  <a:rPr kumimoji="0" lang="en-US" altLang="ja-JP" sz="1050" dirty="0">
                    <a:latin typeface="+mj-lt"/>
                  </a:rPr>
                  <a:t>Wind and solar power</a:t>
                </a:r>
              </a:p>
            </p:txBody>
          </p:sp>
          <p:pic>
            <p:nvPicPr>
              <p:cNvPr id="42" name="Picture 51" descr="photo19"/>
              <p:cNvPicPr>
                <a:picLocks noChangeAspect="1" noChangeArrowheads="1"/>
              </p:cNvPicPr>
              <p:nvPr/>
            </p:nvPicPr>
            <p:blipFill>
              <a:blip r:embed="rId10" cstate="print"/>
              <a:srcRect/>
              <a:stretch>
                <a:fillRect/>
              </a:stretch>
            </p:blipFill>
            <p:spPr bwMode="auto">
              <a:xfrm>
                <a:off x="1005983" y="5007532"/>
                <a:ext cx="1158020" cy="803511"/>
              </a:xfrm>
              <a:prstGeom prst="rect">
                <a:avLst/>
              </a:prstGeom>
              <a:noFill/>
              <a:ln w="50800">
                <a:solidFill>
                  <a:srgbClr val="00B050"/>
                </a:solidFill>
                <a:miter lim="800000"/>
                <a:headEnd/>
                <a:tailEnd/>
              </a:ln>
            </p:spPr>
          </p:pic>
          <p:pic>
            <p:nvPicPr>
              <p:cNvPr id="43" name="図 42" descr="02043.jpg"/>
              <p:cNvPicPr>
                <a:picLocks noChangeAspect="1"/>
              </p:cNvPicPr>
              <p:nvPr/>
            </p:nvPicPr>
            <p:blipFill>
              <a:blip r:embed="rId11" cstate="print"/>
              <a:stretch>
                <a:fillRect/>
              </a:stretch>
            </p:blipFill>
            <p:spPr>
              <a:xfrm>
                <a:off x="2624499" y="5677469"/>
                <a:ext cx="1191106" cy="893315"/>
              </a:xfrm>
              <a:prstGeom prst="ellipse">
                <a:avLst/>
              </a:prstGeom>
              <a:ln w="50800" cap="rnd">
                <a:solidFill>
                  <a:srgbClr val="00B05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4" name="Picture 40" descr="C:\Documents and Settings\0000810374\My Documents\My Pictures\電車.jpg"/>
              <p:cNvPicPr>
                <a:picLocks noChangeAspect="1" noChangeArrowheads="1"/>
              </p:cNvPicPr>
              <p:nvPr/>
            </p:nvPicPr>
            <p:blipFill>
              <a:blip r:embed="rId12" cstate="screen"/>
              <a:srcRect/>
              <a:stretch>
                <a:fillRect/>
              </a:stretch>
            </p:blipFill>
            <p:spPr bwMode="auto">
              <a:xfrm>
                <a:off x="1038313" y="6453292"/>
                <a:ext cx="1079900" cy="771345"/>
              </a:xfrm>
              <a:prstGeom prst="rect">
                <a:avLst/>
              </a:prstGeom>
              <a:noFill/>
              <a:ln w="50800">
                <a:solidFill>
                  <a:srgbClr val="00B050"/>
                </a:solidFill>
                <a:miter lim="800000"/>
                <a:headEnd/>
                <a:tailEnd/>
              </a:ln>
            </p:spPr>
          </p:pic>
          <p:sp>
            <p:nvSpPr>
              <p:cNvPr id="45" name="Text Box 7"/>
              <p:cNvSpPr txBox="1">
                <a:spLocks noChangeArrowheads="1"/>
              </p:cNvSpPr>
              <p:nvPr/>
            </p:nvSpPr>
            <p:spPr bwMode="auto">
              <a:xfrm>
                <a:off x="1351383" y="7349923"/>
                <a:ext cx="754908" cy="276998"/>
              </a:xfrm>
              <a:prstGeom prst="rect">
                <a:avLst/>
              </a:prstGeom>
              <a:noFill/>
              <a:ln w="9525">
                <a:noFill/>
                <a:miter lim="800000"/>
                <a:headEnd/>
                <a:tailEnd/>
              </a:ln>
              <a:effectLst/>
            </p:spPr>
            <p:txBody>
              <a:bodyPr wrap="none">
                <a:spAutoFit/>
              </a:bodyPr>
              <a:lstStyle/>
              <a:p>
                <a:pPr eaLnBrk="0" hangingPunct="0">
                  <a:lnSpc>
                    <a:spcPts val="900"/>
                  </a:lnSpc>
                </a:pPr>
                <a:r>
                  <a:rPr kumimoji="0" lang="en-US" altLang="ja-JP" sz="1050" dirty="0">
                    <a:latin typeface="+mj-lt"/>
                  </a:rPr>
                  <a:t>Train</a:t>
                </a:r>
              </a:p>
            </p:txBody>
          </p:sp>
          <p:sp>
            <p:nvSpPr>
              <p:cNvPr id="46" name="Text Box 13"/>
              <p:cNvSpPr txBox="1">
                <a:spLocks noChangeArrowheads="1"/>
              </p:cNvSpPr>
              <p:nvPr/>
            </p:nvSpPr>
            <p:spPr bwMode="gray">
              <a:xfrm>
                <a:off x="2685777" y="6655568"/>
                <a:ext cx="1426032" cy="276998"/>
              </a:xfrm>
              <a:prstGeom prst="rect">
                <a:avLst/>
              </a:prstGeom>
              <a:noFill/>
              <a:ln w="9525">
                <a:noFill/>
                <a:miter lim="800000"/>
                <a:headEnd/>
                <a:tailEnd/>
              </a:ln>
              <a:effectLst/>
            </p:spPr>
            <p:txBody>
              <a:bodyPr wrap="none">
                <a:spAutoFit/>
              </a:bodyPr>
              <a:lstStyle/>
              <a:p>
                <a:pPr eaLnBrk="0" hangingPunct="0">
                  <a:lnSpc>
                    <a:spcPts val="900"/>
                  </a:lnSpc>
                </a:pPr>
                <a:r>
                  <a:rPr kumimoji="0" lang="en-US" altLang="ja-JP" sz="1050" dirty="0">
                    <a:latin typeface="+mj-lt"/>
                  </a:rPr>
                  <a:t>Wound core</a:t>
                </a:r>
                <a:endParaRPr kumimoji="0" lang="ja-JP" altLang="en-US" sz="1050" dirty="0">
                  <a:latin typeface="+mj-lt"/>
                </a:endParaRPr>
              </a:p>
            </p:txBody>
          </p:sp>
          <p:cxnSp>
            <p:nvCxnSpPr>
              <p:cNvPr id="61" name="直線コネクタ 60"/>
              <p:cNvCxnSpPr>
                <a:stCxn id="42" idx="3"/>
                <a:endCxn id="43" idx="1"/>
              </p:cNvCxnSpPr>
              <p:nvPr/>
            </p:nvCxnSpPr>
            <p:spPr>
              <a:xfrm>
                <a:off x="2164002" y="5409288"/>
                <a:ext cx="634929" cy="399004"/>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a:cxnSpLocks/>
                <a:stCxn id="44" idx="3"/>
                <a:endCxn id="43" idx="3"/>
              </p:cNvCxnSpPr>
              <p:nvPr/>
            </p:nvCxnSpPr>
            <p:spPr>
              <a:xfrm flipV="1">
                <a:off x="2118213" y="6439961"/>
                <a:ext cx="680719" cy="399004"/>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68" name="直線矢印コネクタ 67"/>
            <p:cNvCxnSpPr>
              <a:cxnSpLocks/>
              <a:stCxn id="43" idx="6"/>
            </p:cNvCxnSpPr>
            <p:nvPr/>
          </p:nvCxnSpPr>
          <p:spPr>
            <a:xfrm flipV="1">
              <a:off x="3815605" y="3938498"/>
              <a:ext cx="1795000" cy="2185629"/>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25" name="下矢印 24"/>
          <p:cNvSpPr/>
          <p:nvPr/>
        </p:nvSpPr>
        <p:spPr>
          <a:xfrm>
            <a:off x="3426555" y="3146655"/>
            <a:ext cx="119081" cy="655620"/>
          </a:xfrm>
          <a:prstGeom prst="down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8" name="テキスト ボックス 27"/>
          <p:cNvSpPr txBox="1"/>
          <p:nvPr/>
        </p:nvSpPr>
        <p:spPr>
          <a:xfrm>
            <a:off x="1532930" y="3256313"/>
            <a:ext cx="1670650" cy="300082"/>
          </a:xfrm>
          <a:prstGeom prst="rect">
            <a:avLst/>
          </a:prstGeom>
          <a:noFill/>
        </p:spPr>
        <p:txBody>
          <a:bodyPr wrap="none" rtlCol="0">
            <a:spAutoFit/>
          </a:bodyPr>
          <a:lstStyle/>
          <a:p>
            <a:r>
              <a:rPr lang="en-US" altLang="ja-JP" b="1" dirty="0"/>
              <a:t>High efficiency</a:t>
            </a:r>
            <a:endParaRPr lang="ja-JP" altLang="en-US" b="1" dirty="0"/>
          </a:p>
        </p:txBody>
      </p:sp>
      <p:sp>
        <p:nvSpPr>
          <p:cNvPr id="56" name="下矢印 55"/>
          <p:cNvSpPr/>
          <p:nvPr/>
        </p:nvSpPr>
        <p:spPr>
          <a:xfrm rot="16200000">
            <a:off x="6415776" y="4799408"/>
            <a:ext cx="119081" cy="655620"/>
          </a:xfrm>
          <a:prstGeom prst="down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8" name="テキスト ボックス 57"/>
          <p:cNvSpPr txBox="1"/>
          <p:nvPr/>
        </p:nvSpPr>
        <p:spPr>
          <a:xfrm>
            <a:off x="6888217" y="4899730"/>
            <a:ext cx="3001143" cy="300082"/>
          </a:xfrm>
          <a:prstGeom prst="rect">
            <a:avLst/>
          </a:prstGeom>
          <a:noFill/>
        </p:spPr>
        <p:txBody>
          <a:bodyPr wrap="none" rtlCol="0">
            <a:spAutoFit/>
          </a:bodyPr>
          <a:lstStyle/>
          <a:p>
            <a:r>
              <a:rPr lang="en-US" altLang="ja-JP" b="1" dirty="0"/>
              <a:t>Reduction in size and weight</a:t>
            </a:r>
            <a:endParaRPr lang="ja-JP" altLang="en-US" b="1" dirty="0"/>
          </a:p>
        </p:txBody>
      </p:sp>
      <p:sp>
        <p:nvSpPr>
          <p:cNvPr id="54" name="Rectangle 5">
            <a:extLst>
              <a:ext uri="{FF2B5EF4-FFF2-40B4-BE49-F238E27FC236}">
                <a16:creationId xmlns:a16="http://schemas.microsoft.com/office/drawing/2014/main" id="{438A88DD-067B-4DFC-8F58-ADD1109E90FD}"/>
              </a:ext>
            </a:extLst>
          </p:cNvPr>
          <p:cNvSpPr txBox="1">
            <a:spLocks noChangeArrowheads="1"/>
          </p:cNvSpPr>
          <p:nvPr/>
        </p:nvSpPr>
        <p:spPr bwMode="auto">
          <a:xfrm>
            <a:off x="764166" y="180043"/>
            <a:ext cx="6135013" cy="374461"/>
          </a:xfrm>
          <a:prstGeom prst="rect">
            <a:avLst/>
          </a:prstGeom>
          <a:noFill/>
          <a:ln w="9525">
            <a:noFill/>
            <a:miter lim="800000"/>
            <a:headEnd/>
            <a:tailEnd/>
          </a:ln>
        </p:spPr>
        <p:txBody>
          <a:bodyPr vert="horz" wrap="none" lIns="91440" tIns="45720" rIns="91440" bIns="45720" numCol="1" anchor="ctr" anchorCtr="0" compatLnSpc="1">
            <a:prstTxWarp prst="textNoShape">
              <a:avLst/>
            </a:prstTxWarp>
            <a:spAutoFit/>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MS PGothic" pitchFamily="50" charset="-128"/>
              </a:defRPr>
            </a:lvl2pPr>
            <a:lvl3pPr algn="ctr" rtl="0" eaLnBrk="0" fontAlgn="base" hangingPunct="0">
              <a:spcBef>
                <a:spcPct val="0"/>
              </a:spcBef>
              <a:spcAft>
                <a:spcPct val="0"/>
              </a:spcAft>
              <a:defRPr kumimoji="1" sz="4400">
                <a:solidFill>
                  <a:schemeClr val="tx2"/>
                </a:solidFill>
                <a:latin typeface="Times New Roman" pitchFamily="18" charset="0"/>
                <a:ea typeface="MS PGothic" pitchFamily="50" charset="-128"/>
              </a:defRPr>
            </a:lvl3pPr>
            <a:lvl4pPr algn="ctr" rtl="0" eaLnBrk="0" fontAlgn="base" hangingPunct="0">
              <a:spcBef>
                <a:spcPct val="0"/>
              </a:spcBef>
              <a:spcAft>
                <a:spcPct val="0"/>
              </a:spcAft>
              <a:defRPr kumimoji="1" sz="4400">
                <a:solidFill>
                  <a:schemeClr val="tx2"/>
                </a:solidFill>
                <a:latin typeface="Times New Roman" pitchFamily="18" charset="0"/>
                <a:ea typeface="MS PGothic" pitchFamily="50" charset="-128"/>
              </a:defRPr>
            </a:lvl4pPr>
            <a:lvl5pPr algn="ctr" rtl="0" eaLnBrk="0" fontAlgn="base" hangingPunct="0">
              <a:spcBef>
                <a:spcPct val="0"/>
              </a:spcBef>
              <a:spcAft>
                <a:spcPct val="0"/>
              </a:spcAft>
              <a:defRPr kumimoji="1" sz="4400">
                <a:solidFill>
                  <a:schemeClr val="tx2"/>
                </a:solidFill>
                <a:latin typeface="Times New Roman" pitchFamily="18" charset="0"/>
                <a:ea typeface="MS PGothic" pitchFamily="50" charset="-128"/>
              </a:defRPr>
            </a:lvl5pPr>
            <a:lvl6pPr marL="457200" algn="ctr" rtl="0" fontAlgn="base">
              <a:spcBef>
                <a:spcPct val="0"/>
              </a:spcBef>
              <a:spcAft>
                <a:spcPct val="0"/>
              </a:spcAft>
              <a:defRPr kumimoji="1" sz="4400">
                <a:solidFill>
                  <a:schemeClr val="tx2"/>
                </a:solidFill>
                <a:latin typeface="Times New Roman" pitchFamily="18" charset="0"/>
                <a:ea typeface="MS PGothic" pitchFamily="50" charset="-128"/>
              </a:defRPr>
            </a:lvl6pPr>
            <a:lvl7pPr marL="914400" algn="ctr" rtl="0" fontAlgn="base">
              <a:spcBef>
                <a:spcPct val="0"/>
              </a:spcBef>
              <a:spcAft>
                <a:spcPct val="0"/>
              </a:spcAft>
              <a:defRPr kumimoji="1" sz="4400">
                <a:solidFill>
                  <a:schemeClr val="tx2"/>
                </a:solidFill>
                <a:latin typeface="Times New Roman" pitchFamily="18" charset="0"/>
                <a:ea typeface="MS PGothic" pitchFamily="50" charset="-128"/>
              </a:defRPr>
            </a:lvl7pPr>
            <a:lvl8pPr marL="1371600" algn="ctr" rtl="0" fontAlgn="base">
              <a:spcBef>
                <a:spcPct val="0"/>
              </a:spcBef>
              <a:spcAft>
                <a:spcPct val="0"/>
              </a:spcAft>
              <a:defRPr kumimoji="1" sz="4400">
                <a:solidFill>
                  <a:schemeClr val="tx2"/>
                </a:solidFill>
                <a:latin typeface="Times New Roman" pitchFamily="18" charset="0"/>
                <a:ea typeface="MS PGothic" pitchFamily="50" charset="-128"/>
              </a:defRPr>
            </a:lvl8pPr>
            <a:lvl9pPr marL="1828800" algn="ctr" rtl="0" fontAlgn="base">
              <a:spcBef>
                <a:spcPct val="0"/>
              </a:spcBef>
              <a:spcAft>
                <a:spcPct val="0"/>
              </a:spcAft>
              <a:defRPr kumimoji="1" sz="4400">
                <a:solidFill>
                  <a:schemeClr val="tx2"/>
                </a:solidFill>
                <a:latin typeface="Times New Roman" pitchFamily="18" charset="0"/>
                <a:ea typeface="MS PGothic" pitchFamily="50" charset="-128"/>
              </a:defRPr>
            </a:lvl9pPr>
          </a:lstStyle>
          <a:p>
            <a:pPr algn="l">
              <a:lnSpc>
                <a:spcPts val="2200"/>
              </a:lnSpc>
              <a:spcBef>
                <a:spcPts val="0"/>
              </a:spcBef>
            </a:pPr>
            <a:r>
              <a:rPr lang="en-US" altLang="ja-JP" sz="2400" b="1" kern="0" dirty="0">
                <a:solidFill>
                  <a:schemeClr val="tx1"/>
                </a:solidFill>
              </a:rPr>
              <a:t>Main applications using FINEMET</a:t>
            </a:r>
            <a:r>
              <a:rPr lang="en-US" altLang="ja-JP" sz="2400" b="1" kern="0" baseline="30000" dirty="0">
                <a:solidFill>
                  <a:schemeClr val="tx1"/>
                </a:solidFill>
              </a:rPr>
              <a:t>®</a:t>
            </a:r>
            <a:endParaRPr lang="ja-JP" altLang="en-US" sz="2400" b="1" kern="0" baseline="30000" dirty="0">
              <a:solidFill>
                <a:schemeClr val="tx1"/>
              </a:solidFill>
            </a:endParaRPr>
          </a:p>
        </p:txBody>
      </p:sp>
      <p:sp>
        <p:nvSpPr>
          <p:cNvPr id="7" name="テキスト ボックス 6">
            <a:extLst>
              <a:ext uri="{FF2B5EF4-FFF2-40B4-BE49-F238E27FC236}">
                <a16:creationId xmlns:a16="http://schemas.microsoft.com/office/drawing/2014/main" id="{52240A94-CF1E-C60D-C45B-24F7B4D2D1B3}"/>
              </a:ext>
            </a:extLst>
          </p:cNvPr>
          <p:cNvSpPr txBox="1"/>
          <p:nvPr/>
        </p:nvSpPr>
        <p:spPr>
          <a:xfrm>
            <a:off x="1994982" y="6545115"/>
            <a:ext cx="1532792" cy="300082"/>
          </a:xfrm>
          <a:prstGeom prst="rect">
            <a:avLst/>
          </a:prstGeom>
          <a:noFill/>
        </p:spPr>
        <p:txBody>
          <a:bodyPr wrap="none" rtlCol="0">
            <a:spAutoFit/>
          </a:bodyPr>
          <a:lstStyle/>
          <a:p>
            <a:r>
              <a:rPr kumimoji="1" lang="en-US" altLang="ja-JP" dirty="0">
                <a:solidFill>
                  <a:srgbClr val="00B050"/>
                </a:solidFill>
              </a:rPr>
              <a:t>PROTERAL</a:t>
            </a:r>
            <a:r>
              <a:rPr kumimoji="1" lang="ja-JP" altLang="en-US" dirty="0">
                <a:solidFill>
                  <a:srgbClr val="00B050"/>
                </a:solidFill>
              </a:rPr>
              <a:t> </a:t>
            </a:r>
            <a:r>
              <a:rPr kumimoji="1" lang="en-US" altLang="ja-JP" dirty="0">
                <a:solidFill>
                  <a:srgbClr val="00B050"/>
                </a:solidFill>
              </a:rPr>
              <a:t>HP</a:t>
            </a:r>
            <a:endParaRPr kumimoji="1" lang="ja-JP" altLang="en-US" dirty="0">
              <a:solidFill>
                <a:srgbClr val="00B050"/>
              </a:solidFill>
            </a:endParaRPr>
          </a:p>
        </p:txBody>
      </p:sp>
    </p:spTree>
    <p:extLst>
      <p:ext uri="{BB962C8B-B14F-4D97-AF65-F5344CB8AC3E}">
        <p14:creationId xmlns:p14="http://schemas.microsoft.com/office/powerpoint/2010/main" val="145120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wipe(down)">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wipe(down)">
                                      <p:cBhvr>
                                        <p:cTn id="2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i="1" dirty="0"/>
              <a:t>B-H</a:t>
            </a:r>
            <a:r>
              <a:rPr kumimoji="1" lang="en-US" altLang="ja-JP" dirty="0"/>
              <a:t> loop</a:t>
            </a:r>
            <a:r>
              <a:rPr kumimoji="1" lang="ja-JP" altLang="en-US" dirty="0"/>
              <a:t> </a:t>
            </a:r>
            <a:r>
              <a:rPr kumimoji="1" lang="en-US" altLang="ja-JP" dirty="0"/>
              <a:t>Options</a:t>
            </a:r>
            <a:endParaRPr kumimoji="1" lang="ja-JP" altLang="en-US" dirty="0"/>
          </a:p>
        </p:txBody>
      </p:sp>
      <p:pic>
        <p:nvPicPr>
          <p:cNvPr id="4" name="図 3"/>
          <p:cNvPicPr>
            <a:picLocks noChangeAspect="1"/>
          </p:cNvPicPr>
          <p:nvPr/>
        </p:nvPicPr>
        <p:blipFill>
          <a:blip r:embed="rId3"/>
          <a:stretch>
            <a:fillRect/>
          </a:stretch>
        </p:blipFill>
        <p:spPr>
          <a:xfrm>
            <a:off x="291646" y="1287263"/>
            <a:ext cx="6171075" cy="2274183"/>
          </a:xfrm>
          <a:prstGeom prst="rect">
            <a:avLst/>
          </a:prstGeom>
        </p:spPr>
      </p:pic>
      <p:pic>
        <p:nvPicPr>
          <p:cNvPr id="5" name="図 4"/>
          <p:cNvPicPr>
            <a:picLocks noChangeAspect="1"/>
          </p:cNvPicPr>
          <p:nvPr/>
        </p:nvPicPr>
        <p:blipFill>
          <a:blip r:embed="rId4"/>
          <a:stretch>
            <a:fillRect/>
          </a:stretch>
        </p:blipFill>
        <p:spPr>
          <a:xfrm>
            <a:off x="443151" y="3906949"/>
            <a:ext cx="5627710" cy="2011777"/>
          </a:xfrm>
          <a:prstGeom prst="rect">
            <a:avLst/>
          </a:prstGeom>
        </p:spPr>
      </p:pic>
      <p:sp>
        <p:nvSpPr>
          <p:cNvPr id="6" name="テキスト ボックス 5"/>
          <p:cNvSpPr txBox="1"/>
          <p:nvPr/>
        </p:nvSpPr>
        <p:spPr>
          <a:xfrm>
            <a:off x="6694280" y="1250959"/>
            <a:ext cx="4801314" cy="400110"/>
          </a:xfrm>
          <a:prstGeom prst="rect">
            <a:avLst/>
          </a:prstGeom>
          <a:noFill/>
        </p:spPr>
        <p:txBody>
          <a:bodyPr wrap="none" rtlCol="0">
            <a:spAutoFit/>
          </a:bodyPr>
          <a:lstStyle/>
          <a:p>
            <a:r>
              <a:rPr lang="en-US" altLang="ja-JP" sz="2000" dirty="0"/>
              <a:t>By controlling shape of </a:t>
            </a:r>
            <a:r>
              <a:rPr lang="en-US" altLang="ja-JP" sz="2000" i="1" dirty="0"/>
              <a:t>B-H</a:t>
            </a:r>
            <a:r>
              <a:rPr lang="en-US" altLang="ja-JP" sz="2000" dirty="0"/>
              <a:t> loop</a:t>
            </a:r>
            <a:endParaRPr kumimoji="1" lang="ja-JP" altLang="en-US" sz="2000" dirty="0"/>
          </a:p>
        </p:txBody>
      </p:sp>
      <p:sp>
        <p:nvSpPr>
          <p:cNvPr id="7" name="テキスト ボックス 6"/>
          <p:cNvSpPr txBox="1"/>
          <p:nvPr/>
        </p:nvSpPr>
        <p:spPr>
          <a:xfrm>
            <a:off x="6724717" y="4015578"/>
            <a:ext cx="4533613" cy="400110"/>
          </a:xfrm>
          <a:prstGeom prst="rect">
            <a:avLst/>
          </a:prstGeom>
          <a:noFill/>
        </p:spPr>
        <p:txBody>
          <a:bodyPr wrap="none" rtlCol="0">
            <a:spAutoFit/>
          </a:bodyPr>
          <a:lstStyle/>
          <a:p>
            <a:r>
              <a:rPr kumimoji="1" lang="en-US" altLang="ja-JP" sz="2000" dirty="0"/>
              <a:t>Can be used for many purpose</a:t>
            </a:r>
            <a:endParaRPr kumimoji="1" lang="ja-JP" altLang="en-US" sz="2000" dirty="0"/>
          </a:p>
        </p:txBody>
      </p:sp>
      <p:sp>
        <p:nvSpPr>
          <p:cNvPr id="9" name="テキスト ボックス 8"/>
          <p:cNvSpPr txBox="1"/>
          <p:nvPr/>
        </p:nvSpPr>
        <p:spPr>
          <a:xfrm>
            <a:off x="7542672" y="2642367"/>
            <a:ext cx="2748325" cy="400110"/>
          </a:xfrm>
          <a:prstGeom prst="rect">
            <a:avLst/>
          </a:prstGeom>
          <a:noFill/>
        </p:spPr>
        <p:txBody>
          <a:bodyPr wrap="square" rtlCol="0">
            <a:spAutoFit/>
          </a:bodyPr>
          <a:lstStyle/>
          <a:p>
            <a:r>
              <a:rPr kumimoji="1" lang="en-US" altLang="ja-JP" sz="2000" dirty="0"/>
              <a:t>Variety of</a:t>
            </a:r>
            <a:r>
              <a:rPr kumimoji="1" lang="ja-JP" altLang="en-US" sz="2000" dirty="0"/>
              <a:t> </a:t>
            </a:r>
            <a:r>
              <a:rPr kumimoji="1" lang="en-US" altLang="ja-JP" sz="2000" dirty="0"/>
              <a:t>Flavors </a:t>
            </a:r>
            <a:endParaRPr kumimoji="1" lang="ja-JP" altLang="en-US" sz="2000" dirty="0"/>
          </a:p>
        </p:txBody>
      </p:sp>
      <p:sp>
        <p:nvSpPr>
          <p:cNvPr id="13" name="下矢印 12"/>
          <p:cNvSpPr/>
          <p:nvPr/>
        </p:nvSpPr>
        <p:spPr>
          <a:xfrm>
            <a:off x="8783485" y="2099144"/>
            <a:ext cx="266700" cy="337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153176" y="1043746"/>
            <a:ext cx="3224008" cy="5179083"/>
          </a:xfrm>
          <a:prstGeom prst="roundRect">
            <a:avLst>
              <a:gd name="adj" fmla="val 11184"/>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角丸四角形 13">
            <a:extLst>
              <a:ext uri="{FF2B5EF4-FFF2-40B4-BE49-F238E27FC236}">
                <a16:creationId xmlns:a16="http://schemas.microsoft.com/office/drawing/2014/main" id="{032AF008-1A48-419B-8EC2-02B412267F40}"/>
              </a:ext>
            </a:extLst>
          </p:cNvPr>
          <p:cNvSpPr/>
          <p:nvPr/>
        </p:nvSpPr>
        <p:spPr>
          <a:xfrm>
            <a:off x="3393207" y="1049169"/>
            <a:ext cx="3069513" cy="5173659"/>
          </a:xfrm>
          <a:prstGeom prst="roundRect">
            <a:avLst>
              <a:gd name="adj" fmla="val 11184"/>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下矢印 12">
            <a:extLst>
              <a:ext uri="{FF2B5EF4-FFF2-40B4-BE49-F238E27FC236}">
                <a16:creationId xmlns:a16="http://schemas.microsoft.com/office/drawing/2014/main" id="{333550E5-CC5C-43C5-BA2D-BEAA0BBD3DE5}"/>
              </a:ext>
            </a:extLst>
          </p:cNvPr>
          <p:cNvSpPr/>
          <p:nvPr/>
        </p:nvSpPr>
        <p:spPr>
          <a:xfrm>
            <a:off x="8783484" y="3392546"/>
            <a:ext cx="266700" cy="337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DDFF742-BA63-7999-28E3-A29D21C4F590}"/>
              </a:ext>
            </a:extLst>
          </p:cNvPr>
          <p:cNvSpPr txBox="1"/>
          <p:nvPr/>
        </p:nvSpPr>
        <p:spPr>
          <a:xfrm>
            <a:off x="1190624" y="6560772"/>
            <a:ext cx="4203722" cy="276999"/>
          </a:xfrm>
          <a:prstGeom prst="rect">
            <a:avLst/>
          </a:prstGeom>
          <a:noFill/>
        </p:spPr>
        <p:txBody>
          <a:bodyPr wrap="square" rtlCol="0">
            <a:spAutoFit/>
          </a:bodyPr>
          <a:lstStyle/>
          <a:p>
            <a:r>
              <a:rPr kumimoji="1" lang="en-US" altLang="ja-JP" sz="1200" dirty="0">
                <a:solidFill>
                  <a:srgbClr val="00B050"/>
                </a:solidFill>
              </a:rPr>
              <a:t>PROTERIAL HP, Catalog </a:t>
            </a:r>
            <a:endParaRPr kumimoji="1" lang="ja-JP" altLang="en-US" sz="1200" dirty="0">
              <a:solidFill>
                <a:srgbClr val="00B050"/>
              </a:solidFill>
            </a:endParaRPr>
          </a:p>
        </p:txBody>
      </p:sp>
    </p:spTree>
    <p:extLst>
      <p:ext uri="{BB962C8B-B14F-4D97-AF65-F5344CB8AC3E}">
        <p14:creationId xmlns:p14="http://schemas.microsoft.com/office/powerpoint/2010/main" val="3974166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9"/>
          <p:cNvPicPr>
            <a:picLocks noChangeAspect="1" noChangeArrowheads="1"/>
          </p:cNvPicPr>
          <p:nvPr/>
        </p:nvPicPr>
        <p:blipFill>
          <a:blip r:embed="rId3" cstate="screen"/>
          <a:srcRect/>
          <a:stretch>
            <a:fillRect/>
          </a:stretch>
        </p:blipFill>
        <p:spPr bwMode="auto">
          <a:xfrm>
            <a:off x="6125319" y="2109983"/>
            <a:ext cx="5597460" cy="4606470"/>
          </a:xfrm>
          <a:prstGeom prst="rect">
            <a:avLst/>
          </a:prstGeom>
          <a:solidFill>
            <a:schemeClr val="bg1"/>
          </a:solidFill>
          <a:ln w="12700">
            <a:noFill/>
            <a:miter lim="800000"/>
            <a:headEnd/>
            <a:tailEnd/>
          </a:ln>
        </p:spPr>
      </p:pic>
      <p:pic>
        <p:nvPicPr>
          <p:cNvPr id="30725" name="図 79" descr="外観写真.jpg"/>
          <p:cNvPicPr>
            <a:picLocks noChangeAspect="1"/>
          </p:cNvPicPr>
          <p:nvPr/>
        </p:nvPicPr>
        <p:blipFill>
          <a:blip r:embed="rId4" cstate="screen"/>
          <a:srcRect/>
          <a:stretch>
            <a:fillRect/>
          </a:stretch>
        </p:blipFill>
        <p:spPr bwMode="auto">
          <a:xfrm>
            <a:off x="2908444" y="3158776"/>
            <a:ext cx="2884979" cy="2415876"/>
          </a:xfrm>
          <a:prstGeom prst="rect">
            <a:avLst/>
          </a:prstGeom>
          <a:noFill/>
          <a:ln w="9525">
            <a:noFill/>
            <a:miter lim="800000"/>
            <a:headEnd/>
            <a:tailEnd/>
          </a:ln>
        </p:spPr>
      </p:pic>
      <p:sp>
        <p:nvSpPr>
          <p:cNvPr id="30726" name="正方形/長方形 21"/>
          <p:cNvSpPr>
            <a:spLocks noChangeArrowheads="1"/>
          </p:cNvSpPr>
          <p:nvPr/>
        </p:nvSpPr>
        <p:spPr bwMode="auto">
          <a:xfrm>
            <a:off x="3298052" y="5586998"/>
            <a:ext cx="2547197" cy="406265"/>
          </a:xfrm>
          <a:prstGeom prst="rect">
            <a:avLst/>
          </a:prstGeom>
          <a:noFill/>
          <a:ln w="9525">
            <a:noFill/>
            <a:miter lim="800000"/>
            <a:headEnd/>
            <a:tailEnd/>
          </a:ln>
        </p:spPr>
        <p:txBody>
          <a:bodyPr wrap="square">
            <a:spAutoFit/>
          </a:bodyPr>
          <a:lstStyle/>
          <a:p>
            <a:pPr defTabSz="1054100">
              <a:lnSpc>
                <a:spcPct val="85000"/>
              </a:lnSpc>
            </a:pPr>
            <a:r>
              <a:rPr lang="en-US" altLang="ja-JP" sz="1200" dirty="0"/>
              <a:t>40 kVA 10 kHz High Frequency Transformer </a:t>
            </a:r>
          </a:p>
        </p:txBody>
      </p:sp>
      <p:sp>
        <p:nvSpPr>
          <p:cNvPr id="30731" name="正方形/長方形 37"/>
          <p:cNvSpPr>
            <a:spLocks noChangeArrowheads="1"/>
          </p:cNvSpPr>
          <p:nvPr/>
        </p:nvSpPr>
        <p:spPr bwMode="auto">
          <a:xfrm>
            <a:off x="2513493" y="814931"/>
            <a:ext cx="6266459" cy="707886"/>
          </a:xfrm>
          <a:prstGeom prst="rect">
            <a:avLst/>
          </a:prstGeom>
          <a:noFill/>
          <a:ln w="9525">
            <a:noFill/>
            <a:miter lim="800000"/>
            <a:headEnd/>
            <a:tailEnd/>
          </a:ln>
        </p:spPr>
        <p:txBody>
          <a:bodyPr wrap="none">
            <a:spAutoFit/>
          </a:bodyPr>
          <a:lstStyle/>
          <a:p>
            <a:pPr algn="l"/>
            <a:r>
              <a:rPr lang="en-US" altLang="ja-JP" sz="2000" b="1" dirty="0">
                <a:latin typeface="+mj-lt"/>
                <a:cs typeface="Arial" charset="0"/>
              </a:rPr>
              <a:t>● Transformer suitable for </a:t>
            </a:r>
          </a:p>
          <a:p>
            <a:pPr algn="l"/>
            <a:r>
              <a:rPr lang="en-US" altLang="ja-JP" sz="2000" b="1" dirty="0">
                <a:latin typeface="+mj-lt"/>
                <a:cs typeface="Arial" charset="0"/>
              </a:rPr>
              <a:t>    high-power, high-frequency SW circuits</a:t>
            </a:r>
          </a:p>
        </p:txBody>
      </p:sp>
      <p:sp>
        <p:nvSpPr>
          <p:cNvPr id="30744" name="テキスト ボックス 56"/>
          <p:cNvSpPr txBox="1">
            <a:spLocks noChangeArrowheads="1"/>
          </p:cNvSpPr>
          <p:nvPr/>
        </p:nvSpPr>
        <p:spPr bwMode="auto">
          <a:xfrm>
            <a:off x="7032561" y="3445825"/>
            <a:ext cx="1747391" cy="253916"/>
          </a:xfrm>
          <a:prstGeom prst="rect">
            <a:avLst/>
          </a:prstGeom>
          <a:solidFill>
            <a:schemeClr val="bg1"/>
          </a:solidFill>
          <a:ln w="9525">
            <a:solidFill>
              <a:schemeClr val="tx1"/>
            </a:solidFill>
            <a:miter lim="800000"/>
            <a:headEnd/>
            <a:tailEnd/>
          </a:ln>
        </p:spPr>
        <p:txBody>
          <a:bodyPr wrap="square">
            <a:spAutoFit/>
          </a:bodyPr>
          <a:lstStyle/>
          <a:p>
            <a:r>
              <a:rPr lang="en-US" altLang="ja-JP" sz="1000" dirty="0">
                <a:cs typeface="Arial" charset="0"/>
              </a:rPr>
              <a:t>Metglas</a:t>
            </a:r>
            <a:r>
              <a:rPr lang="en-US" altLang="ja-JP" sz="1000" baseline="30000" dirty="0">
                <a:cs typeface="Arial" charset="0"/>
              </a:rPr>
              <a:t>®</a:t>
            </a:r>
            <a:r>
              <a:rPr lang="en-US" altLang="ja-JP" sz="1000" dirty="0">
                <a:cs typeface="Arial" charset="0"/>
              </a:rPr>
              <a:t> 2605SA1</a:t>
            </a:r>
            <a:endParaRPr lang="ja-JP" altLang="en-US" sz="1000" dirty="0">
              <a:cs typeface="Arial" charset="0"/>
            </a:endParaRPr>
          </a:p>
        </p:txBody>
      </p:sp>
      <p:sp>
        <p:nvSpPr>
          <p:cNvPr id="30745" name="テキスト ボックス 57"/>
          <p:cNvSpPr txBox="1">
            <a:spLocks noChangeArrowheads="1"/>
          </p:cNvSpPr>
          <p:nvPr/>
        </p:nvSpPr>
        <p:spPr bwMode="auto">
          <a:xfrm>
            <a:off x="7603922" y="5283898"/>
            <a:ext cx="1537058" cy="400110"/>
          </a:xfrm>
          <a:prstGeom prst="rect">
            <a:avLst/>
          </a:prstGeom>
          <a:solidFill>
            <a:schemeClr val="bg1"/>
          </a:solidFill>
          <a:ln w="9525">
            <a:solidFill>
              <a:srgbClr val="FF0000"/>
            </a:solidFill>
            <a:miter lim="800000"/>
            <a:headEnd/>
            <a:tailEnd/>
          </a:ln>
        </p:spPr>
        <p:txBody>
          <a:bodyPr wrap="square">
            <a:spAutoFit/>
          </a:bodyPr>
          <a:lstStyle/>
          <a:p>
            <a:r>
              <a:rPr lang="en-US" altLang="ja-JP" sz="1000" dirty="0">
                <a:solidFill>
                  <a:srgbClr val="FF0000"/>
                </a:solidFill>
                <a:cs typeface="Arial" charset="0"/>
              </a:rPr>
              <a:t>FINEMET</a:t>
            </a:r>
            <a:r>
              <a:rPr lang="en-US" altLang="ja-JP" sz="1000" baseline="30000" dirty="0">
                <a:solidFill>
                  <a:srgbClr val="FF0000"/>
                </a:solidFill>
                <a:cs typeface="Arial" charset="0"/>
              </a:rPr>
              <a:t>®</a:t>
            </a:r>
          </a:p>
          <a:p>
            <a:r>
              <a:rPr lang="en-US" altLang="ja-JP" sz="1000" dirty="0">
                <a:solidFill>
                  <a:srgbClr val="FF0000"/>
                </a:solidFill>
                <a:cs typeface="Arial" charset="0"/>
              </a:rPr>
              <a:t>F3CC Series</a:t>
            </a:r>
            <a:endParaRPr lang="ja-JP" altLang="en-US" sz="1000" dirty="0">
              <a:solidFill>
                <a:srgbClr val="FF0000"/>
              </a:solidFill>
              <a:cs typeface="Arial" charset="0"/>
            </a:endParaRPr>
          </a:p>
        </p:txBody>
      </p:sp>
      <p:sp>
        <p:nvSpPr>
          <p:cNvPr id="30746" name="テキスト ボックス 58"/>
          <p:cNvSpPr txBox="1">
            <a:spLocks noChangeArrowheads="1"/>
          </p:cNvSpPr>
          <p:nvPr/>
        </p:nvSpPr>
        <p:spPr bwMode="auto">
          <a:xfrm>
            <a:off x="10198076" y="4979971"/>
            <a:ext cx="1203849" cy="246221"/>
          </a:xfrm>
          <a:prstGeom prst="rect">
            <a:avLst/>
          </a:prstGeom>
          <a:solidFill>
            <a:schemeClr val="bg1"/>
          </a:solidFill>
          <a:ln w="9525">
            <a:solidFill>
              <a:schemeClr val="tx1"/>
            </a:solidFill>
            <a:miter lim="800000"/>
            <a:headEnd/>
            <a:tailEnd/>
          </a:ln>
        </p:spPr>
        <p:txBody>
          <a:bodyPr wrap="square">
            <a:spAutoFit/>
          </a:bodyPr>
          <a:lstStyle/>
          <a:p>
            <a:r>
              <a:rPr lang="en-US" altLang="ja-JP" sz="1000" dirty="0" err="1">
                <a:solidFill>
                  <a:schemeClr val="accent2">
                    <a:lumMod val="75000"/>
                  </a:schemeClr>
                </a:solidFill>
                <a:cs typeface="Arial" charset="0"/>
              </a:rPr>
              <a:t>Mn</a:t>
            </a:r>
            <a:r>
              <a:rPr lang="en-US" altLang="ja-JP" sz="1000" dirty="0">
                <a:solidFill>
                  <a:schemeClr val="accent2">
                    <a:lumMod val="75000"/>
                  </a:schemeClr>
                </a:solidFill>
                <a:cs typeface="Arial" charset="0"/>
              </a:rPr>
              <a:t>-Zn Ferrite</a:t>
            </a:r>
            <a:endParaRPr lang="ja-JP" altLang="en-US" sz="1000" dirty="0">
              <a:solidFill>
                <a:schemeClr val="accent2">
                  <a:lumMod val="75000"/>
                </a:schemeClr>
              </a:solidFill>
              <a:cs typeface="Arial" charset="0"/>
            </a:endParaRPr>
          </a:p>
        </p:txBody>
      </p:sp>
      <p:sp>
        <p:nvSpPr>
          <p:cNvPr id="30747" name="テキスト ボックス 59"/>
          <p:cNvSpPr txBox="1">
            <a:spLocks noChangeArrowheads="1"/>
          </p:cNvSpPr>
          <p:nvPr/>
        </p:nvSpPr>
        <p:spPr bwMode="auto">
          <a:xfrm>
            <a:off x="8123800" y="2445136"/>
            <a:ext cx="1485419" cy="400110"/>
          </a:xfrm>
          <a:prstGeom prst="rect">
            <a:avLst/>
          </a:prstGeom>
          <a:solidFill>
            <a:schemeClr val="bg1"/>
          </a:solidFill>
          <a:ln w="9525">
            <a:solidFill>
              <a:schemeClr val="tx1"/>
            </a:solidFill>
            <a:miter lim="800000"/>
            <a:headEnd/>
            <a:tailEnd/>
          </a:ln>
        </p:spPr>
        <p:txBody>
          <a:bodyPr wrap="square">
            <a:spAutoFit/>
          </a:bodyPr>
          <a:lstStyle/>
          <a:p>
            <a:r>
              <a:rPr lang="en-US" altLang="ja-JP" sz="1000" dirty="0">
                <a:cs typeface="Arial" charset="0"/>
              </a:rPr>
              <a:t>CRGO (t=0.23mm)</a:t>
            </a:r>
            <a:endParaRPr lang="ja-JP" altLang="en-US" sz="1000" dirty="0">
              <a:cs typeface="Arial" charset="0"/>
            </a:endParaRPr>
          </a:p>
        </p:txBody>
      </p:sp>
      <p:sp>
        <p:nvSpPr>
          <p:cNvPr id="30748" name="テキスト ボックス 60"/>
          <p:cNvSpPr txBox="1">
            <a:spLocks noChangeArrowheads="1"/>
          </p:cNvSpPr>
          <p:nvPr/>
        </p:nvSpPr>
        <p:spPr bwMode="auto">
          <a:xfrm>
            <a:off x="7227750" y="3044507"/>
            <a:ext cx="2055805" cy="246221"/>
          </a:xfrm>
          <a:prstGeom prst="rect">
            <a:avLst/>
          </a:prstGeom>
          <a:solidFill>
            <a:schemeClr val="bg1"/>
          </a:solidFill>
          <a:ln w="9525">
            <a:solidFill>
              <a:schemeClr val="tx1"/>
            </a:solidFill>
            <a:miter lim="800000"/>
            <a:headEnd/>
            <a:tailEnd/>
          </a:ln>
        </p:spPr>
        <p:txBody>
          <a:bodyPr wrap="square">
            <a:spAutoFit/>
          </a:bodyPr>
          <a:lstStyle/>
          <a:p>
            <a:r>
              <a:rPr lang="en-US" altLang="ja-JP" sz="1000" dirty="0">
                <a:cs typeface="Arial" charset="0"/>
              </a:rPr>
              <a:t>6.5 % Si- Steel (t=0.1mm)</a:t>
            </a:r>
            <a:endParaRPr lang="ja-JP" altLang="en-US" sz="1000" dirty="0">
              <a:cs typeface="Arial" charset="0"/>
            </a:endParaRPr>
          </a:p>
        </p:txBody>
      </p:sp>
      <p:cxnSp>
        <p:nvCxnSpPr>
          <p:cNvPr id="41" name="直線矢印コネクタ 12"/>
          <p:cNvCxnSpPr>
            <a:cxnSpLocks/>
            <a:stCxn id="30744" idx="2"/>
          </p:cNvCxnSpPr>
          <p:nvPr/>
        </p:nvCxnSpPr>
        <p:spPr bwMode="auto">
          <a:xfrm>
            <a:off x="7906257" y="3699741"/>
            <a:ext cx="628143" cy="8755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a:cxnSpLocks/>
            <a:stCxn id="30746" idx="0"/>
          </p:cNvCxnSpPr>
          <p:nvPr/>
        </p:nvCxnSpPr>
        <p:spPr bwMode="auto">
          <a:xfrm flipH="1" flipV="1">
            <a:off x="9510925" y="4221612"/>
            <a:ext cx="1289076" cy="7583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a:cxnSpLocks/>
            <a:stCxn id="30748" idx="3"/>
          </p:cNvCxnSpPr>
          <p:nvPr/>
        </p:nvCxnSpPr>
        <p:spPr bwMode="auto">
          <a:xfrm>
            <a:off x="9283555" y="3167618"/>
            <a:ext cx="227370" cy="3223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a:cxnSpLocks/>
          </p:cNvCxnSpPr>
          <p:nvPr/>
        </p:nvCxnSpPr>
        <p:spPr bwMode="auto">
          <a:xfrm>
            <a:off x="9089334" y="2760200"/>
            <a:ext cx="112048" cy="2544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742" name="テキスト ボックス 31"/>
          <p:cNvSpPr txBox="1">
            <a:spLocks noChangeArrowheads="1"/>
          </p:cNvSpPr>
          <p:nvPr/>
        </p:nvSpPr>
        <p:spPr bwMode="auto">
          <a:xfrm>
            <a:off x="7081026" y="2689225"/>
            <a:ext cx="786241" cy="276999"/>
          </a:xfrm>
          <a:prstGeom prst="rect">
            <a:avLst/>
          </a:prstGeom>
          <a:solidFill>
            <a:schemeClr val="bg1"/>
          </a:solidFill>
          <a:ln w="9525">
            <a:solidFill>
              <a:schemeClr val="tx1"/>
            </a:solidFill>
            <a:miter lim="800000"/>
            <a:headEnd/>
            <a:tailEnd/>
          </a:ln>
        </p:spPr>
        <p:txBody>
          <a:bodyPr wrap="none" anchor="ctr" anchorCtr="1">
            <a:spAutoFit/>
          </a:bodyPr>
          <a:lstStyle/>
          <a:p>
            <a:r>
              <a:rPr lang="en-US" altLang="ja-JP" sz="1200" dirty="0">
                <a:cs typeface="Arial" charset="0"/>
              </a:rPr>
              <a:t>B</a:t>
            </a:r>
            <a:r>
              <a:rPr lang="en-US" altLang="ja-JP" sz="1200" baseline="-25000" dirty="0">
                <a:cs typeface="Arial" charset="0"/>
              </a:rPr>
              <a:t>m</a:t>
            </a:r>
            <a:r>
              <a:rPr lang="en-US" altLang="ja-JP" sz="1200" dirty="0">
                <a:cs typeface="Arial" charset="0"/>
              </a:rPr>
              <a:t>=0.1 T</a:t>
            </a:r>
            <a:endParaRPr lang="ja-JP" altLang="en-US" sz="1200" dirty="0">
              <a:cs typeface="Arial" charset="0"/>
            </a:endParaRPr>
          </a:p>
        </p:txBody>
      </p:sp>
      <p:sp>
        <p:nvSpPr>
          <p:cNvPr id="46" name="テキスト ボックス 57"/>
          <p:cNvSpPr txBox="1">
            <a:spLocks noChangeArrowheads="1"/>
          </p:cNvSpPr>
          <p:nvPr/>
        </p:nvSpPr>
        <p:spPr bwMode="auto">
          <a:xfrm>
            <a:off x="9308005" y="5351264"/>
            <a:ext cx="1311578" cy="400110"/>
          </a:xfrm>
          <a:prstGeom prst="rect">
            <a:avLst/>
          </a:prstGeom>
          <a:solidFill>
            <a:schemeClr val="bg1"/>
          </a:solidFill>
          <a:ln w="9525">
            <a:solidFill>
              <a:schemeClr val="accent2">
                <a:lumMod val="75000"/>
              </a:schemeClr>
            </a:solidFill>
            <a:miter lim="800000"/>
            <a:headEnd/>
            <a:tailEnd/>
          </a:ln>
        </p:spPr>
        <p:txBody>
          <a:bodyPr wrap="none">
            <a:spAutoFit/>
          </a:bodyPr>
          <a:lstStyle/>
          <a:p>
            <a:pPr>
              <a:defRPr/>
            </a:pPr>
            <a:r>
              <a:rPr lang="en-US" altLang="ja-JP" sz="1000" dirty="0">
                <a:solidFill>
                  <a:schemeClr val="tx2"/>
                </a:solidFill>
                <a:ea typeface="ＭＳ Ｐゴシック" pitchFamily="50" charset="-128"/>
                <a:cs typeface="Arial" charset="0"/>
              </a:rPr>
              <a:t>FINEMET</a:t>
            </a:r>
            <a:r>
              <a:rPr lang="en-US" altLang="ja-JP" sz="1000" baseline="30000" dirty="0">
                <a:solidFill>
                  <a:schemeClr val="tx2"/>
                </a:solidFill>
                <a:ea typeface="ＭＳ Ｐゴシック" pitchFamily="50" charset="-128"/>
                <a:cs typeface="Arial" charset="0"/>
              </a:rPr>
              <a:t>®</a:t>
            </a:r>
          </a:p>
          <a:p>
            <a:pPr>
              <a:defRPr/>
            </a:pPr>
            <a:r>
              <a:rPr lang="en-US" altLang="ja-JP" sz="1000" dirty="0">
                <a:solidFill>
                  <a:schemeClr val="tx2"/>
                </a:solidFill>
                <a:ea typeface="ＭＳ Ｐゴシック" pitchFamily="50" charset="-128"/>
                <a:cs typeface="Arial" charset="0"/>
              </a:rPr>
              <a:t>FT-3L Ring core</a:t>
            </a:r>
          </a:p>
        </p:txBody>
      </p:sp>
      <p:sp>
        <p:nvSpPr>
          <p:cNvPr id="28" name="角丸四角形 27"/>
          <p:cNvSpPr/>
          <p:nvPr/>
        </p:nvSpPr>
        <p:spPr>
          <a:xfrm>
            <a:off x="7462103" y="1979735"/>
            <a:ext cx="2840156" cy="260497"/>
          </a:xfrm>
          <a:prstGeom prst="roundRect">
            <a:avLst/>
          </a:prstGeom>
          <a:solidFill>
            <a:schemeClr val="accent1">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wrap="none" lIns="180000" tIns="0" rIns="180000" bIns="0" rtlCol="0" anchor="ctr">
            <a:spAutoFit/>
          </a:bodyPr>
          <a:lstStyle/>
          <a:p>
            <a:pPr algn="ctr" defTabSz="1054100">
              <a:lnSpc>
                <a:spcPct val="85000"/>
              </a:lnSpc>
            </a:pPr>
            <a:r>
              <a:rPr lang="en-US" altLang="ja-JP" dirty="0">
                <a:solidFill>
                  <a:schemeClr val="bg1"/>
                </a:solidFill>
              </a:rPr>
              <a:t>Core Loss vs. Frequency</a:t>
            </a:r>
          </a:p>
        </p:txBody>
      </p:sp>
      <p:sp>
        <p:nvSpPr>
          <p:cNvPr id="3" name="タイトル 2">
            <a:extLst>
              <a:ext uri="{FF2B5EF4-FFF2-40B4-BE49-F238E27FC236}">
                <a16:creationId xmlns:a16="http://schemas.microsoft.com/office/drawing/2014/main" id="{78A65C79-0CC9-4D28-AAE9-E7EB80715412}"/>
              </a:ext>
            </a:extLst>
          </p:cNvPr>
          <p:cNvSpPr>
            <a:spLocks noGrp="1"/>
          </p:cNvSpPr>
          <p:nvPr>
            <p:ph type="title"/>
          </p:nvPr>
        </p:nvSpPr>
        <p:spPr/>
        <p:txBody>
          <a:bodyPr>
            <a:normAutofit fontScale="90000"/>
          </a:bodyPr>
          <a:lstStyle/>
          <a:p>
            <a:r>
              <a:rPr kumimoji="1" lang="en-US" altLang="ja-JP" kern="0" dirty="0"/>
              <a:t>Example</a:t>
            </a:r>
            <a:r>
              <a:rPr kumimoji="1" lang="ja-JP" altLang="en-US" kern="0" dirty="0"/>
              <a:t> </a:t>
            </a:r>
            <a:r>
              <a:rPr kumimoji="1" lang="en-US" altLang="ja-JP" kern="0" dirty="0"/>
              <a:t>for</a:t>
            </a:r>
            <a:r>
              <a:rPr kumimoji="1" lang="ja-JP" altLang="en-US" kern="0" dirty="0"/>
              <a:t> </a:t>
            </a:r>
            <a:r>
              <a:rPr kumimoji="1" lang="en-US" altLang="ja-JP" kern="0" dirty="0"/>
              <a:t>PE</a:t>
            </a:r>
            <a:r>
              <a:rPr kumimoji="1" lang="ja-JP" altLang="en-US" kern="0" dirty="0"/>
              <a:t>  </a:t>
            </a:r>
            <a:r>
              <a:rPr kumimoji="1" lang="en-US" altLang="ja-JP" kern="0" dirty="0"/>
              <a:t>~High</a:t>
            </a:r>
            <a:r>
              <a:rPr kumimoji="1" lang="ja-JP" altLang="en-US" kern="0" dirty="0"/>
              <a:t> </a:t>
            </a:r>
            <a:r>
              <a:rPr kumimoji="1" lang="en-US" altLang="ja-JP" kern="0" dirty="0"/>
              <a:t>frequency</a:t>
            </a:r>
            <a:r>
              <a:rPr kumimoji="1" lang="ja-JP" altLang="en-US" kern="0" dirty="0"/>
              <a:t> </a:t>
            </a:r>
            <a:r>
              <a:rPr kumimoji="1" lang="en-US" altLang="ja-JP" kern="0" dirty="0"/>
              <a:t>transformers~</a:t>
            </a:r>
            <a:endParaRPr kumimoji="1" lang="ja-JP" altLang="en-US" dirty="0"/>
          </a:p>
        </p:txBody>
      </p:sp>
      <p:sp>
        <p:nvSpPr>
          <p:cNvPr id="93" name="テキスト ボックス 92"/>
          <p:cNvSpPr txBox="1"/>
          <p:nvPr/>
        </p:nvSpPr>
        <p:spPr>
          <a:xfrm>
            <a:off x="8006077" y="6226398"/>
            <a:ext cx="2374368" cy="338554"/>
          </a:xfrm>
          <a:prstGeom prst="rect">
            <a:avLst/>
          </a:prstGeom>
          <a:solidFill>
            <a:schemeClr val="bg1"/>
          </a:solidFill>
        </p:spPr>
        <p:txBody>
          <a:bodyPr vert="horz" wrap="none" rtlCol="0">
            <a:spAutoFit/>
          </a:bodyPr>
          <a:lstStyle/>
          <a:p>
            <a:r>
              <a:rPr kumimoji="1" lang="en-US" altLang="ja-JP" sz="1600" dirty="0">
                <a:latin typeface="+mj-lt"/>
              </a:rPr>
              <a:t>     Frequency (kHz)      </a:t>
            </a:r>
            <a:endParaRPr kumimoji="1" lang="ja-JP" altLang="en-US" sz="1600" dirty="0">
              <a:latin typeface="+mj-lt"/>
            </a:endParaRPr>
          </a:p>
        </p:txBody>
      </p:sp>
      <p:sp>
        <p:nvSpPr>
          <p:cNvPr id="30730" name="テキスト ボックス 36"/>
          <p:cNvSpPr txBox="1">
            <a:spLocks noChangeArrowheads="1"/>
          </p:cNvSpPr>
          <p:nvPr/>
        </p:nvSpPr>
        <p:spPr bwMode="auto">
          <a:xfrm>
            <a:off x="2908444" y="1712897"/>
            <a:ext cx="2957861" cy="1131079"/>
          </a:xfrm>
          <a:prstGeom prst="rect">
            <a:avLst/>
          </a:prstGeom>
          <a:solidFill>
            <a:schemeClr val="accent1">
              <a:lumMod val="40000"/>
              <a:lumOff val="60000"/>
              <a:alpha val="55000"/>
            </a:schemeClr>
          </a:solidFill>
          <a:ln w="6350">
            <a:solidFill>
              <a:schemeClr val="tx1"/>
            </a:solidFill>
            <a:miter lim="800000"/>
            <a:headEnd/>
            <a:tailEnd/>
          </a:ln>
        </p:spPr>
        <p:txBody>
          <a:bodyPr wrap="none">
            <a:spAutoFit/>
          </a:bodyPr>
          <a:lstStyle/>
          <a:p>
            <a:pPr algn="l"/>
            <a:r>
              <a:rPr lang="en-US" altLang="ja-JP" b="1" dirty="0">
                <a:latin typeface="+mj-lt"/>
              </a:rPr>
              <a:t>App ex:</a:t>
            </a:r>
          </a:p>
          <a:p>
            <a:r>
              <a:rPr lang="ja-JP" altLang="en-US" dirty="0">
                <a:latin typeface="+mj-lt"/>
              </a:rPr>
              <a:t>   </a:t>
            </a:r>
            <a:r>
              <a:rPr lang="en-US" altLang="ja-JP" dirty="0">
                <a:latin typeface="+mj-lt"/>
              </a:rPr>
              <a:t>EV, PHEV</a:t>
            </a:r>
            <a:r>
              <a:rPr lang="ja-JP" altLang="en-US" dirty="0">
                <a:latin typeface="+mj-lt"/>
              </a:rPr>
              <a:t> </a:t>
            </a:r>
            <a:r>
              <a:rPr lang="en-US" altLang="ja-JP" dirty="0">
                <a:latin typeface="+mj-lt"/>
              </a:rPr>
              <a:t>Quick charger,</a:t>
            </a:r>
          </a:p>
          <a:p>
            <a:r>
              <a:rPr lang="ja-JP" altLang="en-US" dirty="0">
                <a:latin typeface="+mj-lt"/>
              </a:rPr>
              <a:t>   </a:t>
            </a:r>
            <a:r>
              <a:rPr lang="en-US" altLang="ja-JP" dirty="0">
                <a:latin typeface="+mj-lt"/>
              </a:rPr>
              <a:t>Welding machines, </a:t>
            </a:r>
          </a:p>
          <a:p>
            <a:r>
              <a:rPr lang="ja-JP" altLang="en-US" dirty="0">
                <a:latin typeface="+mj-lt"/>
              </a:rPr>
              <a:t>   </a:t>
            </a:r>
            <a:r>
              <a:rPr lang="en-US" altLang="ja-JP" dirty="0">
                <a:latin typeface="+mj-lt"/>
              </a:rPr>
              <a:t>medical equipment</a:t>
            </a:r>
          </a:p>
          <a:p>
            <a:r>
              <a:rPr lang="en-US" altLang="ja-JP" dirty="0">
                <a:latin typeface="+mj-lt"/>
              </a:rPr>
              <a:t>   Other inverter applications</a:t>
            </a:r>
          </a:p>
        </p:txBody>
      </p:sp>
      <p:sp>
        <p:nvSpPr>
          <p:cNvPr id="2" name="テキスト ボックス 1">
            <a:extLst>
              <a:ext uri="{FF2B5EF4-FFF2-40B4-BE49-F238E27FC236}">
                <a16:creationId xmlns:a16="http://schemas.microsoft.com/office/drawing/2014/main" id="{4EAC2192-4B5E-4926-9D85-F4119DD98F0C}"/>
              </a:ext>
            </a:extLst>
          </p:cNvPr>
          <p:cNvSpPr txBox="1"/>
          <p:nvPr/>
        </p:nvSpPr>
        <p:spPr>
          <a:xfrm>
            <a:off x="3942591" y="5270316"/>
            <a:ext cx="859531" cy="369332"/>
          </a:xfrm>
          <a:prstGeom prst="rect">
            <a:avLst/>
          </a:prstGeom>
          <a:noFill/>
        </p:spPr>
        <p:txBody>
          <a:bodyPr wrap="none" rtlCol="0">
            <a:spAutoFit/>
          </a:bodyPr>
          <a:lstStyle/>
          <a:p>
            <a:r>
              <a:rPr kumimoji="1" lang="en-US" altLang="ja-JP" sz="1800" dirty="0">
                <a:solidFill>
                  <a:schemeClr val="bg1"/>
                </a:solidFill>
                <a:latin typeface="+mn-ea"/>
                <a:ea typeface="+mn-ea"/>
              </a:rPr>
              <a:t>0.3</a:t>
            </a:r>
            <a:r>
              <a:rPr kumimoji="1" lang="ja-JP" altLang="en-US" sz="1800" dirty="0">
                <a:solidFill>
                  <a:schemeClr val="bg1"/>
                </a:solidFill>
                <a:latin typeface="+mn-ea"/>
                <a:ea typeface="+mn-ea"/>
              </a:rPr>
              <a:t> </a:t>
            </a:r>
            <a:r>
              <a:rPr kumimoji="1" lang="en-US" altLang="ja-JP" sz="1800" dirty="0">
                <a:solidFill>
                  <a:schemeClr val="bg1"/>
                </a:solidFill>
                <a:latin typeface="+mn-ea"/>
                <a:ea typeface="+mn-ea"/>
              </a:rPr>
              <a:t>m</a:t>
            </a:r>
            <a:endParaRPr kumimoji="1" lang="ja-JP" altLang="en-US" sz="1800" dirty="0">
              <a:solidFill>
                <a:schemeClr val="bg1"/>
              </a:solidFill>
              <a:latin typeface="+mn-ea"/>
              <a:ea typeface="+mn-ea"/>
            </a:endParaRPr>
          </a:p>
        </p:txBody>
      </p:sp>
      <p:cxnSp>
        <p:nvCxnSpPr>
          <p:cNvPr id="4" name="直線矢印コネクタ 3">
            <a:extLst>
              <a:ext uri="{FF2B5EF4-FFF2-40B4-BE49-F238E27FC236}">
                <a16:creationId xmlns:a16="http://schemas.microsoft.com/office/drawing/2014/main" id="{7AA0834E-69C4-42F6-87EE-1120D154D82F}"/>
              </a:ext>
            </a:extLst>
          </p:cNvPr>
          <p:cNvCxnSpPr/>
          <p:nvPr/>
        </p:nvCxnSpPr>
        <p:spPr>
          <a:xfrm>
            <a:off x="3303244" y="5226192"/>
            <a:ext cx="2055019"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6" name="テキスト ボックス 5">
            <a:extLst>
              <a:ext uri="{FF2B5EF4-FFF2-40B4-BE49-F238E27FC236}">
                <a16:creationId xmlns:a16="http://schemas.microsoft.com/office/drawing/2014/main" id="{D761D47F-5C0F-4A37-9E9F-2371A5FC4308}"/>
              </a:ext>
            </a:extLst>
          </p:cNvPr>
          <p:cNvSpPr txBox="1"/>
          <p:nvPr/>
        </p:nvSpPr>
        <p:spPr>
          <a:xfrm>
            <a:off x="1126998" y="4235059"/>
            <a:ext cx="896399" cy="400110"/>
          </a:xfrm>
          <a:prstGeom prst="rect">
            <a:avLst/>
          </a:prstGeom>
          <a:noFill/>
        </p:spPr>
        <p:txBody>
          <a:bodyPr wrap="none" rtlCol="0">
            <a:spAutoFit/>
          </a:bodyPr>
          <a:lstStyle/>
          <a:p>
            <a:r>
              <a:rPr kumimoji="1" lang="en-US" altLang="ja-JP" sz="2000" dirty="0">
                <a:latin typeface="+mj-ea"/>
                <a:ea typeface="+mj-ea"/>
              </a:rPr>
              <a:t>0.6m</a:t>
            </a:r>
            <a:endParaRPr kumimoji="1" lang="ja-JP" altLang="en-US" sz="2000" dirty="0">
              <a:latin typeface="+mj-ea"/>
              <a:ea typeface="+mj-ea"/>
            </a:endParaRPr>
          </a:p>
        </p:txBody>
      </p:sp>
      <p:sp>
        <p:nvSpPr>
          <p:cNvPr id="8" name="直方体 7">
            <a:extLst>
              <a:ext uri="{FF2B5EF4-FFF2-40B4-BE49-F238E27FC236}">
                <a16:creationId xmlns:a16="http://schemas.microsoft.com/office/drawing/2014/main" id="{7494AA54-C51D-4DCF-9E53-22A399F5922F}"/>
              </a:ext>
            </a:extLst>
          </p:cNvPr>
          <p:cNvSpPr/>
          <p:nvPr/>
        </p:nvSpPr>
        <p:spPr>
          <a:xfrm>
            <a:off x="1742657" y="3547565"/>
            <a:ext cx="711324" cy="644972"/>
          </a:xfrm>
          <a:prstGeom prst="cube">
            <a:avLst>
              <a:gd name="adj" fmla="val 32865"/>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sz="2400" dirty="0"/>
          </a:p>
        </p:txBody>
      </p:sp>
      <p:sp>
        <p:nvSpPr>
          <p:cNvPr id="5" name="直方体 4">
            <a:extLst>
              <a:ext uri="{FF2B5EF4-FFF2-40B4-BE49-F238E27FC236}">
                <a16:creationId xmlns:a16="http://schemas.microsoft.com/office/drawing/2014/main" id="{1D0CFE9C-8E8A-4AC1-91A2-C49A728ADBC2}"/>
              </a:ext>
            </a:extLst>
          </p:cNvPr>
          <p:cNvSpPr/>
          <p:nvPr/>
        </p:nvSpPr>
        <p:spPr>
          <a:xfrm>
            <a:off x="783777" y="2601862"/>
            <a:ext cx="1885950" cy="1590675"/>
          </a:xfrm>
          <a:prstGeom prst="cube">
            <a:avLst/>
          </a:prstGeom>
          <a:solidFill>
            <a:schemeClr val="bg1">
              <a:lumMod val="85000"/>
              <a:alpha val="69000"/>
            </a:schemeClr>
          </a:solidFill>
          <a:ln>
            <a:solidFill>
              <a:schemeClr val="bg1">
                <a:lumMod val="75000"/>
              </a:schemeClr>
            </a:solid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sz="2400" dirty="0"/>
          </a:p>
        </p:txBody>
      </p:sp>
      <p:sp>
        <p:nvSpPr>
          <p:cNvPr id="7" name="テキスト ボックス 6">
            <a:extLst>
              <a:ext uri="{FF2B5EF4-FFF2-40B4-BE49-F238E27FC236}">
                <a16:creationId xmlns:a16="http://schemas.microsoft.com/office/drawing/2014/main" id="{DA44C48F-91A3-40C1-8C78-8843868A227A}"/>
              </a:ext>
            </a:extLst>
          </p:cNvPr>
          <p:cNvSpPr txBox="1"/>
          <p:nvPr/>
        </p:nvSpPr>
        <p:spPr>
          <a:xfrm rot="18449093">
            <a:off x="370346" y="2496431"/>
            <a:ext cx="896399" cy="400110"/>
          </a:xfrm>
          <a:prstGeom prst="rect">
            <a:avLst/>
          </a:prstGeom>
          <a:noFill/>
        </p:spPr>
        <p:txBody>
          <a:bodyPr wrap="none" rtlCol="0">
            <a:spAutoFit/>
          </a:bodyPr>
          <a:lstStyle/>
          <a:p>
            <a:r>
              <a:rPr kumimoji="1" lang="en-US" altLang="ja-JP" sz="2000" dirty="0">
                <a:latin typeface="+mj-ea"/>
                <a:ea typeface="+mj-ea"/>
              </a:rPr>
              <a:t>0.4m</a:t>
            </a:r>
          </a:p>
        </p:txBody>
      </p:sp>
      <p:sp>
        <p:nvSpPr>
          <p:cNvPr id="29" name="テキスト ボックス 28">
            <a:extLst>
              <a:ext uri="{FF2B5EF4-FFF2-40B4-BE49-F238E27FC236}">
                <a16:creationId xmlns:a16="http://schemas.microsoft.com/office/drawing/2014/main" id="{C8EFF9BF-8404-4856-A903-010EFFC2E9C8}"/>
              </a:ext>
            </a:extLst>
          </p:cNvPr>
          <p:cNvSpPr txBox="1"/>
          <p:nvPr/>
        </p:nvSpPr>
        <p:spPr>
          <a:xfrm rot="16200000">
            <a:off x="166973" y="3511900"/>
            <a:ext cx="896399" cy="400110"/>
          </a:xfrm>
          <a:prstGeom prst="rect">
            <a:avLst/>
          </a:prstGeom>
          <a:noFill/>
        </p:spPr>
        <p:txBody>
          <a:bodyPr wrap="none" rtlCol="0">
            <a:spAutoFit/>
          </a:bodyPr>
          <a:lstStyle/>
          <a:p>
            <a:r>
              <a:rPr kumimoji="1" lang="en-US" altLang="ja-JP" sz="2000" dirty="0">
                <a:latin typeface="+mj-ea"/>
                <a:ea typeface="+mj-ea"/>
              </a:rPr>
              <a:t>0.5m</a:t>
            </a:r>
            <a:endParaRPr kumimoji="1" lang="ja-JP" altLang="en-US" sz="2000" dirty="0">
              <a:latin typeface="+mj-ea"/>
              <a:ea typeface="+mj-ea"/>
            </a:endParaRPr>
          </a:p>
        </p:txBody>
      </p:sp>
      <p:sp>
        <p:nvSpPr>
          <p:cNvPr id="9" name="テキスト ボックス 8">
            <a:extLst>
              <a:ext uri="{FF2B5EF4-FFF2-40B4-BE49-F238E27FC236}">
                <a16:creationId xmlns:a16="http://schemas.microsoft.com/office/drawing/2014/main" id="{F26C2D7D-4FEE-4C37-88B3-488061A03F35}"/>
              </a:ext>
            </a:extLst>
          </p:cNvPr>
          <p:cNvSpPr txBox="1"/>
          <p:nvPr/>
        </p:nvSpPr>
        <p:spPr>
          <a:xfrm>
            <a:off x="421329" y="4575310"/>
            <a:ext cx="2471222" cy="1754326"/>
          </a:xfrm>
          <a:prstGeom prst="rect">
            <a:avLst/>
          </a:prstGeom>
          <a:noFill/>
        </p:spPr>
        <p:txBody>
          <a:bodyPr wrap="square" rtlCol="0">
            <a:spAutoFit/>
          </a:bodyPr>
          <a:lstStyle/>
          <a:p>
            <a:pPr algn="ctr"/>
            <a:r>
              <a:rPr kumimoji="1" lang="en-US" altLang="ja-JP" sz="1800" dirty="0">
                <a:latin typeface="+mn-ea"/>
                <a:ea typeface="+mn-ea"/>
              </a:rPr>
              <a:t>Size comparison </a:t>
            </a:r>
            <a:r>
              <a:rPr lang="en-US" altLang="ja-JP" sz="1800" dirty="0">
                <a:latin typeface="+mn-ea"/>
              </a:rPr>
              <a:t>vs 40</a:t>
            </a:r>
            <a:r>
              <a:rPr lang="ja-JP" altLang="en-US" sz="1800" dirty="0">
                <a:latin typeface="+mn-ea"/>
              </a:rPr>
              <a:t> </a:t>
            </a:r>
            <a:r>
              <a:rPr lang="en-US" altLang="ja-JP" sz="1800" dirty="0">
                <a:latin typeface="+mn-ea"/>
              </a:rPr>
              <a:t>kVA commercial </a:t>
            </a:r>
          </a:p>
          <a:p>
            <a:pPr algn="ctr"/>
            <a:r>
              <a:rPr kumimoji="1" lang="en-US" altLang="ja-JP" sz="1800" dirty="0">
                <a:latin typeface="+mn-ea"/>
                <a:ea typeface="+mn-ea"/>
              </a:rPr>
              <a:t>freq. trans. </a:t>
            </a:r>
          </a:p>
          <a:p>
            <a:pPr algn="ctr"/>
            <a:r>
              <a:rPr lang="en-US" altLang="ja-JP" sz="1800" dirty="0">
                <a:latin typeface="+mn-ea"/>
              </a:rPr>
              <a:t>Volume</a:t>
            </a:r>
            <a:r>
              <a:rPr kumimoji="1" lang="ja-JP" altLang="en-US" sz="1800" dirty="0">
                <a:latin typeface="+mn-ea"/>
                <a:ea typeface="+mn-ea"/>
              </a:rPr>
              <a:t> 約 </a:t>
            </a:r>
            <a:r>
              <a:rPr kumimoji="1" lang="en-US" altLang="ja-JP" sz="1800" dirty="0">
                <a:latin typeface="+mn-ea"/>
                <a:ea typeface="+mn-ea"/>
              </a:rPr>
              <a:t>1</a:t>
            </a:r>
            <a:r>
              <a:rPr kumimoji="1" lang="en-US" altLang="ja-JP" sz="1800" dirty="0">
                <a:latin typeface="+mn-ea"/>
              </a:rPr>
              <a:t>/2</a:t>
            </a:r>
            <a:r>
              <a:rPr kumimoji="1" lang="en-US" altLang="ja-JP" sz="1800" dirty="0">
                <a:latin typeface="+mn-ea"/>
                <a:ea typeface="+mn-ea"/>
              </a:rPr>
              <a:t>0</a:t>
            </a:r>
            <a:r>
              <a:rPr kumimoji="1" lang="ja-JP" altLang="en-US" sz="1800" dirty="0">
                <a:latin typeface="+mn-ea"/>
                <a:ea typeface="+mn-ea"/>
              </a:rPr>
              <a:t> </a:t>
            </a:r>
            <a:endParaRPr kumimoji="1" lang="en-US" altLang="ja-JP" sz="1800" dirty="0">
              <a:latin typeface="+mn-ea"/>
              <a:ea typeface="+mn-ea"/>
            </a:endParaRPr>
          </a:p>
          <a:p>
            <a:pPr algn="ctr"/>
            <a:r>
              <a:rPr kumimoji="1" lang="en-US" altLang="ja-JP" sz="1800" dirty="0">
                <a:latin typeface="+mn-ea"/>
                <a:ea typeface="+mn-ea"/>
              </a:rPr>
              <a:t>Weight</a:t>
            </a:r>
            <a:r>
              <a:rPr kumimoji="1" lang="ja-JP" altLang="en-US" sz="1800" dirty="0">
                <a:latin typeface="+mn-ea"/>
                <a:ea typeface="+mn-ea"/>
              </a:rPr>
              <a:t> 約 </a:t>
            </a:r>
            <a:r>
              <a:rPr kumimoji="1" lang="en-US" altLang="ja-JP" sz="1800" dirty="0">
                <a:latin typeface="+mn-ea"/>
                <a:ea typeface="+mn-ea"/>
              </a:rPr>
              <a:t>1/30</a:t>
            </a:r>
            <a:endParaRPr kumimoji="1" lang="ja-JP" altLang="en-US" sz="1800" dirty="0">
              <a:latin typeface="+mn-ea"/>
              <a:ea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366D8582-4DFA-E137-8B9B-AD48521206CA}"/>
              </a:ext>
            </a:extLst>
          </p:cNvPr>
          <p:cNvSpPr/>
          <p:nvPr/>
        </p:nvSpPr>
        <p:spPr>
          <a:xfrm>
            <a:off x="7007165" y="4505219"/>
            <a:ext cx="2843938" cy="1925635"/>
          </a:xfrm>
          <a:prstGeom prst="round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ja-JP" altLang="en-US"/>
          </a:p>
        </p:txBody>
      </p:sp>
      <p:sp>
        <p:nvSpPr>
          <p:cNvPr id="6146" name="Line 50"/>
          <p:cNvSpPr>
            <a:spLocks noChangeShapeType="1"/>
          </p:cNvSpPr>
          <p:nvPr/>
        </p:nvSpPr>
        <p:spPr bwMode="auto">
          <a:xfrm>
            <a:off x="7906603" y="2890731"/>
            <a:ext cx="269875" cy="0"/>
          </a:xfrm>
          <a:prstGeom prst="line">
            <a:avLst/>
          </a:prstGeom>
          <a:noFill/>
          <a:ln w="19050">
            <a:solidFill>
              <a:schemeClr val="tx1"/>
            </a:solidFill>
            <a:round/>
            <a:headEnd/>
            <a:tailEnd/>
          </a:ln>
        </p:spPr>
        <p:txBody>
          <a:bodyPr/>
          <a:lstStyle/>
          <a:p>
            <a:endParaRPr lang="ja-JP" altLang="en-US"/>
          </a:p>
        </p:txBody>
      </p:sp>
      <p:sp>
        <p:nvSpPr>
          <p:cNvPr id="6147" name="Line 51"/>
          <p:cNvSpPr>
            <a:spLocks noChangeShapeType="1"/>
          </p:cNvSpPr>
          <p:nvPr/>
        </p:nvSpPr>
        <p:spPr bwMode="auto">
          <a:xfrm>
            <a:off x="7905015" y="3895619"/>
            <a:ext cx="265112" cy="0"/>
          </a:xfrm>
          <a:prstGeom prst="line">
            <a:avLst/>
          </a:prstGeom>
          <a:noFill/>
          <a:ln w="19050">
            <a:solidFill>
              <a:schemeClr val="tx1"/>
            </a:solidFill>
            <a:round/>
            <a:headEnd/>
            <a:tailEnd/>
          </a:ln>
        </p:spPr>
        <p:txBody>
          <a:bodyPr/>
          <a:lstStyle/>
          <a:p>
            <a:endParaRPr lang="ja-JP" altLang="en-US"/>
          </a:p>
        </p:txBody>
      </p:sp>
      <p:sp>
        <p:nvSpPr>
          <p:cNvPr id="1082" name="角丸四角形 1081"/>
          <p:cNvSpPr/>
          <p:nvPr/>
        </p:nvSpPr>
        <p:spPr>
          <a:xfrm>
            <a:off x="9214515" y="2389081"/>
            <a:ext cx="636588" cy="192563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b="1"/>
          </a:p>
        </p:txBody>
      </p:sp>
      <p:sp>
        <p:nvSpPr>
          <p:cNvPr id="1081" name="角丸四角形 1080"/>
          <p:cNvSpPr/>
          <p:nvPr/>
        </p:nvSpPr>
        <p:spPr>
          <a:xfrm>
            <a:off x="1812190" y="2287481"/>
            <a:ext cx="3986212" cy="2217738"/>
          </a:xfrm>
          <a:prstGeom prst="roundRect">
            <a:avLst>
              <a:gd name="adj" fmla="val 9645"/>
            </a:avLst>
          </a:prstGeom>
          <a:solidFill>
            <a:schemeClr val="bg1">
              <a:lumMod val="9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b="1"/>
          </a:p>
        </p:txBody>
      </p:sp>
      <p:sp>
        <p:nvSpPr>
          <p:cNvPr id="6152" name="Oval 30"/>
          <p:cNvSpPr>
            <a:spLocks noChangeArrowheads="1"/>
          </p:cNvSpPr>
          <p:nvPr/>
        </p:nvSpPr>
        <p:spPr bwMode="auto">
          <a:xfrm>
            <a:off x="1218465" y="3174894"/>
            <a:ext cx="457200" cy="457200"/>
          </a:xfrm>
          <a:prstGeom prst="ellipse">
            <a:avLst/>
          </a:prstGeom>
          <a:noFill/>
          <a:ln w="19050">
            <a:solidFill>
              <a:schemeClr val="tx1"/>
            </a:solidFill>
            <a:round/>
            <a:headEnd/>
            <a:tailEnd/>
          </a:ln>
        </p:spPr>
        <p:txBody>
          <a:bodyPr wrap="none" anchor="ctr"/>
          <a:lstStyle/>
          <a:p>
            <a:endParaRPr lang="ja-JP" altLang="ja-JP" b="1"/>
          </a:p>
        </p:txBody>
      </p:sp>
      <p:sp>
        <p:nvSpPr>
          <p:cNvPr id="1040" name="Text Box 31"/>
          <p:cNvSpPr txBox="1">
            <a:spLocks noChangeArrowheads="1"/>
          </p:cNvSpPr>
          <p:nvPr/>
        </p:nvSpPr>
        <p:spPr bwMode="auto">
          <a:xfrm>
            <a:off x="1269265" y="3273319"/>
            <a:ext cx="361950" cy="304800"/>
          </a:xfrm>
          <a:prstGeom prst="rect">
            <a:avLst/>
          </a:prstGeom>
          <a:noFill/>
          <a:ln w="19050">
            <a:noFill/>
            <a:miter lim="800000"/>
            <a:headEnd/>
            <a:tailEnd/>
          </a:ln>
          <a:effectLst/>
        </p:spPr>
        <p:txBody>
          <a:bodyPr wrap="none">
            <a:spAutoFit/>
          </a:bodyPr>
          <a:lstStyle/>
          <a:p>
            <a:pPr algn="l">
              <a:defRPr/>
            </a:pPr>
            <a:r>
              <a:rPr lang="ja-JP" altLang="en-US" sz="1400" b="1" dirty="0">
                <a:effectLst>
                  <a:outerShdw blurRad="38100" dist="38100" dir="2700000" algn="tl">
                    <a:srgbClr val="C0C0C0"/>
                  </a:outerShdw>
                </a:effectLst>
                <a:ea typeface="ＭＳ Ｐゴシック" pitchFamily="50" charset="-128"/>
              </a:rPr>
              <a:t>～</a:t>
            </a:r>
          </a:p>
        </p:txBody>
      </p:sp>
      <p:sp>
        <p:nvSpPr>
          <p:cNvPr id="6154" name="Line 32"/>
          <p:cNvSpPr>
            <a:spLocks noChangeShapeType="1"/>
          </p:cNvSpPr>
          <p:nvPr/>
        </p:nvSpPr>
        <p:spPr bwMode="auto">
          <a:xfrm flipH="1" flipV="1">
            <a:off x="1446911" y="2905056"/>
            <a:ext cx="154" cy="268250"/>
          </a:xfrm>
          <a:prstGeom prst="line">
            <a:avLst/>
          </a:prstGeom>
          <a:noFill/>
          <a:ln w="19050">
            <a:solidFill>
              <a:schemeClr val="tx1"/>
            </a:solidFill>
            <a:round/>
            <a:headEnd/>
            <a:tailEnd/>
          </a:ln>
        </p:spPr>
        <p:txBody>
          <a:bodyPr/>
          <a:lstStyle/>
          <a:p>
            <a:endParaRPr lang="ja-JP" altLang="en-US"/>
          </a:p>
        </p:txBody>
      </p:sp>
      <p:sp>
        <p:nvSpPr>
          <p:cNvPr id="6155" name="Line 33"/>
          <p:cNvSpPr>
            <a:spLocks noChangeShapeType="1"/>
          </p:cNvSpPr>
          <p:nvPr/>
        </p:nvSpPr>
        <p:spPr bwMode="auto">
          <a:xfrm>
            <a:off x="1446911" y="3622812"/>
            <a:ext cx="154" cy="271220"/>
          </a:xfrm>
          <a:prstGeom prst="line">
            <a:avLst/>
          </a:prstGeom>
          <a:noFill/>
          <a:ln w="19050">
            <a:solidFill>
              <a:schemeClr val="tx1"/>
            </a:solidFill>
            <a:round/>
            <a:headEnd/>
            <a:tailEnd/>
          </a:ln>
        </p:spPr>
        <p:txBody>
          <a:bodyPr/>
          <a:lstStyle/>
          <a:p>
            <a:endParaRPr lang="ja-JP" altLang="en-US"/>
          </a:p>
        </p:txBody>
      </p:sp>
      <p:sp>
        <p:nvSpPr>
          <p:cNvPr id="6156" name="Line 34"/>
          <p:cNvSpPr>
            <a:spLocks noChangeShapeType="1"/>
          </p:cNvSpPr>
          <p:nvPr/>
        </p:nvSpPr>
        <p:spPr bwMode="auto">
          <a:xfrm>
            <a:off x="1447065" y="2911369"/>
            <a:ext cx="609600" cy="0"/>
          </a:xfrm>
          <a:prstGeom prst="line">
            <a:avLst/>
          </a:prstGeom>
          <a:noFill/>
          <a:ln w="19050">
            <a:solidFill>
              <a:schemeClr val="tx1"/>
            </a:solidFill>
            <a:round/>
            <a:headEnd/>
            <a:tailEnd/>
          </a:ln>
        </p:spPr>
        <p:txBody>
          <a:bodyPr/>
          <a:lstStyle/>
          <a:p>
            <a:endParaRPr lang="ja-JP" altLang="en-US"/>
          </a:p>
        </p:txBody>
      </p:sp>
      <p:sp>
        <p:nvSpPr>
          <p:cNvPr id="6157" name="Line 35"/>
          <p:cNvSpPr>
            <a:spLocks noChangeShapeType="1"/>
          </p:cNvSpPr>
          <p:nvPr/>
        </p:nvSpPr>
        <p:spPr bwMode="auto">
          <a:xfrm>
            <a:off x="1447065" y="3889269"/>
            <a:ext cx="609600" cy="0"/>
          </a:xfrm>
          <a:prstGeom prst="line">
            <a:avLst/>
          </a:prstGeom>
          <a:noFill/>
          <a:ln w="19050">
            <a:solidFill>
              <a:schemeClr val="tx1"/>
            </a:solidFill>
            <a:round/>
            <a:headEnd/>
            <a:tailEnd/>
          </a:ln>
        </p:spPr>
        <p:txBody>
          <a:bodyPr/>
          <a:lstStyle/>
          <a:p>
            <a:endParaRPr lang="ja-JP" altLang="en-US"/>
          </a:p>
        </p:txBody>
      </p:sp>
      <p:sp>
        <p:nvSpPr>
          <p:cNvPr id="1045" name="Rectangle 36"/>
          <p:cNvSpPr>
            <a:spLocks noChangeArrowheads="1"/>
          </p:cNvSpPr>
          <p:nvPr/>
        </p:nvSpPr>
        <p:spPr bwMode="auto">
          <a:xfrm>
            <a:off x="2056665" y="2549420"/>
            <a:ext cx="685800" cy="1652587"/>
          </a:xfrm>
          <a:prstGeom prst="rect">
            <a:avLst/>
          </a:prstGeom>
          <a:noFill/>
          <a:ln w="19050">
            <a:solidFill>
              <a:schemeClr val="tx1"/>
            </a:solidFill>
            <a:miter lim="800000"/>
            <a:headEnd/>
            <a:tailEnd/>
          </a:ln>
          <a:effectLst/>
        </p:spPr>
        <p:txBody>
          <a:bodyPr wrap="none" anchor="ctr"/>
          <a:lstStyle/>
          <a:p>
            <a:pPr>
              <a:defRPr/>
            </a:pPr>
            <a:endParaRPr lang="ja-JP" altLang="ja-JP" sz="1000" b="1">
              <a:effectLst>
                <a:outerShdw blurRad="38100" dist="38100" dir="2700000" algn="tl">
                  <a:srgbClr val="C0C0C0"/>
                </a:outerShdw>
              </a:effectLst>
              <a:ea typeface="ＭＳ Ｐゴシック" pitchFamily="50" charset="-128"/>
            </a:endParaRPr>
          </a:p>
        </p:txBody>
      </p:sp>
      <p:sp>
        <p:nvSpPr>
          <p:cNvPr id="6159" name="Line 37"/>
          <p:cNvSpPr>
            <a:spLocks noChangeShapeType="1"/>
          </p:cNvSpPr>
          <p:nvPr/>
        </p:nvSpPr>
        <p:spPr bwMode="auto">
          <a:xfrm>
            <a:off x="2755165" y="2898669"/>
            <a:ext cx="665162" cy="0"/>
          </a:xfrm>
          <a:prstGeom prst="line">
            <a:avLst/>
          </a:prstGeom>
          <a:noFill/>
          <a:ln w="19050">
            <a:solidFill>
              <a:schemeClr val="tx1"/>
            </a:solidFill>
            <a:round/>
            <a:headEnd/>
            <a:tailEnd/>
          </a:ln>
        </p:spPr>
        <p:txBody>
          <a:bodyPr/>
          <a:lstStyle/>
          <a:p>
            <a:endParaRPr lang="ja-JP" altLang="en-US"/>
          </a:p>
        </p:txBody>
      </p:sp>
      <p:sp>
        <p:nvSpPr>
          <p:cNvPr id="6160" name="Line 38"/>
          <p:cNvSpPr>
            <a:spLocks noChangeShapeType="1"/>
          </p:cNvSpPr>
          <p:nvPr/>
        </p:nvSpPr>
        <p:spPr bwMode="auto">
          <a:xfrm>
            <a:off x="2751991" y="3887681"/>
            <a:ext cx="681037" cy="0"/>
          </a:xfrm>
          <a:prstGeom prst="line">
            <a:avLst/>
          </a:prstGeom>
          <a:noFill/>
          <a:ln w="19050">
            <a:solidFill>
              <a:schemeClr val="tx1"/>
            </a:solidFill>
            <a:round/>
            <a:headEnd/>
            <a:tailEnd/>
          </a:ln>
        </p:spPr>
        <p:txBody>
          <a:bodyPr/>
          <a:lstStyle/>
          <a:p>
            <a:endParaRPr lang="ja-JP" altLang="en-US"/>
          </a:p>
        </p:txBody>
      </p:sp>
      <p:sp>
        <p:nvSpPr>
          <p:cNvPr id="6161" name="Rectangle 39"/>
          <p:cNvSpPr>
            <a:spLocks noChangeArrowheads="1"/>
          </p:cNvSpPr>
          <p:nvPr/>
        </p:nvSpPr>
        <p:spPr bwMode="auto">
          <a:xfrm>
            <a:off x="3428265" y="2549420"/>
            <a:ext cx="685800" cy="1673225"/>
          </a:xfrm>
          <a:prstGeom prst="rect">
            <a:avLst/>
          </a:prstGeom>
          <a:noFill/>
          <a:ln w="19050">
            <a:solidFill>
              <a:schemeClr val="tx1"/>
            </a:solidFill>
            <a:miter lim="800000"/>
            <a:headEnd/>
            <a:tailEnd/>
          </a:ln>
        </p:spPr>
        <p:txBody>
          <a:bodyPr wrap="none" anchor="ctr"/>
          <a:lstStyle/>
          <a:p>
            <a:endParaRPr lang="ja-JP" altLang="ja-JP" b="1"/>
          </a:p>
        </p:txBody>
      </p:sp>
      <p:sp>
        <p:nvSpPr>
          <p:cNvPr id="6162" name="Text Box 40"/>
          <p:cNvSpPr txBox="1">
            <a:spLocks noChangeArrowheads="1"/>
          </p:cNvSpPr>
          <p:nvPr/>
        </p:nvSpPr>
        <p:spPr bwMode="auto">
          <a:xfrm>
            <a:off x="2163326" y="2562814"/>
            <a:ext cx="461665" cy="1616052"/>
          </a:xfrm>
          <a:prstGeom prst="rect">
            <a:avLst/>
          </a:prstGeom>
          <a:noFill/>
          <a:ln w="9525">
            <a:noFill/>
            <a:miter lim="800000"/>
            <a:headEnd/>
            <a:tailEnd/>
          </a:ln>
        </p:spPr>
        <p:txBody>
          <a:bodyPr vert="eaVert" wrap="square">
            <a:spAutoFit/>
          </a:bodyPr>
          <a:lstStyle/>
          <a:p>
            <a:r>
              <a:rPr lang="en-US" altLang="ja-JP" b="1" dirty="0"/>
              <a:t>Noise Filter</a:t>
            </a:r>
          </a:p>
        </p:txBody>
      </p:sp>
      <p:sp>
        <p:nvSpPr>
          <p:cNvPr id="6163" name="Rectangle 41"/>
          <p:cNvSpPr>
            <a:spLocks noChangeArrowheads="1"/>
          </p:cNvSpPr>
          <p:nvPr/>
        </p:nvSpPr>
        <p:spPr bwMode="auto">
          <a:xfrm>
            <a:off x="4826852" y="2441267"/>
            <a:ext cx="685800" cy="1850140"/>
          </a:xfrm>
          <a:prstGeom prst="rect">
            <a:avLst/>
          </a:prstGeom>
          <a:noFill/>
          <a:ln w="19050">
            <a:solidFill>
              <a:schemeClr val="tx1"/>
            </a:solidFill>
            <a:miter lim="800000"/>
            <a:headEnd/>
            <a:tailEnd/>
          </a:ln>
        </p:spPr>
        <p:txBody>
          <a:bodyPr wrap="none" anchor="ctr"/>
          <a:lstStyle/>
          <a:p>
            <a:endParaRPr lang="ja-JP" altLang="ja-JP" b="1"/>
          </a:p>
        </p:txBody>
      </p:sp>
      <p:sp>
        <p:nvSpPr>
          <p:cNvPr id="6164" name="Line 42"/>
          <p:cNvSpPr>
            <a:spLocks noChangeShapeType="1"/>
          </p:cNvSpPr>
          <p:nvPr/>
        </p:nvSpPr>
        <p:spPr bwMode="auto">
          <a:xfrm>
            <a:off x="4114065" y="2898669"/>
            <a:ext cx="715962" cy="0"/>
          </a:xfrm>
          <a:prstGeom prst="line">
            <a:avLst/>
          </a:prstGeom>
          <a:noFill/>
          <a:ln w="19050">
            <a:solidFill>
              <a:schemeClr val="tx1"/>
            </a:solidFill>
            <a:round/>
            <a:headEnd/>
            <a:tailEnd/>
          </a:ln>
        </p:spPr>
        <p:txBody>
          <a:bodyPr/>
          <a:lstStyle/>
          <a:p>
            <a:endParaRPr lang="ja-JP" altLang="en-US"/>
          </a:p>
        </p:txBody>
      </p:sp>
      <p:sp>
        <p:nvSpPr>
          <p:cNvPr id="6165" name="Line 43"/>
          <p:cNvSpPr>
            <a:spLocks noChangeShapeType="1"/>
          </p:cNvSpPr>
          <p:nvPr/>
        </p:nvSpPr>
        <p:spPr bwMode="auto">
          <a:xfrm flipV="1">
            <a:off x="4131528" y="3898794"/>
            <a:ext cx="701675" cy="4762"/>
          </a:xfrm>
          <a:prstGeom prst="line">
            <a:avLst/>
          </a:prstGeom>
          <a:noFill/>
          <a:ln w="19050">
            <a:solidFill>
              <a:schemeClr val="tx1"/>
            </a:solidFill>
            <a:round/>
            <a:headEnd/>
            <a:tailEnd/>
          </a:ln>
        </p:spPr>
        <p:txBody>
          <a:bodyPr/>
          <a:lstStyle/>
          <a:p>
            <a:endParaRPr lang="ja-JP" altLang="en-US"/>
          </a:p>
        </p:txBody>
      </p:sp>
      <p:sp>
        <p:nvSpPr>
          <p:cNvPr id="6166" name="Text Box 44"/>
          <p:cNvSpPr txBox="1">
            <a:spLocks noChangeArrowheads="1"/>
          </p:cNvSpPr>
          <p:nvPr/>
        </p:nvSpPr>
        <p:spPr bwMode="auto">
          <a:xfrm>
            <a:off x="3537434" y="2682156"/>
            <a:ext cx="461665" cy="1297791"/>
          </a:xfrm>
          <a:prstGeom prst="rect">
            <a:avLst/>
          </a:prstGeom>
          <a:noFill/>
          <a:ln w="9525">
            <a:noFill/>
            <a:miter lim="800000"/>
            <a:headEnd/>
            <a:tailEnd/>
          </a:ln>
        </p:spPr>
        <p:txBody>
          <a:bodyPr vert="eaVert" wrap="none">
            <a:spAutoFit/>
          </a:bodyPr>
          <a:lstStyle/>
          <a:p>
            <a:r>
              <a:rPr lang="en-US" altLang="ja-JP" b="1" dirty="0"/>
              <a:t>PFC Circuit</a:t>
            </a:r>
            <a:endParaRPr lang="ja-JP" altLang="en-US" b="1" dirty="0"/>
          </a:p>
        </p:txBody>
      </p:sp>
      <p:sp>
        <p:nvSpPr>
          <p:cNvPr id="6167" name="Text Box 45"/>
          <p:cNvSpPr txBox="1">
            <a:spLocks noChangeArrowheads="1"/>
          </p:cNvSpPr>
          <p:nvPr/>
        </p:nvSpPr>
        <p:spPr bwMode="auto">
          <a:xfrm>
            <a:off x="4943345" y="2457247"/>
            <a:ext cx="461665" cy="1834798"/>
          </a:xfrm>
          <a:prstGeom prst="rect">
            <a:avLst/>
          </a:prstGeom>
          <a:noFill/>
          <a:ln w="9525">
            <a:noFill/>
            <a:miter lim="800000"/>
            <a:headEnd/>
            <a:tailEnd/>
          </a:ln>
        </p:spPr>
        <p:txBody>
          <a:bodyPr vert="eaVert" wrap="none">
            <a:spAutoFit/>
          </a:bodyPr>
          <a:lstStyle/>
          <a:p>
            <a:r>
              <a:rPr lang="en-US" altLang="ja-JP" b="1" dirty="0"/>
              <a:t>Boost Converter</a:t>
            </a:r>
            <a:endParaRPr lang="ja-JP" altLang="en-US" b="1" dirty="0"/>
          </a:p>
        </p:txBody>
      </p:sp>
      <p:sp>
        <p:nvSpPr>
          <p:cNvPr id="6168" name="Line 48"/>
          <p:cNvSpPr>
            <a:spLocks noChangeShapeType="1"/>
          </p:cNvSpPr>
          <p:nvPr/>
        </p:nvSpPr>
        <p:spPr bwMode="auto">
          <a:xfrm>
            <a:off x="5514241" y="2882794"/>
            <a:ext cx="521514" cy="3658"/>
          </a:xfrm>
          <a:prstGeom prst="line">
            <a:avLst/>
          </a:prstGeom>
          <a:noFill/>
          <a:ln w="19050">
            <a:solidFill>
              <a:schemeClr val="tx1"/>
            </a:solidFill>
            <a:round/>
            <a:headEnd/>
            <a:tailEnd/>
          </a:ln>
        </p:spPr>
        <p:txBody>
          <a:bodyPr/>
          <a:lstStyle/>
          <a:p>
            <a:endParaRPr lang="ja-JP" altLang="en-US"/>
          </a:p>
        </p:txBody>
      </p:sp>
      <p:sp>
        <p:nvSpPr>
          <p:cNvPr id="6169" name="Line 50"/>
          <p:cNvSpPr>
            <a:spLocks noChangeShapeType="1"/>
          </p:cNvSpPr>
          <p:nvPr/>
        </p:nvSpPr>
        <p:spPr bwMode="auto">
          <a:xfrm>
            <a:off x="6743421" y="2886453"/>
            <a:ext cx="499607" cy="4279"/>
          </a:xfrm>
          <a:prstGeom prst="line">
            <a:avLst/>
          </a:prstGeom>
          <a:noFill/>
          <a:ln w="19050">
            <a:solidFill>
              <a:schemeClr val="tx1"/>
            </a:solidFill>
            <a:round/>
            <a:headEnd/>
            <a:tailEnd/>
          </a:ln>
        </p:spPr>
        <p:txBody>
          <a:bodyPr/>
          <a:lstStyle/>
          <a:p>
            <a:endParaRPr lang="ja-JP" altLang="en-US"/>
          </a:p>
        </p:txBody>
      </p:sp>
      <p:sp>
        <p:nvSpPr>
          <p:cNvPr id="1061" name="Rectangle 52"/>
          <p:cNvSpPr>
            <a:spLocks noChangeArrowheads="1"/>
          </p:cNvSpPr>
          <p:nvPr/>
        </p:nvSpPr>
        <p:spPr bwMode="auto">
          <a:xfrm>
            <a:off x="7243027" y="2512906"/>
            <a:ext cx="685800" cy="1857156"/>
          </a:xfrm>
          <a:prstGeom prst="rect">
            <a:avLst/>
          </a:prstGeom>
          <a:ln>
            <a:prstDash val="sysDash"/>
            <a:headEnd/>
            <a:tailEnd/>
          </a:ln>
        </p:spPr>
        <p:style>
          <a:lnRef idx="2">
            <a:schemeClr val="dk1"/>
          </a:lnRef>
          <a:fillRef idx="1">
            <a:schemeClr val="lt1"/>
          </a:fillRef>
          <a:effectRef idx="0">
            <a:schemeClr val="dk1"/>
          </a:effectRef>
          <a:fontRef idx="minor">
            <a:schemeClr val="dk1"/>
          </a:fontRef>
        </p:style>
        <p:txBody>
          <a:bodyPr wrap="none" anchor="ctr"/>
          <a:lstStyle/>
          <a:p>
            <a:pPr>
              <a:defRPr/>
            </a:pPr>
            <a:endParaRPr lang="ja-JP" altLang="ja-JP" sz="1000" b="1">
              <a:effectLst>
                <a:outerShdw blurRad="38100" dist="38100" dir="2700000" algn="tl">
                  <a:srgbClr val="C0C0C0"/>
                </a:outerShdw>
              </a:effectLst>
            </a:endParaRPr>
          </a:p>
        </p:txBody>
      </p:sp>
      <p:sp>
        <p:nvSpPr>
          <p:cNvPr id="6171" name="Text Box 53"/>
          <p:cNvSpPr txBox="1">
            <a:spLocks noChangeArrowheads="1"/>
          </p:cNvSpPr>
          <p:nvPr/>
        </p:nvSpPr>
        <p:spPr bwMode="auto">
          <a:xfrm>
            <a:off x="9296472" y="2835908"/>
            <a:ext cx="461665" cy="1033795"/>
          </a:xfrm>
          <a:prstGeom prst="rect">
            <a:avLst/>
          </a:prstGeom>
          <a:noFill/>
          <a:ln w="9525">
            <a:noFill/>
            <a:miter lim="800000"/>
            <a:headEnd/>
            <a:tailEnd/>
          </a:ln>
        </p:spPr>
        <p:txBody>
          <a:bodyPr vert="eaVert" wrap="square">
            <a:spAutoFit/>
          </a:bodyPr>
          <a:lstStyle/>
          <a:p>
            <a:pPr algn="l"/>
            <a:r>
              <a:rPr lang="en-US" altLang="ja-JP" b="1" dirty="0"/>
              <a:t>Motor</a:t>
            </a:r>
            <a:endParaRPr lang="ja-JP" altLang="en-US" b="1" dirty="0"/>
          </a:p>
        </p:txBody>
      </p:sp>
      <p:pic>
        <p:nvPicPr>
          <p:cNvPr id="6175" name="Picture 67"/>
          <p:cNvPicPr>
            <a:picLocks noChangeAspect="1" noChangeArrowheads="1"/>
          </p:cNvPicPr>
          <p:nvPr/>
        </p:nvPicPr>
        <p:blipFill>
          <a:blip r:embed="rId3" cstate="screen"/>
          <a:srcRect/>
          <a:stretch>
            <a:fillRect/>
          </a:stretch>
        </p:blipFill>
        <p:spPr bwMode="auto">
          <a:xfrm>
            <a:off x="1856409" y="5081460"/>
            <a:ext cx="1466850" cy="1158875"/>
          </a:xfrm>
          <a:prstGeom prst="rect">
            <a:avLst/>
          </a:prstGeom>
          <a:noFill/>
          <a:ln w="9525">
            <a:noFill/>
            <a:miter lim="800000"/>
            <a:headEnd/>
            <a:tailEnd/>
          </a:ln>
        </p:spPr>
      </p:pic>
      <p:pic>
        <p:nvPicPr>
          <p:cNvPr id="1078" name="Picture 222"/>
          <p:cNvPicPr>
            <a:picLocks noChangeAspect="1" noChangeArrowheads="1"/>
          </p:cNvPicPr>
          <p:nvPr/>
        </p:nvPicPr>
        <p:blipFill>
          <a:blip r:embed="rId4" cstate="screen"/>
          <a:srcRect/>
          <a:stretch>
            <a:fillRect/>
          </a:stretch>
        </p:blipFill>
        <p:spPr bwMode="auto">
          <a:xfrm>
            <a:off x="7304193" y="5015370"/>
            <a:ext cx="1395412" cy="1100137"/>
          </a:xfrm>
          <a:prstGeom prst="rect">
            <a:avLst/>
          </a:prstGeom>
          <a:noFill/>
          <a:ln w="9525">
            <a:solidFill>
              <a:schemeClr val="accent6">
                <a:lumMod val="60000"/>
                <a:lumOff val="40000"/>
              </a:schemeClr>
            </a:solidFill>
            <a:miter lim="800000"/>
            <a:headEnd/>
            <a:tailEnd/>
          </a:ln>
        </p:spPr>
      </p:pic>
      <p:sp>
        <p:nvSpPr>
          <p:cNvPr id="6180" name="Rectangle 41"/>
          <p:cNvSpPr>
            <a:spLocks noChangeArrowheads="1"/>
          </p:cNvSpPr>
          <p:nvPr/>
        </p:nvSpPr>
        <p:spPr bwMode="auto">
          <a:xfrm>
            <a:off x="6031220" y="2547193"/>
            <a:ext cx="685800" cy="1677987"/>
          </a:xfrm>
          <a:prstGeom prst="rect">
            <a:avLst/>
          </a:prstGeom>
          <a:noFill/>
          <a:ln w="19050">
            <a:solidFill>
              <a:schemeClr val="tx1"/>
            </a:solidFill>
            <a:miter lim="800000"/>
            <a:headEnd/>
            <a:tailEnd/>
          </a:ln>
        </p:spPr>
        <p:txBody>
          <a:bodyPr wrap="none" anchor="ctr"/>
          <a:lstStyle/>
          <a:p>
            <a:endParaRPr lang="ja-JP" altLang="ja-JP" b="1"/>
          </a:p>
        </p:txBody>
      </p:sp>
      <p:sp>
        <p:nvSpPr>
          <p:cNvPr id="6181" name="Text Box 45"/>
          <p:cNvSpPr txBox="1">
            <a:spLocks noChangeArrowheads="1"/>
          </p:cNvSpPr>
          <p:nvPr/>
        </p:nvSpPr>
        <p:spPr bwMode="auto">
          <a:xfrm>
            <a:off x="6133175" y="2932464"/>
            <a:ext cx="461665" cy="905056"/>
          </a:xfrm>
          <a:prstGeom prst="rect">
            <a:avLst/>
          </a:prstGeom>
          <a:noFill/>
          <a:ln w="9525">
            <a:noFill/>
            <a:miter lim="800000"/>
            <a:headEnd/>
            <a:tailEnd/>
          </a:ln>
        </p:spPr>
        <p:txBody>
          <a:bodyPr vert="eaVert" wrap="none">
            <a:spAutoFit/>
          </a:bodyPr>
          <a:lstStyle/>
          <a:p>
            <a:r>
              <a:rPr lang="en-US" altLang="ja-JP" b="1" dirty="0"/>
              <a:t>Buttery</a:t>
            </a:r>
            <a:endParaRPr lang="ja-JP" altLang="en-US" b="1" dirty="0"/>
          </a:p>
        </p:txBody>
      </p:sp>
      <p:sp>
        <p:nvSpPr>
          <p:cNvPr id="6182" name="Line 51"/>
          <p:cNvSpPr>
            <a:spLocks noChangeShapeType="1"/>
          </p:cNvSpPr>
          <p:nvPr/>
        </p:nvSpPr>
        <p:spPr bwMode="auto">
          <a:xfrm>
            <a:off x="6711616" y="3888316"/>
            <a:ext cx="525062" cy="7302"/>
          </a:xfrm>
          <a:prstGeom prst="line">
            <a:avLst/>
          </a:prstGeom>
          <a:noFill/>
          <a:ln w="19050">
            <a:solidFill>
              <a:schemeClr val="tx1"/>
            </a:solidFill>
            <a:round/>
            <a:headEnd/>
            <a:tailEnd/>
          </a:ln>
        </p:spPr>
        <p:txBody>
          <a:bodyPr/>
          <a:lstStyle/>
          <a:p>
            <a:endParaRPr lang="ja-JP" altLang="en-US"/>
          </a:p>
        </p:txBody>
      </p:sp>
      <p:sp>
        <p:nvSpPr>
          <p:cNvPr id="6183" name="Text Box 45"/>
          <p:cNvSpPr txBox="1">
            <a:spLocks noChangeArrowheads="1"/>
          </p:cNvSpPr>
          <p:nvPr/>
        </p:nvSpPr>
        <p:spPr bwMode="auto">
          <a:xfrm>
            <a:off x="7361722" y="2524895"/>
            <a:ext cx="461665" cy="1834798"/>
          </a:xfrm>
          <a:prstGeom prst="rect">
            <a:avLst/>
          </a:prstGeom>
          <a:noFill/>
          <a:ln w="9525">
            <a:noFill/>
            <a:miter lim="800000"/>
            <a:headEnd/>
            <a:tailEnd/>
          </a:ln>
        </p:spPr>
        <p:txBody>
          <a:bodyPr vert="eaVert" wrap="none">
            <a:spAutoFit/>
          </a:bodyPr>
          <a:lstStyle/>
          <a:p>
            <a:pPr algn="l"/>
            <a:r>
              <a:rPr lang="en-US" altLang="ja-JP" b="1" dirty="0"/>
              <a:t>Boost Converter</a:t>
            </a:r>
            <a:endParaRPr lang="ja-JP" altLang="en-US" b="1" dirty="0"/>
          </a:p>
        </p:txBody>
      </p:sp>
      <p:sp>
        <p:nvSpPr>
          <p:cNvPr id="6184" name="Rectangle 41"/>
          <p:cNvSpPr>
            <a:spLocks noChangeArrowheads="1"/>
          </p:cNvSpPr>
          <p:nvPr/>
        </p:nvSpPr>
        <p:spPr bwMode="auto">
          <a:xfrm>
            <a:off x="8174890" y="2530370"/>
            <a:ext cx="685800" cy="1679575"/>
          </a:xfrm>
          <a:prstGeom prst="rect">
            <a:avLst/>
          </a:prstGeom>
          <a:noFill/>
          <a:ln w="19050">
            <a:solidFill>
              <a:schemeClr val="tx1"/>
            </a:solidFill>
            <a:miter lim="800000"/>
            <a:headEnd/>
            <a:tailEnd/>
          </a:ln>
        </p:spPr>
        <p:txBody>
          <a:bodyPr wrap="none" anchor="ctr"/>
          <a:lstStyle/>
          <a:p>
            <a:endParaRPr lang="ja-JP" altLang="ja-JP" b="1"/>
          </a:p>
        </p:txBody>
      </p:sp>
      <p:sp>
        <p:nvSpPr>
          <p:cNvPr id="6185" name="Text Box 45"/>
          <p:cNvSpPr txBox="1">
            <a:spLocks noChangeArrowheads="1"/>
          </p:cNvSpPr>
          <p:nvPr/>
        </p:nvSpPr>
        <p:spPr bwMode="auto">
          <a:xfrm>
            <a:off x="8295121" y="2915150"/>
            <a:ext cx="430887" cy="876202"/>
          </a:xfrm>
          <a:prstGeom prst="rect">
            <a:avLst/>
          </a:prstGeom>
          <a:noFill/>
          <a:ln w="9525">
            <a:noFill/>
            <a:miter lim="800000"/>
            <a:headEnd/>
            <a:tailEnd/>
          </a:ln>
        </p:spPr>
        <p:txBody>
          <a:bodyPr vert="eaVert" wrap="none">
            <a:spAutoFit/>
          </a:bodyPr>
          <a:lstStyle/>
          <a:p>
            <a:pPr algn="l"/>
            <a:r>
              <a:rPr lang="en-US" altLang="ja-JP" sz="1600" b="1" dirty="0"/>
              <a:t>Inverter</a:t>
            </a:r>
            <a:endParaRPr lang="ja-JP" altLang="en-US" sz="1600" b="1" dirty="0"/>
          </a:p>
        </p:txBody>
      </p:sp>
      <p:sp>
        <p:nvSpPr>
          <p:cNvPr id="6186" name="Line 48"/>
          <p:cNvSpPr>
            <a:spLocks noChangeShapeType="1"/>
          </p:cNvSpPr>
          <p:nvPr/>
        </p:nvSpPr>
        <p:spPr bwMode="auto">
          <a:xfrm flipV="1">
            <a:off x="5520591" y="3896268"/>
            <a:ext cx="507213" cy="8877"/>
          </a:xfrm>
          <a:prstGeom prst="line">
            <a:avLst/>
          </a:prstGeom>
          <a:noFill/>
          <a:ln w="19050">
            <a:solidFill>
              <a:schemeClr val="tx1"/>
            </a:solidFill>
            <a:round/>
            <a:headEnd/>
            <a:tailEnd/>
          </a:ln>
        </p:spPr>
        <p:txBody>
          <a:bodyPr/>
          <a:lstStyle/>
          <a:p>
            <a:endParaRPr lang="ja-JP" altLang="en-US"/>
          </a:p>
        </p:txBody>
      </p:sp>
      <p:sp>
        <p:nvSpPr>
          <p:cNvPr id="6187" name="Line 58"/>
          <p:cNvSpPr>
            <a:spLocks noChangeShapeType="1"/>
          </p:cNvSpPr>
          <p:nvPr/>
        </p:nvSpPr>
        <p:spPr bwMode="auto">
          <a:xfrm flipH="1" flipV="1">
            <a:off x="2371144" y="4193091"/>
            <a:ext cx="152247" cy="512152"/>
          </a:xfrm>
          <a:prstGeom prst="line">
            <a:avLst/>
          </a:prstGeom>
          <a:noFill/>
          <a:ln w="44450">
            <a:solidFill>
              <a:srgbClr val="0000FF"/>
            </a:solidFill>
            <a:round/>
            <a:headEnd/>
            <a:tailEnd type="triangle" w="med" len="med"/>
          </a:ln>
        </p:spPr>
        <p:txBody>
          <a:bodyPr/>
          <a:lstStyle/>
          <a:p>
            <a:endParaRPr lang="ja-JP" altLang="en-US"/>
          </a:p>
        </p:txBody>
      </p:sp>
      <p:sp>
        <p:nvSpPr>
          <p:cNvPr id="6188" name="Text Box 55"/>
          <p:cNvSpPr txBox="1">
            <a:spLocks noChangeArrowheads="1"/>
          </p:cNvSpPr>
          <p:nvPr/>
        </p:nvSpPr>
        <p:spPr bwMode="auto">
          <a:xfrm>
            <a:off x="7007165" y="4671906"/>
            <a:ext cx="2864887" cy="276999"/>
          </a:xfrm>
          <a:prstGeom prst="rect">
            <a:avLst/>
          </a:prstGeom>
          <a:noFill/>
          <a:ln w="9525">
            <a:noFill/>
            <a:miter lim="800000"/>
            <a:headEnd/>
            <a:tailEnd/>
          </a:ln>
        </p:spPr>
        <p:txBody>
          <a:bodyPr wrap="none">
            <a:spAutoFit/>
          </a:bodyPr>
          <a:lstStyle/>
          <a:p>
            <a:r>
              <a:rPr lang="ja-JP" altLang="en-US" sz="1200" b="1" dirty="0"/>
              <a:t>④</a:t>
            </a:r>
            <a:r>
              <a:rPr lang="en-US" altLang="ja-JP" sz="1200" b="1" dirty="0"/>
              <a:t>Metglas® Reactor (Cut core)</a:t>
            </a:r>
          </a:p>
        </p:txBody>
      </p:sp>
      <p:sp>
        <p:nvSpPr>
          <p:cNvPr id="6189" name="Line 58"/>
          <p:cNvSpPr>
            <a:spLocks noChangeShapeType="1"/>
          </p:cNvSpPr>
          <p:nvPr/>
        </p:nvSpPr>
        <p:spPr bwMode="auto">
          <a:xfrm flipH="1" flipV="1">
            <a:off x="7592072" y="4389737"/>
            <a:ext cx="208168" cy="278994"/>
          </a:xfrm>
          <a:prstGeom prst="line">
            <a:avLst/>
          </a:prstGeom>
          <a:noFill/>
          <a:ln w="44450">
            <a:solidFill>
              <a:srgbClr val="0000FF"/>
            </a:solidFill>
            <a:round/>
            <a:headEnd/>
            <a:tailEnd type="triangle" w="med" len="med"/>
          </a:ln>
        </p:spPr>
        <p:txBody>
          <a:bodyPr/>
          <a:lstStyle/>
          <a:p>
            <a:endParaRPr lang="ja-JP" altLang="en-US"/>
          </a:p>
        </p:txBody>
      </p:sp>
      <p:sp>
        <p:nvSpPr>
          <p:cNvPr id="6190" name="Line 50"/>
          <p:cNvSpPr>
            <a:spLocks noChangeShapeType="1"/>
          </p:cNvSpPr>
          <p:nvPr/>
        </p:nvSpPr>
        <p:spPr bwMode="auto">
          <a:xfrm>
            <a:off x="8865453" y="2890731"/>
            <a:ext cx="269875" cy="0"/>
          </a:xfrm>
          <a:prstGeom prst="line">
            <a:avLst/>
          </a:prstGeom>
          <a:noFill/>
          <a:ln w="19050">
            <a:solidFill>
              <a:schemeClr val="tx1"/>
            </a:solidFill>
            <a:round/>
            <a:headEnd/>
            <a:tailEnd/>
          </a:ln>
        </p:spPr>
        <p:txBody>
          <a:bodyPr/>
          <a:lstStyle/>
          <a:p>
            <a:endParaRPr lang="ja-JP" altLang="en-US"/>
          </a:p>
        </p:txBody>
      </p:sp>
      <p:sp>
        <p:nvSpPr>
          <p:cNvPr id="6191" name="Line 51"/>
          <p:cNvSpPr>
            <a:spLocks noChangeShapeType="1"/>
          </p:cNvSpPr>
          <p:nvPr/>
        </p:nvSpPr>
        <p:spPr bwMode="auto">
          <a:xfrm>
            <a:off x="8863865" y="3895619"/>
            <a:ext cx="265112" cy="0"/>
          </a:xfrm>
          <a:prstGeom prst="line">
            <a:avLst/>
          </a:prstGeom>
          <a:noFill/>
          <a:ln w="19050">
            <a:solidFill>
              <a:schemeClr val="tx1"/>
            </a:solidFill>
            <a:round/>
            <a:headEnd/>
            <a:tailEnd/>
          </a:ln>
        </p:spPr>
        <p:txBody>
          <a:bodyPr/>
          <a:lstStyle/>
          <a:p>
            <a:endParaRPr lang="ja-JP" altLang="en-US"/>
          </a:p>
        </p:txBody>
      </p:sp>
      <p:sp>
        <p:nvSpPr>
          <p:cNvPr id="48" name="Text Box 55"/>
          <p:cNvSpPr txBox="1">
            <a:spLocks noChangeArrowheads="1"/>
          </p:cNvSpPr>
          <p:nvPr/>
        </p:nvSpPr>
        <p:spPr bwMode="auto">
          <a:xfrm>
            <a:off x="6289152" y="800100"/>
            <a:ext cx="3182281" cy="276999"/>
          </a:xfrm>
          <a:prstGeom prst="rect">
            <a:avLst/>
          </a:prstGeom>
          <a:noFill/>
          <a:ln w="9525">
            <a:noFill/>
            <a:miter lim="800000"/>
            <a:headEnd/>
            <a:tailEnd/>
          </a:ln>
        </p:spPr>
        <p:txBody>
          <a:bodyPr wrap="none">
            <a:spAutoFit/>
          </a:bodyPr>
          <a:lstStyle/>
          <a:p>
            <a:r>
              <a:rPr lang="en-US" altLang="ja-JP" sz="1200" b="1" dirty="0"/>
              <a:t>2. </a:t>
            </a:r>
            <a:r>
              <a:rPr lang="en-US" altLang="ja-JP" sz="1200" dirty="0"/>
              <a:t>FINEMET</a:t>
            </a:r>
            <a:r>
              <a:rPr lang="en-US" altLang="ja-JP" sz="1200" b="1" baseline="30000" dirty="0"/>
              <a:t>® </a:t>
            </a:r>
            <a:r>
              <a:rPr lang="en-US" altLang="ja-JP" sz="1200" b="1" dirty="0"/>
              <a:t>Common Mode Choke</a:t>
            </a:r>
          </a:p>
        </p:txBody>
      </p:sp>
      <p:sp>
        <p:nvSpPr>
          <p:cNvPr id="49" name="Line 58"/>
          <p:cNvSpPr>
            <a:spLocks noChangeShapeType="1"/>
          </p:cNvSpPr>
          <p:nvPr/>
        </p:nvSpPr>
        <p:spPr bwMode="auto">
          <a:xfrm flipH="1">
            <a:off x="5854660" y="1928165"/>
            <a:ext cx="910237" cy="829483"/>
          </a:xfrm>
          <a:prstGeom prst="line">
            <a:avLst/>
          </a:prstGeom>
          <a:noFill/>
          <a:ln w="44450">
            <a:solidFill>
              <a:srgbClr val="0000FF"/>
            </a:solidFill>
            <a:round/>
            <a:headEnd/>
            <a:tailEnd type="triangle" w="med" len="med"/>
          </a:ln>
        </p:spPr>
        <p:txBody>
          <a:bodyPr/>
          <a:lstStyle/>
          <a:p>
            <a:endParaRPr lang="ja-JP" altLang="en-US"/>
          </a:p>
        </p:txBody>
      </p:sp>
      <p:sp>
        <p:nvSpPr>
          <p:cNvPr id="50" name="Line 58"/>
          <p:cNvSpPr>
            <a:spLocks noChangeShapeType="1"/>
          </p:cNvSpPr>
          <p:nvPr/>
        </p:nvSpPr>
        <p:spPr bwMode="auto">
          <a:xfrm flipH="1">
            <a:off x="7007165" y="2006681"/>
            <a:ext cx="35626" cy="760021"/>
          </a:xfrm>
          <a:prstGeom prst="line">
            <a:avLst/>
          </a:prstGeom>
          <a:noFill/>
          <a:ln w="44450">
            <a:solidFill>
              <a:srgbClr val="0000FF"/>
            </a:solidFill>
            <a:round/>
            <a:headEnd/>
            <a:tailEnd type="triangle" w="med" len="med"/>
          </a:ln>
        </p:spPr>
        <p:txBody>
          <a:bodyPr/>
          <a:lstStyle/>
          <a:p>
            <a:endParaRPr lang="ja-JP" altLang="en-US"/>
          </a:p>
        </p:txBody>
      </p:sp>
      <p:sp>
        <p:nvSpPr>
          <p:cNvPr id="51" name="Line 58"/>
          <p:cNvSpPr>
            <a:spLocks noChangeShapeType="1"/>
          </p:cNvSpPr>
          <p:nvPr/>
        </p:nvSpPr>
        <p:spPr bwMode="auto">
          <a:xfrm>
            <a:off x="8357328" y="2042685"/>
            <a:ext cx="665018" cy="665019"/>
          </a:xfrm>
          <a:prstGeom prst="line">
            <a:avLst/>
          </a:prstGeom>
          <a:noFill/>
          <a:ln w="44450">
            <a:solidFill>
              <a:srgbClr val="0000FF"/>
            </a:solidFill>
            <a:round/>
            <a:headEnd/>
            <a:tailEnd type="triangle" w="med" len="med"/>
          </a:ln>
        </p:spPr>
        <p:txBody>
          <a:bodyPr/>
          <a:lstStyle/>
          <a:p>
            <a:endParaRPr lang="ja-JP" altLang="en-US"/>
          </a:p>
        </p:txBody>
      </p:sp>
      <p:pic>
        <p:nvPicPr>
          <p:cNvPr id="52" name="図 184" descr="cutcore.jpg"/>
          <p:cNvPicPr>
            <a:picLocks noChangeAspect="1"/>
          </p:cNvPicPr>
          <p:nvPr/>
        </p:nvPicPr>
        <p:blipFill>
          <a:blip r:embed="rId5" cstate="screen"/>
          <a:srcRect/>
          <a:stretch>
            <a:fillRect/>
          </a:stretch>
        </p:blipFill>
        <p:spPr bwMode="auto">
          <a:xfrm>
            <a:off x="5325991" y="5129825"/>
            <a:ext cx="1494661" cy="1110509"/>
          </a:xfrm>
          <a:prstGeom prst="rect">
            <a:avLst/>
          </a:prstGeom>
          <a:noFill/>
          <a:ln w="9525">
            <a:noFill/>
            <a:miter lim="800000"/>
            <a:headEnd/>
            <a:tailEnd/>
          </a:ln>
        </p:spPr>
      </p:pic>
      <p:pic>
        <p:nvPicPr>
          <p:cNvPr id="53" name="図 79" descr="外観写真.jpg"/>
          <p:cNvPicPr>
            <a:picLocks noChangeAspect="1"/>
          </p:cNvPicPr>
          <p:nvPr/>
        </p:nvPicPr>
        <p:blipFill>
          <a:blip r:embed="rId6" cstate="screen"/>
          <a:srcRect/>
          <a:stretch>
            <a:fillRect/>
          </a:stretch>
        </p:blipFill>
        <p:spPr bwMode="auto">
          <a:xfrm>
            <a:off x="4000408" y="5135422"/>
            <a:ext cx="1330375" cy="1114054"/>
          </a:xfrm>
          <a:prstGeom prst="rect">
            <a:avLst/>
          </a:prstGeom>
          <a:noFill/>
          <a:ln w="9525">
            <a:noFill/>
            <a:miter lim="800000"/>
            <a:headEnd/>
            <a:tailEnd/>
          </a:ln>
        </p:spPr>
      </p:pic>
      <p:sp>
        <p:nvSpPr>
          <p:cNvPr id="55" name="Line 58"/>
          <p:cNvSpPr>
            <a:spLocks noChangeShapeType="1"/>
          </p:cNvSpPr>
          <p:nvPr/>
        </p:nvSpPr>
        <p:spPr bwMode="auto">
          <a:xfrm flipH="1" flipV="1">
            <a:off x="5173338" y="4281581"/>
            <a:ext cx="115025" cy="469184"/>
          </a:xfrm>
          <a:prstGeom prst="line">
            <a:avLst/>
          </a:prstGeom>
          <a:noFill/>
          <a:ln w="44450">
            <a:solidFill>
              <a:srgbClr val="0000FF"/>
            </a:solidFill>
            <a:round/>
            <a:headEnd/>
            <a:tailEnd type="triangle" w="med" len="med"/>
          </a:ln>
        </p:spPr>
        <p:txBody>
          <a:bodyPr/>
          <a:lstStyle/>
          <a:p>
            <a:endParaRPr lang="ja-JP" altLang="en-US"/>
          </a:p>
        </p:txBody>
      </p:sp>
      <p:sp>
        <p:nvSpPr>
          <p:cNvPr id="57" name="角丸四角形 56"/>
          <p:cNvSpPr/>
          <p:nvPr/>
        </p:nvSpPr>
        <p:spPr>
          <a:xfrm>
            <a:off x="1256155" y="1099797"/>
            <a:ext cx="4756816" cy="782241"/>
          </a:xfrm>
          <a:prstGeom prst="roundRect">
            <a:avLst>
              <a:gd name="adj" fmla="val 37500"/>
            </a:avLst>
          </a:prstGeom>
          <a:solidFill>
            <a:schemeClr val="tx2">
              <a:lumMod val="75000"/>
              <a:alpha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400000"/>
            </a:lightRig>
          </a:scene3d>
          <a:sp3d contourW="12700" prstMaterial="plastic">
            <a:bevelT w="190500" h="38100" prst="coolSlant"/>
            <a:contourClr>
              <a:schemeClr val="tx2">
                <a:lumMod val="20000"/>
                <a:lumOff val="80000"/>
              </a:schemeClr>
            </a:contourClr>
          </a:sp3d>
        </p:spPr>
        <p:style>
          <a:lnRef idx="1">
            <a:schemeClr val="accent1"/>
          </a:lnRef>
          <a:fillRef idx="2">
            <a:schemeClr val="accent1"/>
          </a:fillRef>
          <a:effectRef idx="1">
            <a:schemeClr val="accent1"/>
          </a:effectRef>
          <a:fontRef idx="minor">
            <a:schemeClr val="dk1"/>
          </a:fontRef>
        </p:style>
        <p:txBody>
          <a:bodyPr wrap="none" lIns="180000" tIns="0" rIns="180000" bIns="0" rtlCol="0" anchor="ctr">
            <a:spAutoFit/>
          </a:bodyPr>
          <a:lstStyle/>
          <a:p>
            <a:pPr eaLnBrk="0" hangingPunct="0">
              <a:defRPr/>
            </a:pPr>
            <a:r>
              <a:rPr lang="ja-JP" altLang="en-US" sz="2000" dirty="0">
                <a:solidFill>
                  <a:schemeClr val="bg1"/>
                </a:solidFill>
              </a:rPr>
              <a:t>●</a:t>
            </a:r>
            <a:r>
              <a:rPr lang="en-US" altLang="ja-JP" sz="2000" dirty="0">
                <a:solidFill>
                  <a:schemeClr val="bg1"/>
                </a:solidFill>
              </a:rPr>
              <a:t> Automotive charging circuit</a:t>
            </a:r>
          </a:p>
          <a:p>
            <a:pPr eaLnBrk="0" hangingPunct="0">
              <a:defRPr/>
            </a:pPr>
            <a:r>
              <a:rPr lang="en-US" altLang="ja-JP" sz="2000" dirty="0">
                <a:solidFill>
                  <a:schemeClr val="bg1"/>
                </a:solidFill>
              </a:rPr>
              <a:t>    / Quick Charger</a:t>
            </a:r>
          </a:p>
        </p:txBody>
      </p:sp>
      <p:sp>
        <p:nvSpPr>
          <p:cNvPr id="59" name="円/楕円 58"/>
          <p:cNvSpPr/>
          <p:nvPr/>
        </p:nvSpPr>
        <p:spPr>
          <a:xfrm>
            <a:off x="5672388" y="2811394"/>
            <a:ext cx="252028" cy="1093750"/>
          </a:xfrm>
          <a:prstGeom prst="ellipse">
            <a:avLst/>
          </a:prstGeom>
          <a:noFill/>
          <a:ln w="82550">
            <a:solidFill>
              <a:schemeClr val="tx2">
                <a:lumMod val="60000"/>
                <a:lumOff val="4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lIns="180000" tIns="0" rIns="180000" bIns="0" rtlCol="0" anchor="ctr"/>
          <a:lstStyle/>
          <a:p>
            <a:pPr algn="ctr"/>
            <a:endParaRPr kumimoji="1" lang="ja-JP" altLang="en-US" sz="2000" b="1" dirty="0">
              <a:solidFill>
                <a:schemeClr val="tx1"/>
              </a:solidFill>
              <a:latin typeface="ＭＳ Ｐゴシック" pitchFamily="50" charset="-128"/>
              <a:ea typeface="ＭＳ Ｐゴシック" pitchFamily="50" charset="-128"/>
            </a:endParaRPr>
          </a:p>
        </p:txBody>
      </p:sp>
      <p:sp>
        <p:nvSpPr>
          <p:cNvPr id="60" name="円/楕円 59"/>
          <p:cNvSpPr/>
          <p:nvPr/>
        </p:nvSpPr>
        <p:spPr>
          <a:xfrm>
            <a:off x="6898775" y="2834772"/>
            <a:ext cx="252028" cy="1093750"/>
          </a:xfrm>
          <a:prstGeom prst="ellipse">
            <a:avLst/>
          </a:prstGeom>
          <a:noFill/>
          <a:ln w="82550">
            <a:solidFill>
              <a:schemeClr val="tx2">
                <a:lumMod val="60000"/>
                <a:lumOff val="4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lIns="180000" tIns="0" rIns="180000" bIns="0" rtlCol="0" anchor="ctr"/>
          <a:lstStyle/>
          <a:p>
            <a:pPr algn="ctr"/>
            <a:endParaRPr kumimoji="1" lang="ja-JP" altLang="en-US" sz="2000" b="1" dirty="0">
              <a:solidFill>
                <a:schemeClr val="tx1"/>
              </a:solidFill>
              <a:latin typeface="ＭＳ Ｐゴシック" pitchFamily="50" charset="-128"/>
              <a:ea typeface="ＭＳ Ｐゴシック" pitchFamily="50" charset="-128"/>
            </a:endParaRPr>
          </a:p>
        </p:txBody>
      </p:sp>
      <p:sp>
        <p:nvSpPr>
          <p:cNvPr id="61" name="円/楕円 60"/>
          <p:cNvSpPr/>
          <p:nvPr/>
        </p:nvSpPr>
        <p:spPr>
          <a:xfrm>
            <a:off x="8914999" y="2798768"/>
            <a:ext cx="252028" cy="1093750"/>
          </a:xfrm>
          <a:prstGeom prst="ellipse">
            <a:avLst/>
          </a:prstGeom>
          <a:noFill/>
          <a:ln w="82550">
            <a:solidFill>
              <a:schemeClr val="tx2">
                <a:lumMod val="60000"/>
                <a:lumOff val="4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lIns="180000" tIns="0" rIns="180000" bIns="0" rtlCol="0" anchor="ctr"/>
          <a:lstStyle/>
          <a:p>
            <a:pPr algn="ctr"/>
            <a:endParaRPr kumimoji="1" lang="ja-JP" altLang="en-US" sz="2000" b="1" dirty="0">
              <a:solidFill>
                <a:schemeClr val="tx1"/>
              </a:solidFill>
              <a:latin typeface="ＭＳ Ｐゴシック" pitchFamily="50" charset="-128"/>
              <a:ea typeface="ＭＳ Ｐゴシック" pitchFamily="50" charset="-128"/>
            </a:endParaRPr>
          </a:p>
        </p:txBody>
      </p:sp>
      <p:sp>
        <p:nvSpPr>
          <p:cNvPr id="3" name="タイトル 2">
            <a:extLst>
              <a:ext uri="{FF2B5EF4-FFF2-40B4-BE49-F238E27FC236}">
                <a16:creationId xmlns:a16="http://schemas.microsoft.com/office/drawing/2014/main" id="{5621A58D-08BB-47DB-9917-8484658FF1F7}"/>
              </a:ext>
            </a:extLst>
          </p:cNvPr>
          <p:cNvSpPr>
            <a:spLocks noGrp="1"/>
          </p:cNvSpPr>
          <p:nvPr>
            <p:ph type="title"/>
          </p:nvPr>
        </p:nvSpPr>
        <p:spPr/>
        <p:txBody>
          <a:bodyPr>
            <a:normAutofit fontScale="90000"/>
          </a:bodyPr>
          <a:lstStyle/>
          <a:p>
            <a:r>
              <a:rPr lang="en-US" altLang="ja-JP" kern="0" dirty="0"/>
              <a:t>FINEMET &amp;</a:t>
            </a:r>
            <a:r>
              <a:rPr lang="ja-JP" altLang="en-US" kern="0" dirty="0"/>
              <a:t> </a:t>
            </a:r>
            <a:r>
              <a:rPr lang="en-US" altLang="ja-JP" kern="0" dirty="0"/>
              <a:t>Metglas in EV&amp;PHEV</a:t>
            </a:r>
            <a:endParaRPr kumimoji="1" lang="ja-JP" altLang="en-US" dirty="0"/>
          </a:p>
        </p:txBody>
      </p:sp>
      <p:pic>
        <p:nvPicPr>
          <p:cNvPr id="6177" name="Picture 70"/>
          <p:cNvPicPr>
            <a:picLocks noChangeAspect="1" noChangeArrowheads="1"/>
          </p:cNvPicPr>
          <p:nvPr/>
        </p:nvPicPr>
        <p:blipFill>
          <a:blip r:embed="rId7" cstate="screen"/>
          <a:srcRect/>
          <a:stretch>
            <a:fillRect/>
          </a:stretch>
        </p:blipFill>
        <p:spPr bwMode="auto">
          <a:xfrm>
            <a:off x="7582851" y="1123061"/>
            <a:ext cx="1476164" cy="1111993"/>
          </a:xfrm>
          <a:prstGeom prst="rect">
            <a:avLst/>
          </a:prstGeom>
          <a:noFill/>
          <a:ln w="9525">
            <a:noFill/>
            <a:miter lim="800000"/>
            <a:headEnd/>
            <a:tailEnd/>
          </a:ln>
        </p:spPr>
      </p:pic>
      <p:pic>
        <p:nvPicPr>
          <p:cNvPr id="809985" name="Picture 1" descr="C:\01  E drive\00　プレゼン　カタログ　他社カタログ　顧客カタログ\プレゼン\02 カタログ\写真\S core.jpg"/>
          <p:cNvPicPr>
            <a:picLocks noChangeAspect="1" noChangeArrowheads="1"/>
          </p:cNvPicPr>
          <p:nvPr/>
        </p:nvPicPr>
        <p:blipFill>
          <a:blip r:embed="rId8" cstate="screen"/>
          <a:srcRect/>
          <a:stretch>
            <a:fillRect/>
          </a:stretch>
        </p:blipFill>
        <p:spPr bwMode="auto">
          <a:xfrm>
            <a:off x="6178695" y="1110472"/>
            <a:ext cx="1422234" cy="1128713"/>
          </a:xfrm>
          <a:prstGeom prst="rect">
            <a:avLst/>
          </a:prstGeom>
          <a:noFill/>
        </p:spPr>
      </p:pic>
      <p:sp>
        <p:nvSpPr>
          <p:cNvPr id="5" name="Text Box 55">
            <a:extLst>
              <a:ext uri="{FF2B5EF4-FFF2-40B4-BE49-F238E27FC236}">
                <a16:creationId xmlns:a16="http://schemas.microsoft.com/office/drawing/2014/main" id="{FFCA24C0-2AB4-DC1A-495F-55E5608BE717}"/>
              </a:ext>
            </a:extLst>
          </p:cNvPr>
          <p:cNvSpPr txBox="1">
            <a:spLocks noChangeArrowheads="1"/>
          </p:cNvSpPr>
          <p:nvPr/>
        </p:nvSpPr>
        <p:spPr bwMode="auto">
          <a:xfrm>
            <a:off x="965111" y="4728425"/>
            <a:ext cx="3212739" cy="276999"/>
          </a:xfrm>
          <a:prstGeom prst="rect">
            <a:avLst/>
          </a:prstGeom>
          <a:noFill/>
          <a:ln w="9525">
            <a:noFill/>
            <a:miter lim="800000"/>
            <a:headEnd/>
            <a:tailEnd/>
          </a:ln>
        </p:spPr>
        <p:txBody>
          <a:bodyPr wrap="none">
            <a:spAutoFit/>
          </a:bodyPr>
          <a:lstStyle/>
          <a:p>
            <a:r>
              <a:rPr lang="en-US" altLang="ja-JP" sz="1200" b="1" dirty="0"/>
              <a:t>1.  </a:t>
            </a:r>
            <a:r>
              <a:rPr lang="en-US" altLang="ja-JP" sz="1200" dirty="0"/>
              <a:t>FINEMET</a:t>
            </a:r>
            <a:r>
              <a:rPr lang="en-US" altLang="ja-JP" sz="1200" b="1" baseline="30000" dirty="0"/>
              <a:t>® </a:t>
            </a:r>
            <a:r>
              <a:rPr lang="en-US" altLang="ja-JP" sz="1200" b="1" dirty="0"/>
              <a:t>Common Mode Choke</a:t>
            </a:r>
          </a:p>
        </p:txBody>
      </p:sp>
      <p:sp>
        <p:nvSpPr>
          <p:cNvPr id="6" name="Text Box 55">
            <a:extLst>
              <a:ext uri="{FF2B5EF4-FFF2-40B4-BE49-F238E27FC236}">
                <a16:creationId xmlns:a16="http://schemas.microsoft.com/office/drawing/2014/main" id="{C96812CF-E5C8-C9BA-191B-907444ADA94F}"/>
              </a:ext>
            </a:extLst>
          </p:cNvPr>
          <p:cNvSpPr txBox="1">
            <a:spLocks noChangeArrowheads="1"/>
          </p:cNvSpPr>
          <p:nvPr/>
        </p:nvSpPr>
        <p:spPr bwMode="auto">
          <a:xfrm>
            <a:off x="4274493" y="4742263"/>
            <a:ext cx="2315057" cy="276999"/>
          </a:xfrm>
          <a:prstGeom prst="rect">
            <a:avLst/>
          </a:prstGeom>
          <a:noFill/>
          <a:ln w="9525">
            <a:noFill/>
            <a:miter lim="800000"/>
            <a:headEnd/>
            <a:tailEnd/>
          </a:ln>
        </p:spPr>
        <p:txBody>
          <a:bodyPr wrap="none">
            <a:spAutoFit/>
          </a:bodyPr>
          <a:lstStyle/>
          <a:p>
            <a:r>
              <a:rPr lang="ja-JP" altLang="en-US" sz="1200" b="1" dirty="0"/>
              <a:t>②</a:t>
            </a:r>
            <a:r>
              <a:rPr lang="en-US" altLang="ja-JP" sz="1200" dirty="0"/>
              <a:t>FINEMET</a:t>
            </a:r>
            <a:r>
              <a:rPr lang="en-US" altLang="ja-JP" sz="1200" b="1" baseline="30000" dirty="0"/>
              <a:t>® </a:t>
            </a:r>
            <a:r>
              <a:rPr lang="en-US" altLang="ja-JP" sz="1200" b="1" dirty="0"/>
              <a:t>Transformer</a:t>
            </a:r>
          </a:p>
        </p:txBody>
      </p:sp>
      <p:sp>
        <p:nvSpPr>
          <p:cNvPr id="8" name="テキスト ボックス 7">
            <a:extLst>
              <a:ext uri="{FF2B5EF4-FFF2-40B4-BE49-F238E27FC236}">
                <a16:creationId xmlns:a16="http://schemas.microsoft.com/office/drawing/2014/main" id="{309F3FDF-35F4-D34D-41D5-1D89804D8640}"/>
              </a:ext>
            </a:extLst>
          </p:cNvPr>
          <p:cNvSpPr txBox="1"/>
          <p:nvPr/>
        </p:nvSpPr>
        <p:spPr>
          <a:xfrm>
            <a:off x="9820856" y="4661945"/>
            <a:ext cx="2259452" cy="507831"/>
          </a:xfrm>
          <a:prstGeom prst="rect">
            <a:avLst/>
          </a:prstGeom>
          <a:noFill/>
        </p:spPr>
        <p:txBody>
          <a:bodyPr wrap="square" rtlCol="0">
            <a:spAutoFit/>
          </a:bodyPr>
          <a:lstStyle/>
          <a:p>
            <a:r>
              <a:rPr kumimoji="1" lang="en-US" altLang="ja-JP" dirty="0"/>
              <a:t>Applications requires power density</a:t>
            </a:r>
            <a:endParaRPr kumimoji="1" lang="ja-JP" altLang="en-US" dirty="0"/>
          </a:p>
        </p:txBody>
      </p:sp>
      <p:sp>
        <p:nvSpPr>
          <p:cNvPr id="4" name="テキスト ボックス 3">
            <a:extLst>
              <a:ext uri="{FF2B5EF4-FFF2-40B4-BE49-F238E27FC236}">
                <a16:creationId xmlns:a16="http://schemas.microsoft.com/office/drawing/2014/main" id="{A04E4DA9-B0B2-089E-5FDE-CA169CAA365C}"/>
              </a:ext>
            </a:extLst>
          </p:cNvPr>
          <p:cNvSpPr txBox="1"/>
          <p:nvPr/>
        </p:nvSpPr>
        <p:spPr>
          <a:xfrm>
            <a:off x="1994982" y="6545115"/>
            <a:ext cx="1532792" cy="300082"/>
          </a:xfrm>
          <a:prstGeom prst="rect">
            <a:avLst/>
          </a:prstGeom>
          <a:noFill/>
        </p:spPr>
        <p:txBody>
          <a:bodyPr wrap="none" rtlCol="0">
            <a:spAutoFit/>
          </a:bodyPr>
          <a:lstStyle/>
          <a:p>
            <a:r>
              <a:rPr kumimoji="1" lang="en-US" altLang="ja-JP" dirty="0">
                <a:solidFill>
                  <a:srgbClr val="00B050"/>
                </a:solidFill>
              </a:rPr>
              <a:t>PROTERAL</a:t>
            </a:r>
            <a:r>
              <a:rPr kumimoji="1" lang="ja-JP" altLang="en-US" dirty="0">
                <a:solidFill>
                  <a:srgbClr val="00B050"/>
                </a:solidFill>
              </a:rPr>
              <a:t> </a:t>
            </a:r>
            <a:r>
              <a:rPr kumimoji="1" lang="en-US" altLang="ja-JP" dirty="0">
                <a:solidFill>
                  <a:srgbClr val="00B050"/>
                </a:solidFill>
              </a:rPr>
              <a:t>HP</a:t>
            </a:r>
            <a:endParaRPr kumimoji="1" lang="ja-JP" altLang="en-US" dirty="0">
              <a:solidFill>
                <a:srgbClr val="00B05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005E68D-D8D8-8BC2-F08C-475B607DB542}"/>
              </a:ext>
            </a:extLst>
          </p:cNvPr>
          <p:cNvSpPr>
            <a:spLocks noGrp="1"/>
          </p:cNvSpPr>
          <p:nvPr>
            <p:ph type="body" idx="1"/>
          </p:nvPr>
        </p:nvSpPr>
        <p:spPr/>
        <p:txBody>
          <a:bodyPr/>
          <a:lstStyle/>
          <a:p>
            <a:pPr marL="285750" indent="-285750">
              <a:buFont typeface="Arial" panose="020B0604020202020204" pitchFamily="34" charset="0"/>
              <a:buChar char="•"/>
            </a:pPr>
            <a:r>
              <a:rPr kumimoji="1" lang="en-US" altLang="ja-JP" sz="2800" dirty="0"/>
              <a:t>SMMs in medium frequencies</a:t>
            </a:r>
          </a:p>
          <a:p>
            <a:pPr marL="742950" lvl="1" indent="-285750">
              <a:buFont typeface="Arial" panose="020B0604020202020204" pitchFamily="34" charset="0"/>
              <a:buChar char="•"/>
            </a:pPr>
            <a:r>
              <a:rPr lang="en-US" altLang="ja-JP" sz="2600" dirty="0">
                <a:solidFill>
                  <a:srgbClr val="FFFF00"/>
                </a:solidFill>
              </a:rPr>
              <a:t>Development of High Fe content nanocrystalline alloys </a:t>
            </a:r>
            <a:r>
              <a:rPr kumimoji="1" lang="en-US" altLang="ja-JP" sz="2400" dirty="0">
                <a:solidFill>
                  <a:srgbClr val="FFFF00"/>
                </a:solidFill>
              </a:rPr>
              <a:t>High </a:t>
            </a:r>
            <a:r>
              <a:rPr kumimoji="1" lang="en-US" altLang="ja-JP" sz="2400" i="1" dirty="0">
                <a:solidFill>
                  <a:srgbClr val="FFFF00"/>
                </a:solidFill>
              </a:rPr>
              <a:t>B</a:t>
            </a:r>
            <a:r>
              <a:rPr kumimoji="1" lang="en-US" altLang="ja-JP" sz="2400" baseline="-25000" dirty="0">
                <a:solidFill>
                  <a:srgbClr val="FFFF00"/>
                </a:solidFill>
              </a:rPr>
              <a:t>s</a:t>
            </a:r>
            <a:r>
              <a:rPr kumimoji="1" lang="en-US" altLang="ja-JP" sz="2400" dirty="0">
                <a:solidFill>
                  <a:srgbClr val="FFFF00"/>
                </a:solidFill>
              </a:rPr>
              <a:t> nanocrystalline </a:t>
            </a:r>
            <a:r>
              <a:rPr lang="en-US" altLang="ja-JP" sz="2400" dirty="0">
                <a:solidFill>
                  <a:srgbClr val="FFFF00"/>
                </a:solidFill>
              </a:rPr>
              <a:t>alloy (Hi-</a:t>
            </a:r>
            <a:r>
              <a:rPr lang="en-US" altLang="ja-JP" sz="2400" i="1" dirty="0">
                <a:solidFill>
                  <a:srgbClr val="FFFF00"/>
                </a:solidFill>
              </a:rPr>
              <a:t>B</a:t>
            </a:r>
            <a:r>
              <a:rPr lang="en-US" altLang="ja-JP" sz="2400" baseline="-25000" dirty="0">
                <a:solidFill>
                  <a:srgbClr val="FFFF00"/>
                </a:solidFill>
              </a:rPr>
              <a:t>s</a:t>
            </a:r>
            <a:r>
              <a:rPr lang="en-US" altLang="ja-JP" sz="2400" dirty="0">
                <a:solidFill>
                  <a:srgbClr val="FFFF00"/>
                </a:solidFill>
              </a:rPr>
              <a:t> nano)</a:t>
            </a:r>
          </a:p>
          <a:p>
            <a:pPr marL="0" indent="0">
              <a:buNone/>
            </a:pPr>
            <a:endParaRPr kumimoji="1" lang="ja-JP" altLang="en-US" dirty="0"/>
          </a:p>
        </p:txBody>
      </p:sp>
    </p:spTree>
    <p:extLst>
      <p:ext uri="{BB962C8B-B14F-4D97-AF65-F5344CB8AC3E}">
        <p14:creationId xmlns:p14="http://schemas.microsoft.com/office/powerpoint/2010/main" val="31709393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FB8F35-3905-DE8C-BF3D-D237A91FB8E6}"/>
              </a:ext>
            </a:extLst>
          </p:cNvPr>
          <p:cNvSpPr>
            <a:spLocks noGrp="1"/>
          </p:cNvSpPr>
          <p:nvPr>
            <p:ph type="title"/>
          </p:nvPr>
        </p:nvSpPr>
        <p:spPr/>
        <p:txBody>
          <a:bodyPr/>
          <a:lstStyle/>
          <a:p>
            <a:r>
              <a:rPr kumimoji="1" lang="en-US" altLang="ja-JP" dirty="0"/>
              <a:t>Applications which requires higher </a:t>
            </a:r>
            <a:r>
              <a:rPr kumimoji="1" lang="en-US" altLang="ja-JP" i="1" dirty="0"/>
              <a:t>B</a:t>
            </a:r>
            <a:r>
              <a:rPr kumimoji="1" lang="en-US" altLang="ja-JP" baseline="-25000" dirty="0"/>
              <a:t>s</a:t>
            </a:r>
            <a:endParaRPr kumimoji="1" lang="ja-JP" altLang="en-US" baseline="-25000" dirty="0"/>
          </a:p>
        </p:txBody>
      </p:sp>
      <p:grpSp>
        <p:nvGrpSpPr>
          <p:cNvPr id="16" name="グループ化 15">
            <a:extLst>
              <a:ext uri="{FF2B5EF4-FFF2-40B4-BE49-F238E27FC236}">
                <a16:creationId xmlns:a16="http://schemas.microsoft.com/office/drawing/2014/main" id="{4BD83C12-6EBA-0487-7668-08C544B8869D}"/>
              </a:ext>
            </a:extLst>
          </p:cNvPr>
          <p:cNvGrpSpPr/>
          <p:nvPr/>
        </p:nvGrpSpPr>
        <p:grpSpPr>
          <a:xfrm>
            <a:off x="526672" y="1302711"/>
            <a:ext cx="2428195" cy="2357271"/>
            <a:chOff x="526672" y="990376"/>
            <a:chExt cx="2152676" cy="2089800"/>
          </a:xfrm>
        </p:grpSpPr>
        <p:cxnSp>
          <p:nvCxnSpPr>
            <p:cNvPr id="4" name="直線コネクタ 3">
              <a:extLst>
                <a:ext uri="{FF2B5EF4-FFF2-40B4-BE49-F238E27FC236}">
                  <a16:creationId xmlns:a16="http://schemas.microsoft.com/office/drawing/2014/main" id="{3AEC4F31-1BFF-265C-45CC-49CBF29273BA}"/>
                </a:ext>
              </a:extLst>
            </p:cNvPr>
            <p:cNvCxnSpPr/>
            <p:nvPr/>
          </p:nvCxnSpPr>
          <p:spPr>
            <a:xfrm>
              <a:off x="526672" y="1994566"/>
              <a:ext cx="2144081" cy="0"/>
            </a:xfrm>
            <a:prstGeom prst="line">
              <a:avLst/>
            </a:prstGeom>
          </p:spPr>
          <p:style>
            <a:lnRef idx="1">
              <a:schemeClr val="dk1"/>
            </a:lnRef>
            <a:fillRef idx="0">
              <a:schemeClr val="dk1"/>
            </a:fillRef>
            <a:effectRef idx="0">
              <a:schemeClr val="dk1"/>
            </a:effectRef>
            <a:fontRef idx="minor">
              <a:schemeClr val="tx1"/>
            </a:fontRef>
          </p:style>
        </p:cxnSp>
        <p:cxnSp>
          <p:nvCxnSpPr>
            <p:cNvPr id="5" name="直線コネクタ 4">
              <a:extLst>
                <a:ext uri="{FF2B5EF4-FFF2-40B4-BE49-F238E27FC236}">
                  <a16:creationId xmlns:a16="http://schemas.microsoft.com/office/drawing/2014/main" id="{B8499A1C-F6A5-D339-4C01-C7CE99BBA03E}"/>
                </a:ext>
              </a:extLst>
            </p:cNvPr>
            <p:cNvCxnSpPr/>
            <p:nvPr/>
          </p:nvCxnSpPr>
          <p:spPr>
            <a:xfrm>
              <a:off x="1585142" y="990376"/>
              <a:ext cx="0" cy="2089800"/>
            </a:xfrm>
            <a:prstGeom prst="line">
              <a:avLst/>
            </a:prstGeom>
          </p:spPr>
          <p:style>
            <a:lnRef idx="1">
              <a:schemeClr val="dk1"/>
            </a:lnRef>
            <a:fillRef idx="0">
              <a:schemeClr val="dk1"/>
            </a:fillRef>
            <a:effectRef idx="0">
              <a:schemeClr val="dk1"/>
            </a:effectRef>
            <a:fontRef idx="minor">
              <a:schemeClr val="tx1"/>
            </a:fontRef>
          </p:style>
        </p:cxnSp>
        <p:grpSp>
          <p:nvGrpSpPr>
            <p:cNvPr id="6" name="グループ化 5">
              <a:extLst>
                <a:ext uri="{FF2B5EF4-FFF2-40B4-BE49-F238E27FC236}">
                  <a16:creationId xmlns:a16="http://schemas.microsoft.com/office/drawing/2014/main" id="{DCCF2DC4-08C8-1A9C-96FD-2BF940568B35}"/>
                </a:ext>
              </a:extLst>
            </p:cNvPr>
            <p:cNvGrpSpPr/>
            <p:nvPr/>
          </p:nvGrpSpPr>
          <p:grpSpPr>
            <a:xfrm>
              <a:off x="743794" y="1288919"/>
              <a:ext cx="1682696" cy="1438434"/>
              <a:chOff x="2267744" y="1052735"/>
              <a:chExt cx="4464496" cy="3816425"/>
            </a:xfrm>
          </p:grpSpPr>
          <p:sp>
            <p:nvSpPr>
              <p:cNvPr id="7" name="フリーフォーム 6">
                <a:extLst>
                  <a:ext uri="{FF2B5EF4-FFF2-40B4-BE49-F238E27FC236}">
                    <a16:creationId xmlns:a16="http://schemas.microsoft.com/office/drawing/2014/main" id="{5C059835-1B48-9CA4-9894-8D585E80A71A}"/>
                  </a:ext>
                </a:extLst>
              </p:cNvPr>
              <p:cNvSpPr/>
              <p:nvPr/>
            </p:nvSpPr>
            <p:spPr>
              <a:xfrm>
                <a:off x="2267744" y="1052736"/>
                <a:ext cx="4104456" cy="3816424"/>
              </a:xfrm>
              <a:custGeom>
                <a:avLst/>
                <a:gdLst>
                  <a:gd name="connsiteX0" fmla="*/ 0 w 3067050"/>
                  <a:gd name="connsiteY0" fmla="*/ 3486150 h 3829050"/>
                  <a:gd name="connsiteX1" fmla="*/ 2400300 w 3067050"/>
                  <a:gd name="connsiteY1" fmla="*/ 3248025 h 3829050"/>
                  <a:gd name="connsiteX2" fmla="*/ 3067050 w 3067050"/>
                  <a:gd name="connsiteY2" fmla="*/ 0 h 3829050"/>
                  <a:gd name="connsiteX0" fmla="*/ 0 w 4304506"/>
                  <a:gd name="connsiteY0" fmla="*/ 3715866 h 4097052"/>
                  <a:gd name="connsiteX1" fmla="*/ 2400300 w 4304506"/>
                  <a:gd name="connsiteY1" fmla="*/ 3477741 h 4097052"/>
                  <a:gd name="connsiteX2" fmla="*/ 4304506 w 4304506"/>
                  <a:gd name="connsiteY2" fmla="*/ 0 h 4097052"/>
                  <a:gd name="connsiteX0" fmla="*/ 0 w 4304506"/>
                  <a:gd name="connsiteY0" fmla="*/ 3715866 h 4097052"/>
                  <a:gd name="connsiteX1" fmla="*/ 2400300 w 4304506"/>
                  <a:gd name="connsiteY1" fmla="*/ 3477741 h 4097052"/>
                  <a:gd name="connsiteX2" fmla="*/ 4304506 w 4304506"/>
                  <a:gd name="connsiteY2" fmla="*/ 0 h 4097052"/>
                  <a:gd name="connsiteX0" fmla="*/ 0 w 4304506"/>
                  <a:gd name="connsiteY0" fmla="*/ 3787874 h 4181061"/>
                  <a:gd name="connsiteX1" fmla="*/ 2400300 w 4304506"/>
                  <a:gd name="connsiteY1" fmla="*/ 3549749 h 4181061"/>
                  <a:gd name="connsiteX2" fmla="*/ 4304506 w 4304506"/>
                  <a:gd name="connsiteY2" fmla="*/ 0 h 4181061"/>
                  <a:gd name="connsiteX0" fmla="*/ 0 w 4304506"/>
                  <a:gd name="connsiteY0" fmla="*/ 3787874 h 3959324"/>
                  <a:gd name="connsiteX1" fmla="*/ 2432298 w 4304506"/>
                  <a:gd name="connsiteY1" fmla="*/ 2232248 h 3959324"/>
                  <a:gd name="connsiteX2" fmla="*/ 4304506 w 4304506"/>
                  <a:gd name="connsiteY2" fmla="*/ 0 h 3959324"/>
                  <a:gd name="connsiteX0" fmla="*/ 0 w 4304506"/>
                  <a:gd name="connsiteY0" fmla="*/ 3787874 h 3959324"/>
                  <a:gd name="connsiteX1" fmla="*/ 2432298 w 4304506"/>
                  <a:gd name="connsiteY1" fmla="*/ 2232248 h 3959324"/>
                  <a:gd name="connsiteX2" fmla="*/ 4304506 w 4304506"/>
                  <a:gd name="connsiteY2" fmla="*/ 0 h 3959324"/>
                  <a:gd name="connsiteX0" fmla="*/ 0 w 4304506"/>
                  <a:gd name="connsiteY0" fmla="*/ 3787874 h 3959324"/>
                  <a:gd name="connsiteX1" fmla="*/ 2432298 w 4304506"/>
                  <a:gd name="connsiteY1" fmla="*/ 2232248 h 3959324"/>
                  <a:gd name="connsiteX2" fmla="*/ 4304506 w 4304506"/>
                  <a:gd name="connsiteY2" fmla="*/ 0 h 3959324"/>
                  <a:gd name="connsiteX0" fmla="*/ 0 w 4304506"/>
                  <a:gd name="connsiteY0" fmla="*/ 3787874 h 3787874"/>
                  <a:gd name="connsiteX1" fmla="*/ 2432298 w 4304506"/>
                  <a:gd name="connsiteY1" fmla="*/ 2232248 h 3787874"/>
                  <a:gd name="connsiteX2" fmla="*/ 4304506 w 4304506"/>
                  <a:gd name="connsiteY2" fmla="*/ 0 h 3787874"/>
                  <a:gd name="connsiteX0" fmla="*/ 0 w 4304506"/>
                  <a:gd name="connsiteY0" fmla="*/ 3787874 h 3787874"/>
                  <a:gd name="connsiteX1" fmla="*/ 2432298 w 4304506"/>
                  <a:gd name="connsiteY1" fmla="*/ 2232248 h 3787874"/>
                  <a:gd name="connsiteX2" fmla="*/ 4304506 w 4304506"/>
                  <a:gd name="connsiteY2" fmla="*/ 0 h 3787874"/>
                  <a:gd name="connsiteX0" fmla="*/ 0 w 3944466"/>
                  <a:gd name="connsiteY0" fmla="*/ 3715866 h 3715866"/>
                  <a:gd name="connsiteX1" fmla="*/ 2432298 w 3944466"/>
                  <a:gd name="connsiteY1" fmla="*/ 2160240 h 3715866"/>
                  <a:gd name="connsiteX2" fmla="*/ 3944466 w 3944466"/>
                  <a:gd name="connsiteY2" fmla="*/ 0 h 3715866"/>
                  <a:gd name="connsiteX0" fmla="*/ 0 w 3944466"/>
                  <a:gd name="connsiteY0" fmla="*/ 3787874 h 3787874"/>
                  <a:gd name="connsiteX1" fmla="*/ 2432298 w 3944466"/>
                  <a:gd name="connsiteY1" fmla="*/ 2232248 h 3787874"/>
                  <a:gd name="connsiteX2" fmla="*/ 3944466 w 3944466"/>
                  <a:gd name="connsiteY2" fmla="*/ 0 h 3787874"/>
                  <a:gd name="connsiteX0" fmla="*/ 0 w 3944466"/>
                  <a:gd name="connsiteY0" fmla="*/ 3715866 h 3715866"/>
                  <a:gd name="connsiteX1" fmla="*/ 2432298 w 3944466"/>
                  <a:gd name="connsiteY1" fmla="*/ 2160240 h 3715866"/>
                  <a:gd name="connsiteX2" fmla="*/ 3944466 w 3944466"/>
                  <a:gd name="connsiteY2" fmla="*/ 0 h 3715866"/>
                  <a:gd name="connsiteX0" fmla="*/ 0 w 3944466"/>
                  <a:gd name="connsiteY0" fmla="*/ 3715866 h 3715866"/>
                  <a:gd name="connsiteX1" fmla="*/ 2432298 w 3944466"/>
                  <a:gd name="connsiteY1" fmla="*/ 2160240 h 3715866"/>
                  <a:gd name="connsiteX2" fmla="*/ 3944466 w 3944466"/>
                  <a:gd name="connsiteY2" fmla="*/ 0 h 3715866"/>
                  <a:gd name="connsiteX0" fmla="*/ 0 w 3944466"/>
                  <a:gd name="connsiteY0" fmla="*/ 3715866 h 3715866"/>
                  <a:gd name="connsiteX1" fmla="*/ 2432298 w 3944466"/>
                  <a:gd name="connsiteY1" fmla="*/ 2160240 h 3715866"/>
                  <a:gd name="connsiteX2" fmla="*/ 3944466 w 3944466"/>
                  <a:gd name="connsiteY2" fmla="*/ 0 h 3715866"/>
                  <a:gd name="connsiteX0" fmla="*/ 0 w 3944466"/>
                  <a:gd name="connsiteY0" fmla="*/ 3787874 h 3787874"/>
                  <a:gd name="connsiteX1" fmla="*/ 2432298 w 3944466"/>
                  <a:gd name="connsiteY1" fmla="*/ 2232248 h 3787874"/>
                  <a:gd name="connsiteX2" fmla="*/ 3944466 w 3944466"/>
                  <a:gd name="connsiteY2" fmla="*/ 0 h 3787874"/>
                  <a:gd name="connsiteX0" fmla="*/ 0 w 3944466"/>
                  <a:gd name="connsiteY0" fmla="*/ 3787874 h 3787874"/>
                  <a:gd name="connsiteX1" fmla="*/ 2432298 w 3944466"/>
                  <a:gd name="connsiteY1" fmla="*/ 2232248 h 3787874"/>
                  <a:gd name="connsiteX2" fmla="*/ 3944466 w 3944466"/>
                  <a:gd name="connsiteY2" fmla="*/ 0 h 3787874"/>
                  <a:gd name="connsiteX0" fmla="*/ 0 w 4104456"/>
                  <a:gd name="connsiteY0" fmla="*/ 3816424 h 3816424"/>
                  <a:gd name="connsiteX1" fmla="*/ 2592288 w 4104456"/>
                  <a:gd name="connsiteY1" fmla="*/ 2232248 h 3816424"/>
                  <a:gd name="connsiteX2" fmla="*/ 4104456 w 4104456"/>
                  <a:gd name="connsiteY2" fmla="*/ 0 h 3816424"/>
                  <a:gd name="connsiteX0" fmla="*/ 0 w 4104456"/>
                  <a:gd name="connsiteY0" fmla="*/ 3816424 h 3816424"/>
                  <a:gd name="connsiteX1" fmla="*/ 2592288 w 4104456"/>
                  <a:gd name="connsiteY1" fmla="*/ 2232248 h 3816424"/>
                  <a:gd name="connsiteX2" fmla="*/ 4104456 w 4104456"/>
                  <a:gd name="connsiteY2" fmla="*/ 0 h 3816424"/>
                  <a:gd name="connsiteX0" fmla="*/ 0 w 4104456"/>
                  <a:gd name="connsiteY0" fmla="*/ 3816424 h 3816424"/>
                  <a:gd name="connsiteX1" fmla="*/ 2592288 w 4104456"/>
                  <a:gd name="connsiteY1" fmla="*/ 2232248 h 3816424"/>
                  <a:gd name="connsiteX2" fmla="*/ 4104456 w 4104456"/>
                  <a:gd name="connsiteY2" fmla="*/ 0 h 3816424"/>
                </a:gdLst>
                <a:ahLst/>
                <a:cxnLst>
                  <a:cxn ang="0">
                    <a:pos x="connsiteX0" y="connsiteY0"/>
                  </a:cxn>
                  <a:cxn ang="0">
                    <a:pos x="connsiteX1" y="connsiteY1"/>
                  </a:cxn>
                  <a:cxn ang="0">
                    <a:pos x="connsiteX2" y="connsiteY2"/>
                  </a:cxn>
                </a:cxnLst>
                <a:rect l="l" t="t" r="r" b="b"/>
                <a:pathLst>
                  <a:path w="4104456" h="3816424">
                    <a:moveTo>
                      <a:pt x="0" y="3816424"/>
                    </a:moveTo>
                    <a:cubicBezTo>
                      <a:pt x="1732954" y="3774306"/>
                      <a:pt x="2391254" y="3632456"/>
                      <a:pt x="2592288" y="2232248"/>
                    </a:cubicBezTo>
                    <a:cubicBezTo>
                      <a:pt x="2614778" y="1131284"/>
                      <a:pt x="2580928" y="351531"/>
                      <a:pt x="4104456" y="0"/>
                    </a:cubicBezTo>
                  </a:path>
                </a:pathLst>
              </a:cu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j-lt"/>
                </a:endParaRPr>
              </a:p>
            </p:txBody>
          </p:sp>
          <p:sp>
            <p:nvSpPr>
              <p:cNvPr id="8" name="フリーフォーム 9">
                <a:extLst>
                  <a:ext uri="{FF2B5EF4-FFF2-40B4-BE49-F238E27FC236}">
                    <a16:creationId xmlns:a16="http://schemas.microsoft.com/office/drawing/2014/main" id="{6DC47C99-4D18-C571-C652-B4AC2E3D578F}"/>
                  </a:ext>
                </a:extLst>
              </p:cNvPr>
              <p:cNvSpPr/>
              <p:nvPr/>
            </p:nvSpPr>
            <p:spPr>
              <a:xfrm rot="10800000">
                <a:off x="2627784" y="1052735"/>
                <a:ext cx="4104456" cy="3816424"/>
              </a:xfrm>
              <a:custGeom>
                <a:avLst/>
                <a:gdLst>
                  <a:gd name="connsiteX0" fmla="*/ 0 w 3067050"/>
                  <a:gd name="connsiteY0" fmla="*/ 3486150 h 3829050"/>
                  <a:gd name="connsiteX1" fmla="*/ 2400300 w 3067050"/>
                  <a:gd name="connsiteY1" fmla="*/ 3248025 h 3829050"/>
                  <a:gd name="connsiteX2" fmla="*/ 3067050 w 3067050"/>
                  <a:gd name="connsiteY2" fmla="*/ 0 h 3829050"/>
                  <a:gd name="connsiteX0" fmla="*/ 0 w 4304506"/>
                  <a:gd name="connsiteY0" fmla="*/ 3715866 h 4097052"/>
                  <a:gd name="connsiteX1" fmla="*/ 2400300 w 4304506"/>
                  <a:gd name="connsiteY1" fmla="*/ 3477741 h 4097052"/>
                  <a:gd name="connsiteX2" fmla="*/ 4304506 w 4304506"/>
                  <a:gd name="connsiteY2" fmla="*/ 0 h 4097052"/>
                  <a:gd name="connsiteX0" fmla="*/ 0 w 4304506"/>
                  <a:gd name="connsiteY0" fmla="*/ 3715866 h 4097052"/>
                  <a:gd name="connsiteX1" fmla="*/ 2400300 w 4304506"/>
                  <a:gd name="connsiteY1" fmla="*/ 3477741 h 4097052"/>
                  <a:gd name="connsiteX2" fmla="*/ 4304506 w 4304506"/>
                  <a:gd name="connsiteY2" fmla="*/ 0 h 4097052"/>
                  <a:gd name="connsiteX0" fmla="*/ 0 w 4304506"/>
                  <a:gd name="connsiteY0" fmla="*/ 3787874 h 4181061"/>
                  <a:gd name="connsiteX1" fmla="*/ 2400300 w 4304506"/>
                  <a:gd name="connsiteY1" fmla="*/ 3549749 h 4181061"/>
                  <a:gd name="connsiteX2" fmla="*/ 4304506 w 4304506"/>
                  <a:gd name="connsiteY2" fmla="*/ 0 h 4181061"/>
                  <a:gd name="connsiteX0" fmla="*/ 0 w 4304506"/>
                  <a:gd name="connsiteY0" fmla="*/ 3787874 h 3959324"/>
                  <a:gd name="connsiteX1" fmla="*/ 2432298 w 4304506"/>
                  <a:gd name="connsiteY1" fmla="*/ 2232248 h 3959324"/>
                  <a:gd name="connsiteX2" fmla="*/ 4304506 w 4304506"/>
                  <a:gd name="connsiteY2" fmla="*/ 0 h 3959324"/>
                  <a:gd name="connsiteX0" fmla="*/ 0 w 4304506"/>
                  <a:gd name="connsiteY0" fmla="*/ 3787874 h 3959324"/>
                  <a:gd name="connsiteX1" fmla="*/ 2432298 w 4304506"/>
                  <a:gd name="connsiteY1" fmla="*/ 2232248 h 3959324"/>
                  <a:gd name="connsiteX2" fmla="*/ 4304506 w 4304506"/>
                  <a:gd name="connsiteY2" fmla="*/ 0 h 3959324"/>
                  <a:gd name="connsiteX0" fmla="*/ 0 w 4304506"/>
                  <a:gd name="connsiteY0" fmla="*/ 3787874 h 3959324"/>
                  <a:gd name="connsiteX1" fmla="*/ 2432298 w 4304506"/>
                  <a:gd name="connsiteY1" fmla="*/ 2232248 h 3959324"/>
                  <a:gd name="connsiteX2" fmla="*/ 4304506 w 4304506"/>
                  <a:gd name="connsiteY2" fmla="*/ 0 h 3959324"/>
                  <a:gd name="connsiteX0" fmla="*/ 0 w 4304506"/>
                  <a:gd name="connsiteY0" fmla="*/ 3787874 h 3787874"/>
                  <a:gd name="connsiteX1" fmla="*/ 2432298 w 4304506"/>
                  <a:gd name="connsiteY1" fmla="*/ 2232248 h 3787874"/>
                  <a:gd name="connsiteX2" fmla="*/ 4304506 w 4304506"/>
                  <a:gd name="connsiteY2" fmla="*/ 0 h 3787874"/>
                  <a:gd name="connsiteX0" fmla="*/ 0 w 4304506"/>
                  <a:gd name="connsiteY0" fmla="*/ 3787874 h 3787874"/>
                  <a:gd name="connsiteX1" fmla="*/ 2432298 w 4304506"/>
                  <a:gd name="connsiteY1" fmla="*/ 2232248 h 3787874"/>
                  <a:gd name="connsiteX2" fmla="*/ 4304506 w 4304506"/>
                  <a:gd name="connsiteY2" fmla="*/ 0 h 3787874"/>
                  <a:gd name="connsiteX0" fmla="*/ 0 w 3944466"/>
                  <a:gd name="connsiteY0" fmla="*/ 3715866 h 3715866"/>
                  <a:gd name="connsiteX1" fmla="*/ 2432298 w 3944466"/>
                  <a:gd name="connsiteY1" fmla="*/ 2160240 h 3715866"/>
                  <a:gd name="connsiteX2" fmla="*/ 3944466 w 3944466"/>
                  <a:gd name="connsiteY2" fmla="*/ 0 h 3715866"/>
                  <a:gd name="connsiteX0" fmla="*/ 0 w 3944466"/>
                  <a:gd name="connsiteY0" fmla="*/ 3787874 h 3787874"/>
                  <a:gd name="connsiteX1" fmla="*/ 2432298 w 3944466"/>
                  <a:gd name="connsiteY1" fmla="*/ 2232248 h 3787874"/>
                  <a:gd name="connsiteX2" fmla="*/ 3944466 w 3944466"/>
                  <a:gd name="connsiteY2" fmla="*/ 0 h 3787874"/>
                  <a:gd name="connsiteX0" fmla="*/ 0 w 3944466"/>
                  <a:gd name="connsiteY0" fmla="*/ 3715866 h 3715866"/>
                  <a:gd name="connsiteX1" fmla="*/ 2432298 w 3944466"/>
                  <a:gd name="connsiteY1" fmla="*/ 2160240 h 3715866"/>
                  <a:gd name="connsiteX2" fmla="*/ 3944466 w 3944466"/>
                  <a:gd name="connsiteY2" fmla="*/ 0 h 3715866"/>
                  <a:gd name="connsiteX0" fmla="*/ 0 w 3944466"/>
                  <a:gd name="connsiteY0" fmla="*/ 3715866 h 3715866"/>
                  <a:gd name="connsiteX1" fmla="*/ 2432298 w 3944466"/>
                  <a:gd name="connsiteY1" fmla="*/ 2160240 h 3715866"/>
                  <a:gd name="connsiteX2" fmla="*/ 3944466 w 3944466"/>
                  <a:gd name="connsiteY2" fmla="*/ 0 h 3715866"/>
                  <a:gd name="connsiteX0" fmla="*/ 0 w 3944466"/>
                  <a:gd name="connsiteY0" fmla="*/ 3715866 h 3715866"/>
                  <a:gd name="connsiteX1" fmla="*/ 2432298 w 3944466"/>
                  <a:gd name="connsiteY1" fmla="*/ 2160240 h 3715866"/>
                  <a:gd name="connsiteX2" fmla="*/ 3944466 w 3944466"/>
                  <a:gd name="connsiteY2" fmla="*/ 0 h 3715866"/>
                  <a:gd name="connsiteX0" fmla="*/ 0 w 3944466"/>
                  <a:gd name="connsiteY0" fmla="*/ 3787874 h 3787874"/>
                  <a:gd name="connsiteX1" fmla="*/ 2432298 w 3944466"/>
                  <a:gd name="connsiteY1" fmla="*/ 2232248 h 3787874"/>
                  <a:gd name="connsiteX2" fmla="*/ 3944466 w 3944466"/>
                  <a:gd name="connsiteY2" fmla="*/ 0 h 3787874"/>
                  <a:gd name="connsiteX0" fmla="*/ 0 w 3944466"/>
                  <a:gd name="connsiteY0" fmla="*/ 3787874 h 3787874"/>
                  <a:gd name="connsiteX1" fmla="*/ 2432298 w 3944466"/>
                  <a:gd name="connsiteY1" fmla="*/ 2232248 h 3787874"/>
                  <a:gd name="connsiteX2" fmla="*/ 3944466 w 3944466"/>
                  <a:gd name="connsiteY2" fmla="*/ 0 h 3787874"/>
                  <a:gd name="connsiteX0" fmla="*/ 0 w 4104456"/>
                  <a:gd name="connsiteY0" fmla="*/ 3816424 h 3816424"/>
                  <a:gd name="connsiteX1" fmla="*/ 2592288 w 4104456"/>
                  <a:gd name="connsiteY1" fmla="*/ 2232248 h 3816424"/>
                  <a:gd name="connsiteX2" fmla="*/ 4104456 w 4104456"/>
                  <a:gd name="connsiteY2" fmla="*/ 0 h 3816424"/>
                  <a:gd name="connsiteX0" fmla="*/ 0 w 4104456"/>
                  <a:gd name="connsiteY0" fmla="*/ 3816424 h 3816424"/>
                  <a:gd name="connsiteX1" fmla="*/ 2592288 w 4104456"/>
                  <a:gd name="connsiteY1" fmla="*/ 2232248 h 3816424"/>
                  <a:gd name="connsiteX2" fmla="*/ 4104456 w 4104456"/>
                  <a:gd name="connsiteY2" fmla="*/ 0 h 3816424"/>
                  <a:gd name="connsiteX0" fmla="*/ 0 w 4104456"/>
                  <a:gd name="connsiteY0" fmla="*/ 3816424 h 3816424"/>
                  <a:gd name="connsiteX1" fmla="*/ 2592288 w 4104456"/>
                  <a:gd name="connsiteY1" fmla="*/ 2232248 h 3816424"/>
                  <a:gd name="connsiteX2" fmla="*/ 4104456 w 4104456"/>
                  <a:gd name="connsiteY2" fmla="*/ 0 h 3816424"/>
                </a:gdLst>
                <a:ahLst/>
                <a:cxnLst>
                  <a:cxn ang="0">
                    <a:pos x="connsiteX0" y="connsiteY0"/>
                  </a:cxn>
                  <a:cxn ang="0">
                    <a:pos x="connsiteX1" y="connsiteY1"/>
                  </a:cxn>
                  <a:cxn ang="0">
                    <a:pos x="connsiteX2" y="connsiteY2"/>
                  </a:cxn>
                </a:cxnLst>
                <a:rect l="l" t="t" r="r" b="b"/>
                <a:pathLst>
                  <a:path w="4104456" h="3816424">
                    <a:moveTo>
                      <a:pt x="0" y="3816424"/>
                    </a:moveTo>
                    <a:cubicBezTo>
                      <a:pt x="1732954" y="3774306"/>
                      <a:pt x="2391254" y="3632456"/>
                      <a:pt x="2592288" y="2232248"/>
                    </a:cubicBezTo>
                    <a:cubicBezTo>
                      <a:pt x="2614778" y="1131284"/>
                      <a:pt x="2580928" y="351531"/>
                      <a:pt x="4104456" y="0"/>
                    </a:cubicBezTo>
                  </a:path>
                </a:pathLst>
              </a:cu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j-lt"/>
                </a:endParaRPr>
              </a:p>
            </p:txBody>
          </p:sp>
        </p:grpSp>
        <p:cxnSp>
          <p:nvCxnSpPr>
            <p:cNvPr id="9" name="直線矢印コネクタ 8">
              <a:extLst>
                <a:ext uri="{FF2B5EF4-FFF2-40B4-BE49-F238E27FC236}">
                  <a16:creationId xmlns:a16="http://schemas.microsoft.com/office/drawing/2014/main" id="{CB2C5F88-BD9E-942F-4A0C-CE35E5A6812A}"/>
                </a:ext>
              </a:extLst>
            </p:cNvPr>
            <p:cNvCxnSpPr/>
            <p:nvPr/>
          </p:nvCxnSpPr>
          <p:spPr>
            <a:xfrm>
              <a:off x="1232319" y="2021706"/>
              <a:ext cx="352823"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0" name="直線矢印コネクタ 9">
              <a:extLst>
                <a:ext uri="{FF2B5EF4-FFF2-40B4-BE49-F238E27FC236}">
                  <a16:creationId xmlns:a16="http://schemas.microsoft.com/office/drawing/2014/main" id="{B9C0AB36-256E-0A6E-E2B6-9F0281586A7B}"/>
                </a:ext>
              </a:extLst>
            </p:cNvPr>
            <p:cNvCxnSpPr/>
            <p:nvPr/>
          </p:nvCxnSpPr>
          <p:spPr>
            <a:xfrm flipH="1">
              <a:off x="1720844" y="2021706"/>
              <a:ext cx="271403"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1" name="テキスト ボックス 10">
              <a:extLst>
                <a:ext uri="{FF2B5EF4-FFF2-40B4-BE49-F238E27FC236}">
                  <a16:creationId xmlns:a16="http://schemas.microsoft.com/office/drawing/2014/main" id="{EBF68384-CD12-BB6F-2DC6-A707D9DD537C}"/>
                </a:ext>
              </a:extLst>
            </p:cNvPr>
            <p:cNvSpPr txBox="1"/>
            <p:nvPr/>
          </p:nvSpPr>
          <p:spPr>
            <a:xfrm>
              <a:off x="1802264" y="2048846"/>
              <a:ext cx="155395" cy="139204"/>
            </a:xfrm>
            <a:prstGeom prst="rect">
              <a:avLst/>
            </a:prstGeom>
            <a:noFill/>
          </p:spPr>
          <p:txBody>
            <a:bodyPr wrap="none" rtlCol="0">
              <a:spAutoFit/>
            </a:bodyPr>
            <a:lstStyle/>
            <a:p>
              <a:r>
                <a:rPr kumimoji="1" lang="en-US" altLang="ja-JP" i="1" dirty="0" err="1">
                  <a:latin typeface="+mj-lt"/>
                </a:rPr>
                <a:t>H</a:t>
              </a:r>
              <a:r>
                <a:rPr kumimoji="1" lang="en-US" altLang="ja-JP" baseline="-25000" dirty="0" err="1">
                  <a:latin typeface="+mj-lt"/>
                </a:rPr>
                <a:t>c</a:t>
              </a:r>
              <a:endParaRPr kumimoji="1" lang="ja-JP" altLang="en-US" baseline="-25000" dirty="0">
                <a:latin typeface="+mj-lt"/>
              </a:endParaRPr>
            </a:p>
          </p:txBody>
        </p:sp>
        <p:sp>
          <p:nvSpPr>
            <p:cNvPr id="12" name="テキスト ボックス 11">
              <a:extLst>
                <a:ext uri="{FF2B5EF4-FFF2-40B4-BE49-F238E27FC236}">
                  <a16:creationId xmlns:a16="http://schemas.microsoft.com/office/drawing/2014/main" id="{8F410F45-C208-7821-AAD0-A4299D5EC55D}"/>
                </a:ext>
              </a:extLst>
            </p:cNvPr>
            <p:cNvSpPr txBox="1"/>
            <p:nvPr/>
          </p:nvSpPr>
          <p:spPr>
            <a:xfrm>
              <a:off x="1163573" y="1114101"/>
              <a:ext cx="373691" cy="369332"/>
            </a:xfrm>
            <a:prstGeom prst="rect">
              <a:avLst/>
            </a:prstGeom>
            <a:noFill/>
          </p:spPr>
          <p:txBody>
            <a:bodyPr wrap="square" rtlCol="0">
              <a:spAutoFit/>
            </a:bodyPr>
            <a:lstStyle/>
            <a:p>
              <a:r>
                <a:rPr kumimoji="1" lang="en-US" altLang="ja-JP" i="1" dirty="0">
                  <a:latin typeface="+mj-lt"/>
                </a:rPr>
                <a:t>B</a:t>
              </a:r>
              <a:r>
                <a:rPr kumimoji="1" lang="en-US" altLang="ja-JP" baseline="-25000" dirty="0">
                  <a:latin typeface="+mj-lt"/>
                </a:rPr>
                <a:t>s</a:t>
              </a:r>
              <a:endParaRPr kumimoji="1" lang="ja-JP" altLang="en-US" baseline="-25000" dirty="0">
                <a:latin typeface="+mj-lt"/>
              </a:endParaRPr>
            </a:p>
          </p:txBody>
        </p:sp>
        <p:cxnSp>
          <p:nvCxnSpPr>
            <p:cNvPr id="13" name="直線コネクタ 12">
              <a:extLst>
                <a:ext uri="{FF2B5EF4-FFF2-40B4-BE49-F238E27FC236}">
                  <a16:creationId xmlns:a16="http://schemas.microsoft.com/office/drawing/2014/main" id="{131B6A54-C943-6B73-F7DE-7E41BDD1A6E6}"/>
                </a:ext>
              </a:extLst>
            </p:cNvPr>
            <p:cNvCxnSpPr>
              <a:stCxn id="8" idx="0"/>
            </p:cNvCxnSpPr>
            <p:nvPr/>
          </p:nvCxnSpPr>
          <p:spPr>
            <a:xfrm flipH="1">
              <a:off x="1585142" y="1288919"/>
              <a:ext cx="841348"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03D4B711-B723-1B84-03D7-F1489B7956D0}"/>
                </a:ext>
              </a:extLst>
            </p:cNvPr>
            <p:cNvSpPr txBox="1"/>
            <p:nvPr/>
          </p:nvSpPr>
          <p:spPr>
            <a:xfrm>
              <a:off x="2552953" y="1873091"/>
              <a:ext cx="126395" cy="139204"/>
            </a:xfrm>
            <a:prstGeom prst="rect">
              <a:avLst/>
            </a:prstGeom>
            <a:noFill/>
          </p:spPr>
          <p:txBody>
            <a:bodyPr wrap="none" rtlCol="0">
              <a:spAutoFit/>
            </a:bodyPr>
            <a:lstStyle/>
            <a:p>
              <a:r>
                <a:rPr kumimoji="1" lang="en-US" altLang="ja-JP" i="1" dirty="0">
                  <a:latin typeface="+mj-lt"/>
                </a:rPr>
                <a:t>H</a:t>
              </a:r>
              <a:endParaRPr kumimoji="1" lang="ja-JP" altLang="en-US" i="1" dirty="0">
                <a:latin typeface="+mj-lt"/>
              </a:endParaRPr>
            </a:p>
          </p:txBody>
        </p:sp>
      </p:grpSp>
      <p:pic>
        <p:nvPicPr>
          <p:cNvPr id="29" name="Picture 222">
            <a:extLst>
              <a:ext uri="{FF2B5EF4-FFF2-40B4-BE49-F238E27FC236}">
                <a16:creationId xmlns:a16="http://schemas.microsoft.com/office/drawing/2014/main" id="{4C31F577-C862-F836-1231-296507A886F6}"/>
              </a:ext>
            </a:extLst>
          </p:cNvPr>
          <p:cNvPicPr>
            <a:picLocks noChangeAspect="1" noChangeArrowheads="1"/>
          </p:cNvPicPr>
          <p:nvPr/>
        </p:nvPicPr>
        <p:blipFill>
          <a:blip r:embed="rId2" cstate="screen"/>
          <a:srcRect/>
          <a:stretch>
            <a:fillRect/>
          </a:stretch>
        </p:blipFill>
        <p:spPr bwMode="auto">
          <a:xfrm>
            <a:off x="7012235" y="3862214"/>
            <a:ext cx="2362398" cy="1862505"/>
          </a:xfrm>
          <a:prstGeom prst="rect">
            <a:avLst/>
          </a:prstGeom>
          <a:noFill/>
          <a:ln w="9525">
            <a:solidFill>
              <a:schemeClr val="accent6">
                <a:lumMod val="60000"/>
                <a:lumOff val="40000"/>
              </a:schemeClr>
            </a:solidFill>
            <a:miter lim="800000"/>
            <a:headEnd/>
            <a:tailEnd/>
          </a:ln>
        </p:spPr>
      </p:pic>
      <p:pic>
        <p:nvPicPr>
          <p:cNvPr id="30" name="図 29">
            <a:extLst>
              <a:ext uri="{FF2B5EF4-FFF2-40B4-BE49-F238E27FC236}">
                <a16:creationId xmlns:a16="http://schemas.microsoft.com/office/drawing/2014/main" id="{49794061-9003-27B2-56CF-5C490053A1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812996" y="3873304"/>
            <a:ext cx="1937527" cy="1851416"/>
          </a:xfrm>
          <a:prstGeom prst="rect">
            <a:avLst/>
          </a:prstGeom>
        </p:spPr>
      </p:pic>
      <p:sp>
        <p:nvSpPr>
          <p:cNvPr id="31" name="テキスト ボックス 30">
            <a:extLst>
              <a:ext uri="{FF2B5EF4-FFF2-40B4-BE49-F238E27FC236}">
                <a16:creationId xmlns:a16="http://schemas.microsoft.com/office/drawing/2014/main" id="{77A0ABC9-6D64-D42B-880C-42A91FACBBAB}"/>
              </a:ext>
            </a:extLst>
          </p:cNvPr>
          <p:cNvSpPr txBox="1"/>
          <p:nvPr/>
        </p:nvSpPr>
        <p:spPr>
          <a:xfrm>
            <a:off x="7733584" y="5792454"/>
            <a:ext cx="1039067" cy="300082"/>
          </a:xfrm>
          <a:prstGeom prst="rect">
            <a:avLst/>
          </a:prstGeom>
          <a:noFill/>
        </p:spPr>
        <p:txBody>
          <a:bodyPr wrap="none" rtlCol="0">
            <a:spAutoFit/>
          </a:bodyPr>
          <a:lstStyle/>
          <a:p>
            <a:r>
              <a:rPr kumimoji="1" lang="en-US" altLang="ja-JP" dirty="0"/>
              <a:t>Reactors</a:t>
            </a:r>
            <a:endParaRPr kumimoji="1" lang="ja-JP" altLang="en-US" dirty="0"/>
          </a:p>
        </p:txBody>
      </p:sp>
      <p:sp>
        <p:nvSpPr>
          <p:cNvPr id="32" name="テキスト ボックス 31">
            <a:extLst>
              <a:ext uri="{FF2B5EF4-FFF2-40B4-BE49-F238E27FC236}">
                <a16:creationId xmlns:a16="http://schemas.microsoft.com/office/drawing/2014/main" id="{2697DE36-0DCB-9F99-D720-C72901633C6B}"/>
              </a:ext>
            </a:extLst>
          </p:cNvPr>
          <p:cNvSpPr txBox="1"/>
          <p:nvPr/>
        </p:nvSpPr>
        <p:spPr>
          <a:xfrm>
            <a:off x="10506986" y="5793624"/>
            <a:ext cx="851515" cy="300082"/>
          </a:xfrm>
          <a:prstGeom prst="rect">
            <a:avLst/>
          </a:prstGeom>
          <a:noFill/>
        </p:spPr>
        <p:txBody>
          <a:bodyPr wrap="none" rtlCol="0">
            <a:spAutoFit/>
          </a:bodyPr>
          <a:lstStyle/>
          <a:p>
            <a:r>
              <a:rPr kumimoji="1" lang="en-US" altLang="ja-JP" dirty="0"/>
              <a:t>Motors</a:t>
            </a:r>
            <a:endParaRPr kumimoji="1" lang="ja-JP" altLang="en-US" dirty="0"/>
          </a:p>
        </p:txBody>
      </p:sp>
      <p:pic>
        <p:nvPicPr>
          <p:cNvPr id="34" name="図 33">
            <a:extLst>
              <a:ext uri="{FF2B5EF4-FFF2-40B4-BE49-F238E27FC236}">
                <a16:creationId xmlns:a16="http://schemas.microsoft.com/office/drawing/2014/main" id="{A2488569-F864-4935-A4A7-B6CC0B069D91}"/>
              </a:ext>
            </a:extLst>
          </p:cNvPr>
          <p:cNvPicPr>
            <a:picLocks noChangeAspect="1"/>
          </p:cNvPicPr>
          <p:nvPr/>
        </p:nvPicPr>
        <p:blipFill rotWithShape="1">
          <a:blip r:embed="rId4"/>
          <a:srcRect t="11619"/>
          <a:stretch/>
        </p:blipFill>
        <p:spPr>
          <a:xfrm>
            <a:off x="0" y="3727778"/>
            <a:ext cx="6927283" cy="2576583"/>
          </a:xfrm>
          <a:prstGeom prst="rect">
            <a:avLst/>
          </a:prstGeom>
        </p:spPr>
      </p:pic>
      <p:sp>
        <p:nvSpPr>
          <p:cNvPr id="35" name="四角形: 角を丸くする 34">
            <a:extLst>
              <a:ext uri="{FF2B5EF4-FFF2-40B4-BE49-F238E27FC236}">
                <a16:creationId xmlns:a16="http://schemas.microsoft.com/office/drawing/2014/main" id="{3425BDCB-83D6-ABCD-7C57-1FC9287EC071}"/>
              </a:ext>
            </a:extLst>
          </p:cNvPr>
          <p:cNvSpPr/>
          <p:nvPr/>
        </p:nvSpPr>
        <p:spPr>
          <a:xfrm>
            <a:off x="2398866" y="3862215"/>
            <a:ext cx="1859867" cy="2390976"/>
          </a:xfrm>
          <a:prstGeom prst="roundRect">
            <a:avLst/>
          </a:prstGeom>
          <a:noFill/>
          <a:ln>
            <a:solidFill>
              <a:srgbClr val="FF00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cxnSp>
        <p:nvCxnSpPr>
          <p:cNvPr id="37" name="直線矢印コネクタ 36">
            <a:extLst>
              <a:ext uri="{FF2B5EF4-FFF2-40B4-BE49-F238E27FC236}">
                <a16:creationId xmlns:a16="http://schemas.microsoft.com/office/drawing/2014/main" id="{A22B67AE-B9BD-53ED-6A3E-9E796C50D815}"/>
              </a:ext>
            </a:extLst>
          </p:cNvPr>
          <p:cNvCxnSpPr/>
          <p:nvPr/>
        </p:nvCxnSpPr>
        <p:spPr>
          <a:xfrm>
            <a:off x="909651" y="6303564"/>
            <a:ext cx="5558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4CC20F3B-76C9-C6C8-6EAB-1E3C81C4EE90}"/>
              </a:ext>
            </a:extLst>
          </p:cNvPr>
          <p:cNvSpPr txBox="1"/>
          <p:nvPr/>
        </p:nvSpPr>
        <p:spPr>
          <a:xfrm>
            <a:off x="6425374" y="6292904"/>
            <a:ext cx="1173719" cy="300082"/>
          </a:xfrm>
          <a:prstGeom prst="rect">
            <a:avLst/>
          </a:prstGeom>
          <a:noFill/>
        </p:spPr>
        <p:txBody>
          <a:bodyPr wrap="none" rtlCol="0">
            <a:spAutoFit/>
          </a:bodyPr>
          <a:lstStyle/>
          <a:p>
            <a:r>
              <a:rPr kumimoji="1" lang="en-US" altLang="ja-JP" dirty="0"/>
              <a:t>frequency</a:t>
            </a:r>
            <a:endParaRPr kumimoji="1" lang="ja-JP" altLang="en-US" dirty="0"/>
          </a:p>
        </p:txBody>
      </p:sp>
      <p:sp>
        <p:nvSpPr>
          <p:cNvPr id="39" name="テキスト ボックス 38">
            <a:extLst>
              <a:ext uri="{FF2B5EF4-FFF2-40B4-BE49-F238E27FC236}">
                <a16:creationId xmlns:a16="http://schemas.microsoft.com/office/drawing/2014/main" id="{BD5B5549-2BFF-C57F-90BC-1A1B5ABE6ABD}"/>
              </a:ext>
            </a:extLst>
          </p:cNvPr>
          <p:cNvSpPr txBox="1"/>
          <p:nvPr/>
        </p:nvSpPr>
        <p:spPr>
          <a:xfrm>
            <a:off x="375712" y="6345283"/>
            <a:ext cx="428322" cy="300082"/>
          </a:xfrm>
          <a:prstGeom prst="rect">
            <a:avLst/>
          </a:prstGeom>
          <a:noFill/>
        </p:spPr>
        <p:txBody>
          <a:bodyPr wrap="none" rtlCol="0">
            <a:spAutoFit/>
          </a:bodyPr>
          <a:lstStyle/>
          <a:p>
            <a:r>
              <a:rPr kumimoji="1" lang="en-US" altLang="ja-JP" dirty="0"/>
              <a:t>Hz</a:t>
            </a:r>
            <a:endParaRPr kumimoji="1" lang="ja-JP" altLang="en-US" dirty="0"/>
          </a:p>
        </p:txBody>
      </p:sp>
      <p:sp>
        <p:nvSpPr>
          <p:cNvPr id="40" name="テキスト ボックス 39">
            <a:extLst>
              <a:ext uri="{FF2B5EF4-FFF2-40B4-BE49-F238E27FC236}">
                <a16:creationId xmlns:a16="http://schemas.microsoft.com/office/drawing/2014/main" id="{8684CBC7-06E0-5227-999F-07EE4D88796C}"/>
              </a:ext>
            </a:extLst>
          </p:cNvPr>
          <p:cNvSpPr txBox="1"/>
          <p:nvPr/>
        </p:nvSpPr>
        <p:spPr>
          <a:xfrm>
            <a:off x="2311528" y="6345283"/>
            <a:ext cx="537327" cy="300082"/>
          </a:xfrm>
          <a:prstGeom prst="rect">
            <a:avLst/>
          </a:prstGeom>
          <a:noFill/>
        </p:spPr>
        <p:txBody>
          <a:bodyPr wrap="none" rtlCol="0">
            <a:spAutoFit/>
          </a:bodyPr>
          <a:lstStyle/>
          <a:p>
            <a:r>
              <a:rPr kumimoji="1" lang="en-US" altLang="ja-JP" dirty="0"/>
              <a:t>kHz</a:t>
            </a:r>
            <a:endParaRPr kumimoji="1" lang="ja-JP" altLang="en-US" dirty="0"/>
          </a:p>
        </p:txBody>
      </p:sp>
      <p:sp>
        <p:nvSpPr>
          <p:cNvPr id="41" name="テキスト ボックス 40">
            <a:extLst>
              <a:ext uri="{FF2B5EF4-FFF2-40B4-BE49-F238E27FC236}">
                <a16:creationId xmlns:a16="http://schemas.microsoft.com/office/drawing/2014/main" id="{8F3077C5-D437-F2C9-9B8F-66A7B7124376}"/>
              </a:ext>
            </a:extLst>
          </p:cNvPr>
          <p:cNvSpPr txBox="1"/>
          <p:nvPr/>
        </p:nvSpPr>
        <p:spPr>
          <a:xfrm>
            <a:off x="5054728" y="6345283"/>
            <a:ext cx="598241" cy="300082"/>
          </a:xfrm>
          <a:prstGeom prst="rect">
            <a:avLst/>
          </a:prstGeom>
          <a:noFill/>
        </p:spPr>
        <p:txBody>
          <a:bodyPr wrap="none" rtlCol="0">
            <a:spAutoFit/>
          </a:bodyPr>
          <a:lstStyle/>
          <a:p>
            <a:r>
              <a:rPr kumimoji="1" lang="en-US" altLang="ja-JP" dirty="0"/>
              <a:t>MHz</a:t>
            </a:r>
            <a:endParaRPr kumimoji="1" lang="ja-JP" altLang="en-US" dirty="0"/>
          </a:p>
        </p:txBody>
      </p:sp>
      <p:sp>
        <p:nvSpPr>
          <p:cNvPr id="15" name="フリーフォーム: 図形 14">
            <a:extLst>
              <a:ext uri="{FF2B5EF4-FFF2-40B4-BE49-F238E27FC236}">
                <a16:creationId xmlns:a16="http://schemas.microsoft.com/office/drawing/2014/main" id="{F8188EF2-8384-E9E3-2CE9-1B0CFFAEB862}"/>
              </a:ext>
            </a:extLst>
          </p:cNvPr>
          <p:cNvSpPr/>
          <p:nvPr/>
        </p:nvSpPr>
        <p:spPr>
          <a:xfrm>
            <a:off x="1245089" y="1703490"/>
            <a:ext cx="986844" cy="1472790"/>
          </a:xfrm>
          <a:custGeom>
            <a:avLst/>
            <a:gdLst>
              <a:gd name="connsiteX0" fmla="*/ 1117600 w 1117600"/>
              <a:gd name="connsiteY0" fmla="*/ 0 h 1667933"/>
              <a:gd name="connsiteX1" fmla="*/ 677333 w 1117600"/>
              <a:gd name="connsiteY1" fmla="*/ 110067 h 1667933"/>
              <a:gd name="connsiteX2" fmla="*/ 0 w 1117600"/>
              <a:gd name="connsiteY2" fmla="*/ 1667933 h 1667933"/>
              <a:gd name="connsiteX3" fmla="*/ 465667 w 1117600"/>
              <a:gd name="connsiteY3" fmla="*/ 1557867 h 1667933"/>
              <a:gd name="connsiteX4" fmla="*/ 1117600 w 1117600"/>
              <a:gd name="connsiteY4" fmla="*/ 0 h 1667933"/>
              <a:gd name="connsiteX0" fmla="*/ 1120331 w 1120331"/>
              <a:gd name="connsiteY0" fmla="*/ 0 h 1813634"/>
              <a:gd name="connsiteX1" fmla="*/ 680064 w 1120331"/>
              <a:gd name="connsiteY1" fmla="*/ 110067 h 1813634"/>
              <a:gd name="connsiteX2" fmla="*/ 2731 w 1120331"/>
              <a:gd name="connsiteY2" fmla="*/ 1667933 h 1813634"/>
              <a:gd name="connsiteX3" fmla="*/ 468398 w 1120331"/>
              <a:gd name="connsiteY3" fmla="*/ 1557867 h 1813634"/>
              <a:gd name="connsiteX4" fmla="*/ 1120331 w 1120331"/>
              <a:gd name="connsiteY4" fmla="*/ 0 h 1813634"/>
              <a:gd name="connsiteX0" fmla="*/ 1119194 w 1119194"/>
              <a:gd name="connsiteY0" fmla="*/ 0 h 1720679"/>
              <a:gd name="connsiteX1" fmla="*/ 678927 w 1119194"/>
              <a:gd name="connsiteY1" fmla="*/ 110067 h 1720679"/>
              <a:gd name="connsiteX2" fmla="*/ 1594 w 1119194"/>
              <a:gd name="connsiteY2" fmla="*/ 1667933 h 1720679"/>
              <a:gd name="connsiteX3" fmla="*/ 712794 w 1119194"/>
              <a:gd name="connsiteY3" fmla="*/ 982133 h 1720679"/>
              <a:gd name="connsiteX4" fmla="*/ 1119194 w 1119194"/>
              <a:gd name="connsiteY4" fmla="*/ 0 h 1720679"/>
              <a:gd name="connsiteX0" fmla="*/ 1118995 w 1118995"/>
              <a:gd name="connsiteY0" fmla="*/ 0 h 1726699"/>
              <a:gd name="connsiteX1" fmla="*/ 678728 w 1118995"/>
              <a:gd name="connsiteY1" fmla="*/ 110067 h 1726699"/>
              <a:gd name="connsiteX2" fmla="*/ 1395 w 1118995"/>
              <a:gd name="connsiteY2" fmla="*/ 1667933 h 1726699"/>
              <a:gd name="connsiteX3" fmla="*/ 712595 w 1118995"/>
              <a:gd name="connsiteY3" fmla="*/ 982133 h 1726699"/>
              <a:gd name="connsiteX4" fmla="*/ 1118995 w 1118995"/>
              <a:gd name="connsiteY4" fmla="*/ 0 h 1726699"/>
              <a:gd name="connsiteX0" fmla="*/ 1118995 w 1118995"/>
              <a:gd name="connsiteY0" fmla="*/ 0 h 1726699"/>
              <a:gd name="connsiteX1" fmla="*/ 678728 w 1118995"/>
              <a:gd name="connsiteY1" fmla="*/ 110067 h 1726699"/>
              <a:gd name="connsiteX2" fmla="*/ 1395 w 1118995"/>
              <a:gd name="connsiteY2" fmla="*/ 1667933 h 1726699"/>
              <a:gd name="connsiteX3" fmla="*/ 712595 w 1118995"/>
              <a:gd name="connsiteY3" fmla="*/ 982133 h 1726699"/>
              <a:gd name="connsiteX4" fmla="*/ 1118995 w 1118995"/>
              <a:gd name="connsiteY4" fmla="*/ 0 h 1726699"/>
              <a:gd name="connsiteX0" fmla="*/ 1118995 w 1118995"/>
              <a:gd name="connsiteY0" fmla="*/ 0 h 1726699"/>
              <a:gd name="connsiteX1" fmla="*/ 678728 w 1118995"/>
              <a:gd name="connsiteY1" fmla="*/ 110067 h 1726699"/>
              <a:gd name="connsiteX2" fmla="*/ 1395 w 1118995"/>
              <a:gd name="connsiteY2" fmla="*/ 1667933 h 1726699"/>
              <a:gd name="connsiteX3" fmla="*/ 712595 w 1118995"/>
              <a:gd name="connsiteY3" fmla="*/ 982133 h 1726699"/>
              <a:gd name="connsiteX4" fmla="*/ 1118995 w 1118995"/>
              <a:gd name="connsiteY4" fmla="*/ 0 h 1726699"/>
              <a:gd name="connsiteX0" fmla="*/ 1118995 w 1118995"/>
              <a:gd name="connsiteY0" fmla="*/ 197384 h 1924083"/>
              <a:gd name="connsiteX1" fmla="*/ 678728 w 1118995"/>
              <a:gd name="connsiteY1" fmla="*/ 307451 h 1924083"/>
              <a:gd name="connsiteX2" fmla="*/ 1395 w 1118995"/>
              <a:gd name="connsiteY2" fmla="*/ 1865317 h 1924083"/>
              <a:gd name="connsiteX3" fmla="*/ 712595 w 1118995"/>
              <a:gd name="connsiteY3" fmla="*/ 1179517 h 1924083"/>
              <a:gd name="connsiteX4" fmla="*/ 1118995 w 1118995"/>
              <a:gd name="connsiteY4" fmla="*/ 197384 h 1924083"/>
              <a:gd name="connsiteX0" fmla="*/ 1118995 w 1118995"/>
              <a:gd name="connsiteY0" fmla="*/ 28587 h 1755286"/>
              <a:gd name="connsiteX1" fmla="*/ 399328 w 1118995"/>
              <a:gd name="connsiteY1" fmla="*/ 832920 h 1755286"/>
              <a:gd name="connsiteX2" fmla="*/ 1395 w 1118995"/>
              <a:gd name="connsiteY2" fmla="*/ 1696520 h 1755286"/>
              <a:gd name="connsiteX3" fmla="*/ 712595 w 1118995"/>
              <a:gd name="connsiteY3" fmla="*/ 1010720 h 1755286"/>
              <a:gd name="connsiteX4" fmla="*/ 1118995 w 1118995"/>
              <a:gd name="connsiteY4" fmla="*/ 28587 h 1755286"/>
              <a:gd name="connsiteX0" fmla="*/ 1118995 w 1118995"/>
              <a:gd name="connsiteY0" fmla="*/ 28587 h 1755286"/>
              <a:gd name="connsiteX1" fmla="*/ 399328 w 1118995"/>
              <a:gd name="connsiteY1" fmla="*/ 832920 h 1755286"/>
              <a:gd name="connsiteX2" fmla="*/ 1395 w 1118995"/>
              <a:gd name="connsiteY2" fmla="*/ 1696520 h 1755286"/>
              <a:gd name="connsiteX3" fmla="*/ 712595 w 1118995"/>
              <a:gd name="connsiteY3" fmla="*/ 1010720 h 1755286"/>
              <a:gd name="connsiteX4" fmla="*/ 1118995 w 1118995"/>
              <a:gd name="connsiteY4" fmla="*/ 28587 h 1755286"/>
              <a:gd name="connsiteX0" fmla="*/ 1118995 w 1118995"/>
              <a:gd name="connsiteY0" fmla="*/ 28587 h 1755286"/>
              <a:gd name="connsiteX1" fmla="*/ 399328 w 1118995"/>
              <a:gd name="connsiteY1" fmla="*/ 832920 h 1755286"/>
              <a:gd name="connsiteX2" fmla="*/ 1395 w 1118995"/>
              <a:gd name="connsiteY2" fmla="*/ 1696520 h 1755286"/>
              <a:gd name="connsiteX3" fmla="*/ 712595 w 1118995"/>
              <a:gd name="connsiteY3" fmla="*/ 1010720 h 1755286"/>
              <a:gd name="connsiteX4" fmla="*/ 1118995 w 1118995"/>
              <a:gd name="connsiteY4" fmla="*/ 28587 h 1755286"/>
              <a:gd name="connsiteX0" fmla="*/ 1118995 w 1118995"/>
              <a:gd name="connsiteY0" fmla="*/ 30241 h 1756940"/>
              <a:gd name="connsiteX1" fmla="*/ 399328 w 1118995"/>
              <a:gd name="connsiteY1" fmla="*/ 834574 h 1756940"/>
              <a:gd name="connsiteX2" fmla="*/ 1395 w 1118995"/>
              <a:gd name="connsiteY2" fmla="*/ 1698174 h 1756940"/>
              <a:gd name="connsiteX3" fmla="*/ 712595 w 1118995"/>
              <a:gd name="connsiteY3" fmla="*/ 1012374 h 1756940"/>
              <a:gd name="connsiteX4" fmla="*/ 1118995 w 1118995"/>
              <a:gd name="connsiteY4" fmla="*/ 30241 h 1756940"/>
              <a:gd name="connsiteX0" fmla="*/ 1118995 w 1118995"/>
              <a:gd name="connsiteY0" fmla="*/ 30241 h 1747668"/>
              <a:gd name="connsiteX1" fmla="*/ 399328 w 1118995"/>
              <a:gd name="connsiteY1" fmla="*/ 834574 h 1747668"/>
              <a:gd name="connsiteX2" fmla="*/ 1395 w 1118995"/>
              <a:gd name="connsiteY2" fmla="*/ 1698174 h 1747668"/>
              <a:gd name="connsiteX3" fmla="*/ 712595 w 1118995"/>
              <a:gd name="connsiteY3" fmla="*/ 868441 h 1747668"/>
              <a:gd name="connsiteX4" fmla="*/ 1118995 w 1118995"/>
              <a:gd name="connsiteY4" fmla="*/ 30241 h 1747668"/>
              <a:gd name="connsiteX0" fmla="*/ 1118897 w 1118897"/>
              <a:gd name="connsiteY0" fmla="*/ 30241 h 1750428"/>
              <a:gd name="connsiteX1" fmla="*/ 399230 w 1118897"/>
              <a:gd name="connsiteY1" fmla="*/ 834574 h 1750428"/>
              <a:gd name="connsiteX2" fmla="*/ 1297 w 1118897"/>
              <a:gd name="connsiteY2" fmla="*/ 1698174 h 1750428"/>
              <a:gd name="connsiteX3" fmla="*/ 712497 w 1118897"/>
              <a:gd name="connsiteY3" fmla="*/ 868441 h 1750428"/>
              <a:gd name="connsiteX4" fmla="*/ 1118897 w 1118897"/>
              <a:gd name="connsiteY4" fmla="*/ 30241 h 1750428"/>
              <a:gd name="connsiteX0" fmla="*/ 1117600 w 1117600"/>
              <a:gd name="connsiteY0" fmla="*/ 30241 h 1698174"/>
              <a:gd name="connsiteX1" fmla="*/ 397933 w 1117600"/>
              <a:gd name="connsiteY1" fmla="*/ 834574 h 1698174"/>
              <a:gd name="connsiteX2" fmla="*/ 0 w 1117600"/>
              <a:gd name="connsiteY2" fmla="*/ 1698174 h 1698174"/>
              <a:gd name="connsiteX3" fmla="*/ 711200 w 1117600"/>
              <a:gd name="connsiteY3" fmla="*/ 868441 h 1698174"/>
              <a:gd name="connsiteX4" fmla="*/ 1117600 w 1117600"/>
              <a:gd name="connsiteY4" fmla="*/ 30241 h 1698174"/>
              <a:gd name="connsiteX0" fmla="*/ 1117600 w 1117600"/>
              <a:gd name="connsiteY0" fmla="*/ 30241 h 1698174"/>
              <a:gd name="connsiteX1" fmla="*/ 397933 w 1117600"/>
              <a:gd name="connsiteY1" fmla="*/ 834574 h 1698174"/>
              <a:gd name="connsiteX2" fmla="*/ 0 w 1117600"/>
              <a:gd name="connsiteY2" fmla="*/ 1698174 h 1698174"/>
              <a:gd name="connsiteX3" fmla="*/ 711200 w 1117600"/>
              <a:gd name="connsiteY3" fmla="*/ 868441 h 1698174"/>
              <a:gd name="connsiteX4" fmla="*/ 1117600 w 1117600"/>
              <a:gd name="connsiteY4" fmla="*/ 30241 h 1698174"/>
              <a:gd name="connsiteX0" fmla="*/ 1117600 w 1117600"/>
              <a:gd name="connsiteY0" fmla="*/ 30241 h 1698174"/>
              <a:gd name="connsiteX1" fmla="*/ 397933 w 1117600"/>
              <a:gd name="connsiteY1" fmla="*/ 834574 h 1698174"/>
              <a:gd name="connsiteX2" fmla="*/ 0 w 1117600"/>
              <a:gd name="connsiteY2" fmla="*/ 1698174 h 1698174"/>
              <a:gd name="connsiteX3" fmla="*/ 711200 w 1117600"/>
              <a:gd name="connsiteY3" fmla="*/ 868441 h 1698174"/>
              <a:gd name="connsiteX4" fmla="*/ 1117600 w 1117600"/>
              <a:gd name="connsiteY4" fmla="*/ 30241 h 1698174"/>
              <a:gd name="connsiteX0" fmla="*/ 1117600 w 1117600"/>
              <a:gd name="connsiteY0" fmla="*/ 30707 h 1698640"/>
              <a:gd name="connsiteX1" fmla="*/ 372533 w 1117600"/>
              <a:gd name="connsiteY1" fmla="*/ 826573 h 1698640"/>
              <a:gd name="connsiteX2" fmla="*/ 0 w 1117600"/>
              <a:gd name="connsiteY2" fmla="*/ 1698640 h 1698640"/>
              <a:gd name="connsiteX3" fmla="*/ 711200 w 1117600"/>
              <a:gd name="connsiteY3" fmla="*/ 868907 h 1698640"/>
              <a:gd name="connsiteX4" fmla="*/ 1117600 w 1117600"/>
              <a:gd name="connsiteY4" fmla="*/ 30707 h 1698640"/>
              <a:gd name="connsiteX0" fmla="*/ 1117600 w 1117600"/>
              <a:gd name="connsiteY0" fmla="*/ 0 h 1667933"/>
              <a:gd name="connsiteX1" fmla="*/ 372533 w 1117600"/>
              <a:gd name="connsiteY1" fmla="*/ 795866 h 1667933"/>
              <a:gd name="connsiteX2" fmla="*/ 0 w 1117600"/>
              <a:gd name="connsiteY2" fmla="*/ 1667933 h 1667933"/>
              <a:gd name="connsiteX3" fmla="*/ 711200 w 1117600"/>
              <a:gd name="connsiteY3" fmla="*/ 838200 h 1667933"/>
              <a:gd name="connsiteX4" fmla="*/ 1117600 w 1117600"/>
              <a:gd name="connsiteY4" fmla="*/ 0 h 1667933"/>
              <a:gd name="connsiteX0" fmla="*/ 1117600 w 1117600"/>
              <a:gd name="connsiteY0" fmla="*/ 0 h 1667933"/>
              <a:gd name="connsiteX1" fmla="*/ 372533 w 1117600"/>
              <a:gd name="connsiteY1" fmla="*/ 795866 h 1667933"/>
              <a:gd name="connsiteX2" fmla="*/ 0 w 1117600"/>
              <a:gd name="connsiteY2" fmla="*/ 1667933 h 1667933"/>
              <a:gd name="connsiteX3" fmla="*/ 711200 w 1117600"/>
              <a:gd name="connsiteY3" fmla="*/ 838200 h 1667933"/>
              <a:gd name="connsiteX4" fmla="*/ 1117600 w 1117600"/>
              <a:gd name="connsiteY4" fmla="*/ 0 h 1667933"/>
              <a:gd name="connsiteX0" fmla="*/ 1117600 w 1117600"/>
              <a:gd name="connsiteY0" fmla="*/ 0 h 1667933"/>
              <a:gd name="connsiteX1" fmla="*/ 372533 w 1117600"/>
              <a:gd name="connsiteY1" fmla="*/ 795866 h 1667933"/>
              <a:gd name="connsiteX2" fmla="*/ 0 w 1117600"/>
              <a:gd name="connsiteY2" fmla="*/ 1667933 h 1667933"/>
              <a:gd name="connsiteX3" fmla="*/ 711200 w 1117600"/>
              <a:gd name="connsiteY3" fmla="*/ 838200 h 1667933"/>
              <a:gd name="connsiteX4" fmla="*/ 1117600 w 1117600"/>
              <a:gd name="connsiteY4" fmla="*/ 0 h 1667933"/>
              <a:gd name="connsiteX0" fmla="*/ 1117600 w 1117600"/>
              <a:gd name="connsiteY0" fmla="*/ 0 h 1667933"/>
              <a:gd name="connsiteX1" fmla="*/ 372533 w 1117600"/>
              <a:gd name="connsiteY1" fmla="*/ 795866 h 1667933"/>
              <a:gd name="connsiteX2" fmla="*/ 0 w 1117600"/>
              <a:gd name="connsiteY2" fmla="*/ 1667933 h 1667933"/>
              <a:gd name="connsiteX3" fmla="*/ 711200 w 1117600"/>
              <a:gd name="connsiteY3" fmla="*/ 838200 h 1667933"/>
              <a:gd name="connsiteX4" fmla="*/ 1117600 w 1117600"/>
              <a:gd name="connsiteY4" fmla="*/ 0 h 1667933"/>
              <a:gd name="connsiteX0" fmla="*/ 1117600 w 1117600"/>
              <a:gd name="connsiteY0" fmla="*/ 0 h 1667933"/>
              <a:gd name="connsiteX1" fmla="*/ 372533 w 1117600"/>
              <a:gd name="connsiteY1" fmla="*/ 795866 h 1667933"/>
              <a:gd name="connsiteX2" fmla="*/ 0 w 1117600"/>
              <a:gd name="connsiteY2" fmla="*/ 1667933 h 1667933"/>
              <a:gd name="connsiteX3" fmla="*/ 702733 w 1117600"/>
              <a:gd name="connsiteY3" fmla="*/ 838200 h 1667933"/>
              <a:gd name="connsiteX4" fmla="*/ 1117600 w 1117600"/>
              <a:gd name="connsiteY4" fmla="*/ 0 h 1667933"/>
              <a:gd name="connsiteX0" fmla="*/ 1117600 w 1117600"/>
              <a:gd name="connsiteY0" fmla="*/ 0 h 1667933"/>
              <a:gd name="connsiteX1" fmla="*/ 372533 w 1117600"/>
              <a:gd name="connsiteY1" fmla="*/ 795866 h 1667933"/>
              <a:gd name="connsiteX2" fmla="*/ 0 w 1117600"/>
              <a:gd name="connsiteY2" fmla="*/ 1667933 h 1667933"/>
              <a:gd name="connsiteX3" fmla="*/ 685800 w 1117600"/>
              <a:gd name="connsiteY3" fmla="*/ 838200 h 1667933"/>
              <a:gd name="connsiteX4" fmla="*/ 1117600 w 1117600"/>
              <a:gd name="connsiteY4" fmla="*/ 0 h 1667933"/>
              <a:gd name="connsiteX0" fmla="*/ 1117600 w 1117600"/>
              <a:gd name="connsiteY0" fmla="*/ 0 h 1667933"/>
              <a:gd name="connsiteX1" fmla="*/ 414866 w 1117600"/>
              <a:gd name="connsiteY1" fmla="*/ 855132 h 1667933"/>
              <a:gd name="connsiteX2" fmla="*/ 0 w 1117600"/>
              <a:gd name="connsiteY2" fmla="*/ 1667933 h 1667933"/>
              <a:gd name="connsiteX3" fmla="*/ 685800 w 1117600"/>
              <a:gd name="connsiteY3" fmla="*/ 838200 h 1667933"/>
              <a:gd name="connsiteX4" fmla="*/ 1117600 w 1117600"/>
              <a:gd name="connsiteY4" fmla="*/ 0 h 1667933"/>
              <a:gd name="connsiteX0" fmla="*/ 1117600 w 1117600"/>
              <a:gd name="connsiteY0" fmla="*/ 0 h 1667933"/>
              <a:gd name="connsiteX1" fmla="*/ 397932 w 1117600"/>
              <a:gd name="connsiteY1" fmla="*/ 838198 h 1667933"/>
              <a:gd name="connsiteX2" fmla="*/ 0 w 1117600"/>
              <a:gd name="connsiteY2" fmla="*/ 1667933 h 1667933"/>
              <a:gd name="connsiteX3" fmla="*/ 685800 w 1117600"/>
              <a:gd name="connsiteY3" fmla="*/ 838200 h 1667933"/>
              <a:gd name="connsiteX4" fmla="*/ 1117600 w 1117600"/>
              <a:gd name="connsiteY4" fmla="*/ 0 h 1667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7600" h="1667933">
                <a:moveTo>
                  <a:pt x="1117600" y="0"/>
                </a:moveTo>
                <a:cubicBezTo>
                  <a:pt x="697090" y="32456"/>
                  <a:pt x="403577" y="285043"/>
                  <a:pt x="397932" y="838198"/>
                </a:cubicBezTo>
                <a:cubicBezTo>
                  <a:pt x="392287" y="1391353"/>
                  <a:pt x="285044" y="1413933"/>
                  <a:pt x="0" y="1667933"/>
                </a:cubicBezTo>
                <a:cubicBezTo>
                  <a:pt x="599722" y="1528233"/>
                  <a:pt x="668865" y="1268589"/>
                  <a:pt x="685800" y="838200"/>
                </a:cubicBezTo>
                <a:cubicBezTo>
                  <a:pt x="702735" y="407811"/>
                  <a:pt x="777522" y="156633"/>
                  <a:pt x="11176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F872A549-82EF-22F7-2AEB-2AA8A91FCC91}"/>
              </a:ext>
            </a:extLst>
          </p:cNvPr>
          <p:cNvSpPr txBox="1"/>
          <p:nvPr/>
        </p:nvSpPr>
        <p:spPr>
          <a:xfrm>
            <a:off x="1749944" y="2977225"/>
            <a:ext cx="1817907" cy="300082"/>
          </a:xfrm>
          <a:prstGeom prst="rect">
            <a:avLst/>
          </a:prstGeom>
          <a:noFill/>
        </p:spPr>
        <p:txBody>
          <a:bodyPr wrap="square" rtlCol="0">
            <a:spAutoFit/>
          </a:bodyPr>
          <a:lstStyle/>
          <a:p>
            <a:r>
              <a:rPr kumimoji="1" lang="en-US" altLang="ja-JP" dirty="0"/>
              <a:t>Neary full loop</a:t>
            </a:r>
            <a:endParaRPr kumimoji="1" lang="ja-JP" altLang="en-US" dirty="0"/>
          </a:p>
        </p:txBody>
      </p:sp>
      <p:sp>
        <p:nvSpPr>
          <p:cNvPr id="19" name="テキスト ボックス 18">
            <a:extLst>
              <a:ext uri="{FF2B5EF4-FFF2-40B4-BE49-F238E27FC236}">
                <a16:creationId xmlns:a16="http://schemas.microsoft.com/office/drawing/2014/main" id="{BBBD5F1B-2030-B8C2-F349-C7401D831754}"/>
              </a:ext>
            </a:extLst>
          </p:cNvPr>
          <p:cNvSpPr txBox="1"/>
          <p:nvPr/>
        </p:nvSpPr>
        <p:spPr>
          <a:xfrm>
            <a:off x="1445584" y="810998"/>
            <a:ext cx="9336175" cy="507831"/>
          </a:xfrm>
          <a:prstGeom prst="rect">
            <a:avLst/>
          </a:prstGeom>
          <a:noFill/>
        </p:spPr>
        <p:txBody>
          <a:bodyPr wrap="square">
            <a:spAutoFit/>
          </a:bodyPr>
          <a:lstStyle/>
          <a:p>
            <a:r>
              <a:rPr lang="ja-JP" altLang="en-US" dirty="0"/>
              <a:t>Choose materials with a good balance of high </a:t>
            </a:r>
            <a:r>
              <a:rPr lang="ja-JP" altLang="en-US" i="1" dirty="0"/>
              <a:t>B</a:t>
            </a:r>
            <a:r>
              <a:rPr lang="ja-JP" altLang="en-US" baseline="-25000" dirty="0"/>
              <a:t>s</a:t>
            </a:r>
            <a:r>
              <a:rPr lang="ja-JP" altLang="en-US" dirty="0"/>
              <a:t> and low losses to obtain high power density </a:t>
            </a:r>
            <a:endParaRPr lang="en-US" altLang="ja-JP" dirty="0"/>
          </a:p>
          <a:p>
            <a:r>
              <a:rPr lang="ja-JP" altLang="en-US" dirty="0"/>
              <a:t>at the expense of the best low-loss performance</a:t>
            </a:r>
          </a:p>
        </p:txBody>
      </p:sp>
      <p:sp>
        <p:nvSpPr>
          <p:cNvPr id="3" name="コンテンツ プレースホルダー 2">
            <a:extLst>
              <a:ext uri="{FF2B5EF4-FFF2-40B4-BE49-F238E27FC236}">
                <a16:creationId xmlns:a16="http://schemas.microsoft.com/office/drawing/2014/main" id="{D827048D-81D7-B07A-EAA2-9C68A63C1C77}"/>
              </a:ext>
            </a:extLst>
          </p:cNvPr>
          <p:cNvSpPr>
            <a:spLocks noGrp="1"/>
          </p:cNvSpPr>
          <p:nvPr>
            <p:ph idx="1"/>
          </p:nvPr>
        </p:nvSpPr>
        <p:spPr>
          <a:xfrm>
            <a:off x="3810332" y="1396421"/>
            <a:ext cx="7940191" cy="4730845"/>
          </a:xfrm>
        </p:spPr>
        <p:txBody>
          <a:bodyPr/>
          <a:lstStyle/>
          <a:p>
            <a:pPr marL="285750" indent="-285750">
              <a:buFont typeface="Arial" panose="020B0604020202020204" pitchFamily="34" charset="0"/>
              <a:buChar char="•"/>
            </a:pPr>
            <a:r>
              <a:rPr kumimoji="1" lang="en-US" altLang="ja-JP" dirty="0"/>
              <a:t>Applications that use </a:t>
            </a:r>
            <a:r>
              <a:rPr kumimoji="1" lang="en-US" altLang="ja-JP" i="1" dirty="0"/>
              <a:t>B-H</a:t>
            </a:r>
            <a:r>
              <a:rPr kumimoji="1" lang="en-US" altLang="ja-JP" dirty="0"/>
              <a:t> loops throughout</a:t>
            </a:r>
          </a:p>
          <a:p>
            <a:pPr marL="285750" indent="-285750">
              <a:buFont typeface="Arial" panose="020B0604020202020204" pitchFamily="34" charset="0"/>
              <a:buChar char="•"/>
            </a:pPr>
            <a:r>
              <a:rPr lang="en-US" altLang="ja-JP" dirty="0"/>
              <a:t>Medium frequency (sub kHz – tens kHz) </a:t>
            </a:r>
          </a:p>
          <a:p>
            <a:pPr marL="285750" indent="-285750">
              <a:buFont typeface="Arial" panose="020B0604020202020204" pitchFamily="34" charset="0"/>
              <a:buChar char="•"/>
            </a:pPr>
            <a:r>
              <a:rPr kumimoji="1" lang="en-US" altLang="ja-JP" dirty="0"/>
              <a:t>Out</a:t>
            </a:r>
            <a:r>
              <a:rPr lang="en-US" altLang="ja-JP" dirty="0"/>
              <a:t>put will be determined not only by the </a:t>
            </a:r>
            <a:r>
              <a:rPr lang="en-US" altLang="ja-JP" i="1" dirty="0"/>
              <a:t>B</a:t>
            </a:r>
            <a:r>
              <a:rPr lang="en-US" altLang="ja-JP" baseline="-25000" dirty="0"/>
              <a:t>s</a:t>
            </a:r>
            <a:r>
              <a:rPr lang="en-US" altLang="ja-JP" dirty="0"/>
              <a:t>, but also by frequency.</a:t>
            </a:r>
          </a:p>
          <a:p>
            <a:pPr marL="285750" indent="-285750">
              <a:buFont typeface="Arial" panose="020B0604020202020204" pitchFamily="34" charset="0"/>
              <a:buChar char="•"/>
            </a:pPr>
            <a:r>
              <a:rPr kumimoji="1" lang="en-US" altLang="ja-JP" dirty="0"/>
              <a:t>Higher the frequency, higher the core loss </a:t>
            </a:r>
            <a:r>
              <a:rPr kumimoji="1" lang="en-US" altLang="ja-JP" dirty="0" err="1"/>
              <a:t>i</a:t>
            </a:r>
            <a:r>
              <a:rPr kumimoji="1" lang="en-US" altLang="ja-JP" dirty="0"/>
              <a:t>. </a:t>
            </a:r>
            <a:r>
              <a:rPr lang="en-US" altLang="ja-JP" dirty="0"/>
              <a:t>e it creates heat.</a:t>
            </a:r>
          </a:p>
          <a:p>
            <a:pPr marL="285750" indent="-285750">
              <a:buFont typeface="Arial" panose="020B0604020202020204" pitchFamily="34" charset="0"/>
              <a:buChar char="•"/>
            </a:pPr>
            <a:r>
              <a:rPr kumimoji="1" lang="en-US" altLang="ja-JP" dirty="0"/>
              <a:t>If the coefficient of core loss is low, it is easier to pull out power by increasing driving frequency.</a:t>
            </a:r>
            <a:endParaRPr kumimoji="1" lang="ja-JP" altLang="en-US" dirty="0"/>
          </a:p>
        </p:txBody>
      </p:sp>
      <p:sp>
        <p:nvSpPr>
          <p:cNvPr id="18" name="テキスト ボックス 17">
            <a:extLst>
              <a:ext uri="{FF2B5EF4-FFF2-40B4-BE49-F238E27FC236}">
                <a16:creationId xmlns:a16="http://schemas.microsoft.com/office/drawing/2014/main" id="{E271E7EA-B4B4-87DA-D2F4-E16C05AEF978}"/>
              </a:ext>
            </a:extLst>
          </p:cNvPr>
          <p:cNvSpPr txBox="1"/>
          <p:nvPr/>
        </p:nvSpPr>
        <p:spPr>
          <a:xfrm>
            <a:off x="7598182" y="6592986"/>
            <a:ext cx="1532792" cy="300082"/>
          </a:xfrm>
          <a:prstGeom prst="rect">
            <a:avLst/>
          </a:prstGeom>
          <a:noFill/>
        </p:spPr>
        <p:txBody>
          <a:bodyPr wrap="none" rtlCol="0">
            <a:spAutoFit/>
          </a:bodyPr>
          <a:lstStyle/>
          <a:p>
            <a:r>
              <a:rPr kumimoji="1" lang="en-US" altLang="ja-JP" dirty="0">
                <a:solidFill>
                  <a:srgbClr val="00B050"/>
                </a:solidFill>
              </a:rPr>
              <a:t>PROTERAL</a:t>
            </a:r>
            <a:r>
              <a:rPr kumimoji="1" lang="ja-JP" altLang="en-US" dirty="0">
                <a:solidFill>
                  <a:srgbClr val="00B050"/>
                </a:solidFill>
              </a:rPr>
              <a:t> </a:t>
            </a:r>
            <a:r>
              <a:rPr kumimoji="1" lang="en-US" altLang="ja-JP" dirty="0">
                <a:solidFill>
                  <a:srgbClr val="00B050"/>
                </a:solidFill>
              </a:rPr>
              <a:t>HP</a:t>
            </a:r>
            <a:endParaRPr kumimoji="1" lang="ja-JP" altLang="en-US" dirty="0">
              <a:solidFill>
                <a:srgbClr val="00B050"/>
              </a:solidFill>
            </a:endParaRPr>
          </a:p>
        </p:txBody>
      </p:sp>
    </p:spTree>
    <p:extLst>
      <p:ext uri="{BB962C8B-B14F-4D97-AF65-F5344CB8AC3E}">
        <p14:creationId xmlns:p14="http://schemas.microsoft.com/office/powerpoint/2010/main" val="945604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7A9E56-5877-39E1-5A36-DD5C23EB9E98}"/>
              </a:ext>
            </a:extLst>
          </p:cNvPr>
          <p:cNvSpPr>
            <a:spLocks noGrp="1"/>
          </p:cNvSpPr>
          <p:nvPr>
            <p:ph type="title"/>
          </p:nvPr>
        </p:nvSpPr>
        <p:spPr/>
        <p:txBody>
          <a:bodyPr/>
          <a:lstStyle/>
          <a:p>
            <a:r>
              <a:rPr kumimoji="1" lang="en-US" altLang="ja-JP" dirty="0"/>
              <a:t>About Me</a:t>
            </a:r>
            <a:endParaRPr kumimoji="1" lang="ja-JP" altLang="en-US" dirty="0"/>
          </a:p>
        </p:txBody>
      </p:sp>
      <p:pic>
        <p:nvPicPr>
          <p:cNvPr id="4" name="図 3">
            <a:extLst>
              <a:ext uri="{FF2B5EF4-FFF2-40B4-BE49-F238E27FC236}">
                <a16:creationId xmlns:a16="http://schemas.microsoft.com/office/drawing/2014/main" id="{79549F28-324A-25B6-ADED-3DD69AF5B3A1}"/>
              </a:ext>
            </a:extLst>
          </p:cNvPr>
          <p:cNvPicPr>
            <a:picLocks noChangeAspect="1"/>
          </p:cNvPicPr>
          <p:nvPr/>
        </p:nvPicPr>
        <p:blipFill rotWithShape="1">
          <a:blip r:embed="rId2"/>
          <a:srcRect l="5961" r="5961" b="16508"/>
          <a:stretch/>
        </p:blipFill>
        <p:spPr>
          <a:xfrm>
            <a:off x="582101" y="1061967"/>
            <a:ext cx="1820432" cy="2296890"/>
          </a:xfrm>
          <a:prstGeom prst="ellipse">
            <a:avLst/>
          </a:prstGeom>
          <a:ln>
            <a:noFill/>
          </a:ln>
          <a:effectLst>
            <a:softEdge rad="112500"/>
          </a:effectLst>
        </p:spPr>
      </p:pic>
      <p:sp>
        <p:nvSpPr>
          <p:cNvPr id="6" name="テキスト ボックス 5">
            <a:extLst>
              <a:ext uri="{FF2B5EF4-FFF2-40B4-BE49-F238E27FC236}">
                <a16:creationId xmlns:a16="http://schemas.microsoft.com/office/drawing/2014/main" id="{466A4245-D1B9-CDED-3663-088FB52C3EA7}"/>
              </a:ext>
            </a:extLst>
          </p:cNvPr>
          <p:cNvSpPr txBox="1"/>
          <p:nvPr/>
        </p:nvSpPr>
        <p:spPr>
          <a:xfrm>
            <a:off x="390677" y="3358857"/>
            <a:ext cx="2662174" cy="461665"/>
          </a:xfrm>
          <a:prstGeom prst="rect">
            <a:avLst/>
          </a:prstGeom>
          <a:noFill/>
        </p:spPr>
        <p:txBody>
          <a:bodyPr wrap="square">
            <a:spAutoFit/>
          </a:bodyPr>
          <a:lstStyle/>
          <a:p>
            <a:r>
              <a:rPr kumimoji="1" lang="en-US" altLang="ja-JP" sz="2400" dirty="0">
                <a:solidFill>
                  <a:srgbClr val="002060"/>
                </a:solidFill>
              </a:rPr>
              <a:t>Motoki</a:t>
            </a:r>
            <a:r>
              <a:rPr kumimoji="1" lang="ja-JP" altLang="en-US" sz="2400" dirty="0">
                <a:solidFill>
                  <a:srgbClr val="002060"/>
                </a:solidFill>
              </a:rPr>
              <a:t> </a:t>
            </a:r>
            <a:r>
              <a:rPr kumimoji="1" lang="en-US" altLang="ja-JP" sz="2400" dirty="0">
                <a:solidFill>
                  <a:srgbClr val="002060"/>
                </a:solidFill>
              </a:rPr>
              <a:t>Ohta</a:t>
            </a:r>
          </a:p>
        </p:txBody>
      </p:sp>
      <p:sp>
        <p:nvSpPr>
          <p:cNvPr id="8" name="四角形: 角を丸くする 7">
            <a:extLst>
              <a:ext uri="{FF2B5EF4-FFF2-40B4-BE49-F238E27FC236}">
                <a16:creationId xmlns:a16="http://schemas.microsoft.com/office/drawing/2014/main" id="{CA9ED9DC-EDA9-5245-B5F0-74140403E17B}"/>
              </a:ext>
            </a:extLst>
          </p:cNvPr>
          <p:cNvSpPr/>
          <p:nvPr/>
        </p:nvSpPr>
        <p:spPr>
          <a:xfrm>
            <a:off x="3052851" y="984935"/>
            <a:ext cx="8910548" cy="992765"/>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t>Affiliation </a:t>
            </a:r>
          </a:p>
          <a:p>
            <a:pPr marL="285750" indent="-285750">
              <a:buFont typeface="Arial" panose="020B0604020202020204" pitchFamily="34" charset="0"/>
              <a:buChar char="•"/>
            </a:pPr>
            <a:r>
              <a:rPr lang="en-US" altLang="ja-JP" dirty="0"/>
              <a:t>Senior Researcher: PROTERAL (Hitachi Metals)</a:t>
            </a:r>
          </a:p>
          <a:p>
            <a:pPr marL="285750" indent="-285750">
              <a:buFont typeface="Arial" panose="020B0604020202020204" pitchFamily="34" charset="0"/>
              <a:buChar char="•"/>
            </a:pPr>
            <a:r>
              <a:rPr lang="en-US" altLang="ja-JP" dirty="0"/>
              <a:t>Professor: Shimane University Next Generation Tatara Co-creation Center </a:t>
            </a:r>
            <a:endParaRPr kumimoji="1" lang="ja-JP" altLang="en-US" dirty="0"/>
          </a:p>
        </p:txBody>
      </p:sp>
      <p:sp>
        <p:nvSpPr>
          <p:cNvPr id="9" name="四角形: 角を丸くする 8">
            <a:extLst>
              <a:ext uri="{FF2B5EF4-FFF2-40B4-BE49-F238E27FC236}">
                <a16:creationId xmlns:a16="http://schemas.microsoft.com/office/drawing/2014/main" id="{B4346850-859F-B157-AFDE-FA1B5E95B8CE}"/>
              </a:ext>
            </a:extLst>
          </p:cNvPr>
          <p:cNvSpPr/>
          <p:nvPr/>
        </p:nvSpPr>
        <p:spPr>
          <a:xfrm>
            <a:off x="3027450" y="2171895"/>
            <a:ext cx="8935949" cy="2882705"/>
          </a:xfrm>
          <a:prstGeom prst="roundRect">
            <a:avLst>
              <a:gd name="adj" fmla="val 1049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t>Background</a:t>
            </a:r>
          </a:p>
          <a:p>
            <a:pPr marL="285750" indent="-285750">
              <a:buFont typeface="Arial" panose="020B0604020202020204" pitchFamily="34" charset="0"/>
              <a:buChar char="•"/>
            </a:pPr>
            <a:r>
              <a:rPr lang="en-US" altLang="ja-JP" dirty="0"/>
              <a:t>Academic degree: PhD. 2002 Tohoku University (Sendai Japan)</a:t>
            </a:r>
          </a:p>
          <a:p>
            <a:r>
              <a:rPr lang="en-US" altLang="ja-JP" sz="1100" dirty="0"/>
              <a:t>	“Spin Fluctuation and Thermal Expansion Anomaly in Y</a:t>
            </a:r>
            <a:r>
              <a:rPr lang="en-US" altLang="ja-JP" sz="1100" baseline="-25000" dirty="0"/>
              <a:t>6</a:t>
            </a:r>
            <a:r>
              <a:rPr lang="en-US" altLang="ja-JP" sz="1100" dirty="0"/>
              <a:t>(Mn</a:t>
            </a:r>
            <a:r>
              <a:rPr lang="en-US" altLang="ja-JP" sz="1100" baseline="-25000" dirty="0"/>
              <a:t>1-x</a:t>
            </a:r>
            <a:r>
              <a:rPr lang="en-US" altLang="ja-JP" sz="1100" dirty="0"/>
              <a:t>Fe</a:t>
            </a:r>
            <a:r>
              <a:rPr lang="en-US" altLang="ja-JP" sz="1100" baseline="-25000" dirty="0"/>
              <a:t>x</a:t>
            </a:r>
            <a:r>
              <a:rPr lang="en-US" altLang="ja-JP" sz="1100" dirty="0"/>
              <a:t>)</a:t>
            </a:r>
            <a:r>
              <a:rPr lang="en-US" altLang="ja-JP" sz="1100" baseline="-25000" dirty="0"/>
              <a:t>23</a:t>
            </a:r>
            <a:r>
              <a:rPr lang="en-US" altLang="ja-JP" sz="1100" dirty="0"/>
              <a:t> Compounds and Amorphous Alloys</a:t>
            </a:r>
            <a:r>
              <a:rPr lang="en-US" altLang="ja-JP" sz="1000" dirty="0"/>
              <a:t>”</a:t>
            </a:r>
          </a:p>
          <a:p>
            <a:pPr marL="285750" indent="-285750">
              <a:buFont typeface="Arial" panose="020B0604020202020204" pitchFamily="34" charset="0"/>
              <a:buChar char="•"/>
            </a:pPr>
            <a:r>
              <a:rPr kumimoji="1" lang="en-US" altLang="ja-JP" dirty="0"/>
              <a:t>Work History: </a:t>
            </a:r>
          </a:p>
          <a:p>
            <a:pPr marL="628650" lvl="1" indent="-285750">
              <a:buFont typeface="Arial" panose="020B0604020202020204" pitchFamily="34" charset="0"/>
              <a:buChar char="•"/>
            </a:pPr>
            <a:r>
              <a:rPr kumimoji="1" lang="en-US" altLang="ja-JP" dirty="0"/>
              <a:t>2002-05: Assistant Professor @  Tohoku University: </a:t>
            </a:r>
          </a:p>
          <a:p>
            <a:pPr marL="971550" lvl="2" indent="-285750">
              <a:buFont typeface="Arial" panose="020B0604020202020204" pitchFamily="34" charset="0"/>
              <a:buChar char="•"/>
            </a:pPr>
            <a:r>
              <a:rPr lang="en-US" altLang="ja-JP" dirty="0"/>
              <a:t>Magnetics of solid-state metals</a:t>
            </a:r>
          </a:p>
          <a:p>
            <a:pPr marL="971550" lvl="2" indent="-285750">
              <a:buFont typeface="Arial" panose="020B0604020202020204" pitchFamily="34" charset="0"/>
              <a:buChar char="•"/>
            </a:pPr>
            <a:r>
              <a:rPr lang="en-US" altLang="ja-JP" dirty="0"/>
              <a:t>Thermal expansion &amp; Spin fluctuation (itinerant feature of spins)</a:t>
            </a:r>
          </a:p>
          <a:p>
            <a:pPr marL="628650" lvl="1" indent="-285750">
              <a:buFont typeface="Arial" panose="020B0604020202020204" pitchFamily="34" charset="0"/>
              <a:buChar char="•"/>
            </a:pPr>
            <a:r>
              <a:rPr kumimoji="1" lang="en-US" altLang="ja-JP" dirty="0"/>
              <a:t>2005-now: Researcher @ Hitachi Metals (2013-15 Metglas): </a:t>
            </a:r>
          </a:p>
          <a:p>
            <a:pPr marL="971550" lvl="2" indent="-285750">
              <a:buFont typeface="Arial" panose="020B0604020202020204" pitchFamily="34" charset="0"/>
              <a:buChar char="•"/>
            </a:pPr>
            <a:r>
              <a:rPr kumimoji="1" lang="en-US" altLang="ja-JP" dirty="0"/>
              <a:t>Development of rapid quenched soft magnetic materials such as nanocrystalline &amp; amorphous ribbons </a:t>
            </a:r>
          </a:p>
          <a:p>
            <a:pPr marL="628650" lvl="1" indent="-285750">
              <a:buFont typeface="Arial" panose="020B0604020202020204" pitchFamily="34" charset="0"/>
              <a:buChar char="•"/>
            </a:pPr>
            <a:r>
              <a:rPr kumimoji="1" lang="en-US" altLang="ja-JP" dirty="0"/>
              <a:t>2019-now: Professorship from Shimane University: </a:t>
            </a:r>
          </a:p>
          <a:p>
            <a:pPr marL="971550" lvl="2" indent="-285750">
              <a:buFont typeface="Arial" panose="020B0604020202020204" pitchFamily="34" charset="0"/>
              <a:buChar char="•"/>
            </a:pPr>
            <a:r>
              <a:rPr kumimoji="1" lang="en-US" altLang="ja-JP" dirty="0"/>
              <a:t>Project Leader of the commercialization of amorphous motor</a:t>
            </a:r>
          </a:p>
          <a:p>
            <a:pPr marL="971550" lvl="2" indent="-285750">
              <a:buFont typeface="Arial" panose="020B0604020202020204" pitchFamily="34" charset="0"/>
              <a:buChar char="•"/>
            </a:pPr>
            <a:r>
              <a:rPr kumimoji="1" lang="en-US" altLang="ja-JP" dirty="0"/>
              <a:t>Processing and characterization of Fe-based amorphous ribbon  </a:t>
            </a:r>
          </a:p>
        </p:txBody>
      </p:sp>
      <p:sp>
        <p:nvSpPr>
          <p:cNvPr id="11" name="四角形: 角を丸くする 10">
            <a:extLst>
              <a:ext uri="{FF2B5EF4-FFF2-40B4-BE49-F238E27FC236}">
                <a16:creationId xmlns:a16="http://schemas.microsoft.com/office/drawing/2014/main" id="{A10E5221-9534-764D-1728-C0401745D945}"/>
              </a:ext>
            </a:extLst>
          </p:cNvPr>
          <p:cNvSpPr/>
          <p:nvPr/>
        </p:nvSpPr>
        <p:spPr>
          <a:xfrm>
            <a:off x="3027450" y="5248797"/>
            <a:ext cx="8935949" cy="1516070"/>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t>My Lifework Research (relation with todays presentation)  </a:t>
            </a:r>
          </a:p>
          <a:p>
            <a:pPr marL="285750" indent="-285750">
              <a:buFont typeface="Arial" panose="020B0604020202020204" pitchFamily="34" charset="0"/>
              <a:buChar char="•"/>
            </a:pPr>
            <a:r>
              <a:rPr lang="en-US" altLang="ja-JP" dirty="0"/>
              <a:t>Basically R&amp;D person</a:t>
            </a:r>
          </a:p>
          <a:p>
            <a:pPr marL="285750" indent="-285750">
              <a:buFont typeface="Arial" panose="020B0604020202020204" pitchFamily="34" charset="0"/>
              <a:buChar char="•"/>
            </a:pPr>
            <a:r>
              <a:rPr lang="en-US" altLang="ja-JP" dirty="0"/>
              <a:t>Materials development, Soft magnetic properties</a:t>
            </a:r>
          </a:p>
          <a:p>
            <a:pPr marL="285750" indent="-285750">
              <a:buFont typeface="Arial" panose="020B0604020202020204" pitchFamily="34" charset="0"/>
              <a:buChar char="•"/>
            </a:pPr>
            <a:r>
              <a:rPr lang="en-US" altLang="ja-JP" dirty="0"/>
              <a:t>High Fe content nanocrystalline soft magnetic material (</a:t>
            </a:r>
            <a:r>
              <a:rPr lang="en-US" altLang="ja-JP" sz="1200" dirty="0"/>
              <a:t>total citations: </a:t>
            </a:r>
            <a:r>
              <a:rPr lang="en-US" altLang="ja-JP" dirty="0"/>
              <a:t>979 </a:t>
            </a:r>
            <a:r>
              <a:rPr lang="en-US" altLang="ja-JP" sz="1050" dirty="0"/>
              <a:t>google scholar</a:t>
            </a:r>
            <a:r>
              <a:rPr lang="en-US" altLang="ja-JP" dirty="0"/>
              <a:t>) </a:t>
            </a:r>
          </a:p>
          <a:p>
            <a:pPr marL="628650" lvl="1" indent="-285750">
              <a:buFont typeface="Arial" panose="020B0604020202020204" pitchFamily="34" charset="0"/>
              <a:buChar char="•"/>
            </a:pPr>
            <a:r>
              <a:rPr lang="en-US" altLang="ja-JP" dirty="0"/>
              <a:t>Most cited: APL 91 (2007) 062517. (</a:t>
            </a:r>
            <a:r>
              <a:rPr lang="en-US" altLang="ja-JP" sz="1200" dirty="0"/>
              <a:t>citations:</a:t>
            </a:r>
            <a:r>
              <a:rPr lang="en-US" altLang="ja-JP" dirty="0"/>
              <a:t> 152)</a:t>
            </a:r>
          </a:p>
          <a:p>
            <a:pPr marL="285750" indent="-285750">
              <a:buFont typeface="Arial" panose="020B0604020202020204" pitchFamily="34" charset="0"/>
              <a:buChar char="•"/>
            </a:pPr>
            <a:r>
              <a:rPr lang="en-US" altLang="ja-JP" dirty="0"/>
              <a:t>Pursuit of the origin of </a:t>
            </a:r>
            <a:r>
              <a:rPr lang="en-US" altLang="ja-JP" dirty="0" err="1"/>
              <a:t>nanocrystallization</a:t>
            </a:r>
            <a:r>
              <a:rPr lang="en-US" altLang="ja-JP" dirty="0"/>
              <a:t> and magnetic anisotropy in FINEMET</a:t>
            </a:r>
            <a:r>
              <a:rPr lang="en-US" altLang="ja-JP" baseline="30000" dirty="0"/>
              <a:t>®</a:t>
            </a:r>
          </a:p>
          <a:p>
            <a:pPr marL="285750" indent="-285750">
              <a:buFont typeface="Arial" panose="020B0604020202020204" pitchFamily="34" charset="0"/>
              <a:buChar char="•"/>
            </a:pPr>
            <a:endParaRPr lang="en-US" altLang="ja-JP" dirty="0"/>
          </a:p>
        </p:txBody>
      </p:sp>
    </p:spTree>
    <p:extLst>
      <p:ext uri="{BB962C8B-B14F-4D97-AF65-F5344CB8AC3E}">
        <p14:creationId xmlns:p14="http://schemas.microsoft.com/office/powerpoint/2010/main" val="1039381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AutoShape 3"/>
          <p:cNvSpPr>
            <a:spLocks noChangeArrowheads="1"/>
          </p:cNvSpPr>
          <p:nvPr/>
        </p:nvSpPr>
        <p:spPr bwMode="auto">
          <a:xfrm>
            <a:off x="8450061" y="4220852"/>
            <a:ext cx="2522240" cy="1447800"/>
          </a:xfrm>
          <a:prstGeom prst="roundRect">
            <a:avLst>
              <a:gd name="adj" fmla="val 16667"/>
            </a:avLst>
          </a:prstGeom>
          <a:noFill/>
          <a:ln w="76200">
            <a:solidFill>
              <a:srgbClr val="FF6699"/>
            </a:solidFill>
            <a:round/>
            <a:headEnd/>
            <a:tailEnd/>
          </a:ln>
        </p:spPr>
        <p:txBody>
          <a:bodyPr wrap="none" anchor="ctr"/>
          <a:lstStyle/>
          <a:p>
            <a:endParaRPr lang="ja-JP" altLang="en-US">
              <a:latin typeface="+mj-lt"/>
            </a:endParaRPr>
          </a:p>
        </p:txBody>
      </p:sp>
      <p:sp>
        <p:nvSpPr>
          <p:cNvPr id="5124" name="Text Box 5"/>
          <p:cNvSpPr txBox="1">
            <a:spLocks noChangeArrowheads="1"/>
          </p:cNvSpPr>
          <p:nvPr/>
        </p:nvSpPr>
        <p:spPr bwMode="auto">
          <a:xfrm>
            <a:off x="8952158" y="3637148"/>
            <a:ext cx="1518429" cy="523220"/>
          </a:xfrm>
          <a:prstGeom prst="rect">
            <a:avLst/>
          </a:prstGeom>
          <a:noFill/>
          <a:ln w="9525">
            <a:noFill/>
            <a:miter lim="800000"/>
            <a:headEnd/>
            <a:tailEnd/>
          </a:ln>
        </p:spPr>
        <p:txBody>
          <a:bodyPr wrap="none">
            <a:spAutoFit/>
          </a:bodyPr>
          <a:lstStyle/>
          <a:p>
            <a:r>
              <a:rPr lang="en-US" altLang="ja-JP" sz="2800" dirty="0">
                <a:latin typeface="+mj-lt"/>
              </a:rPr>
              <a:t>Direction</a:t>
            </a:r>
          </a:p>
        </p:txBody>
      </p:sp>
      <p:sp>
        <p:nvSpPr>
          <p:cNvPr id="5125" name="Text Box 6"/>
          <p:cNvSpPr txBox="1">
            <a:spLocks noChangeArrowheads="1"/>
          </p:cNvSpPr>
          <p:nvPr/>
        </p:nvSpPr>
        <p:spPr bwMode="auto">
          <a:xfrm>
            <a:off x="8975725" y="-31750"/>
            <a:ext cx="184150" cy="519113"/>
          </a:xfrm>
          <a:prstGeom prst="rect">
            <a:avLst/>
          </a:prstGeom>
          <a:noFill/>
          <a:ln w="9525">
            <a:noFill/>
            <a:miter lim="800000"/>
            <a:headEnd/>
            <a:tailEnd/>
          </a:ln>
        </p:spPr>
        <p:txBody>
          <a:bodyPr wrap="none">
            <a:spAutoFit/>
          </a:bodyPr>
          <a:lstStyle/>
          <a:p>
            <a:endParaRPr lang="ja-JP" altLang="en-US" sz="2800">
              <a:latin typeface="+mj-lt"/>
            </a:endParaRPr>
          </a:p>
        </p:txBody>
      </p:sp>
      <p:sp>
        <p:nvSpPr>
          <p:cNvPr id="5126" name="AutoShape 7"/>
          <p:cNvSpPr>
            <a:spLocks noChangeArrowheads="1"/>
          </p:cNvSpPr>
          <p:nvPr/>
        </p:nvSpPr>
        <p:spPr bwMode="auto">
          <a:xfrm flipH="1">
            <a:off x="3010742" y="6121883"/>
            <a:ext cx="587375" cy="127000"/>
          </a:xfrm>
          <a:custGeom>
            <a:avLst/>
            <a:gdLst>
              <a:gd name="T0" fmla="*/ 440531 w 21600"/>
              <a:gd name="T1" fmla="*/ 0 h 21600"/>
              <a:gd name="T2" fmla="*/ 0 w 21600"/>
              <a:gd name="T3" fmla="*/ 63500 h 21600"/>
              <a:gd name="T4" fmla="*/ 440531 w 21600"/>
              <a:gd name="T5" fmla="*/ 127000 h 21600"/>
              <a:gd name="T6" fmla="*/ 587375 w 21600"/>
              <a:gd name="T7" fmla="*/ 6350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FF00"/>
          </a:solidFill>
          <a:ln w="9525">
            <a:solidFill>
              <a:schemeClr val="tx1"/>
            </a:solidFill>
            <a:miter lim="800000"/>
            <a:headEnd/>
            <a:tailEnd/>
          </a:ln>
        </p:spPr>
        <p:txBody>
          <a:bodyPr wrap="none" anchor="ctr"/>
          <a:lstStyle/>
          <a:p>
            <a:endParaRPr lang="en-US">
              <a:latin typeface="+mj-lt"/>
            </a:endParaRPr>
          </a:p>
        </p:txBody>
      </p:sp>
      <p:sp>
        <p:nvSpPr>
          <p:cNvPr id="5127" name="Text Box 8"/>
          <p:cNvSpPr txBox="1">
            <a:spLocks noChangeArrowheads="1"/>
          </p:cNvSpPr>
          <p:nvPr/>
        </p:nvSpPr>
        <p:spPr bwMode="auto">
          <a:xfrm>
            <a:off x="3658813" y="5977868"/>
            <a:ext cx="4248472" cy="406265"/>
          </a:xfrm>
          <a:prstGeom prst="rect">
            <a:avLst/>
          </a:prstGeom>
          <a:noFill/>
          <a:ln w="9525">
            <a:noFill/>
            <a:miter lim="800000"/>
            <a:headEnd/>
            <a:tailEnd/>
          </a:ln>
        </p:spPr>
        <p:txBody>
          <a:bodyPr wrap="square">
            <a:spAutoFit/>
          </a:bodyPr>
          <a:lstStyle/>
          <a:p>
            <a:pPr>
              <a:lnSpc>
                <a:spcPct val="85000"/>
              </a:lnSpc>
            </a:pPr>
            <a:r>
              <a:rPr lang="en-US" altLang="ja-JP" dirty="0">
                <a:solidFill>
                  <a:srgbClr val="FF0000"/>
                </a:solidFill>
                <a:latin typeface="+mj-lt"/>
              </a:rPr>
              <a:t>low loss, high permeability</a:t>
            </a:r>
          </a:p>
        </p:txBody>
      </p:sp>
      <p:sp>
        <p:nvSpPr>
          <p:cNvPr id="5128" name="Rectangle 9"/>
          <p:cNvSpPr>
            <a:spLocks noChangeArrowheads="1"/>
          </p:cNvSpPr>
          <p:nvPr/>
        </p:nvSpPr>
        <p:spPr bwMode="auto">
          <a:xfrm>
            <a:off x="3226766" y="5401804"/>
            <a:ext cx="3044825" cy="300724"/>
          </a:xfrm>
          <a:prstGeom prst="rect">
            <a:avLst/>
          </a:prstGeom>
          <a:noFill/>
          <a:ln w="9525">
            <a:noFill/>
            <a:miter lim="800000"/>
            <a:headEnd/>
            <a:tailEnd/>
          </a:ln>
        </p:spPr>
        <p:txBody>
          <a:bodyPr lIns="92075" tIns="46038" rIns="92075" bIns="46038">
            <a:spAutoFit/>
          </a:bodyPr>
          <a:lstStyle/>
          <a:p>
            <a:pPr algn="ctr" eaLnBrk="0" hangingPunct="0"/>
            <a:r>
              <a:rPr lang="en-US" altLang="ja-JP" dirty="0">
                <a:solidFill>
                  <a:srgbClr val="FF0000"/>
                </a:solidFill>
              </a:rPr>
              <a:t>Coercivity :</a:t>
            </a:r>
            <a:r>
              <a:rPr lang="ja-JP" altLang="en-US" dirty="0">
                <a:solidFill>
                  <a:srgbClr val="FF0000"/>
                </a:solidFill>
              </a:rPr>
              <a:t> </a:t>
            </a:r>
            <a:r>
              <a:rPr kumimoji="0" lang="en-US" altLang="ja-JP" i="1" dirty="0" err="1">
                <a:latin typeface="+mj-lt"/>
              </a:rPr>
              <a:t>H</a:t>
            </a:r>
            <a:r>
              <a:rPr kumimoji="0" lang="en-US" altLang="ja-JP" baseline="-25000" dirty="0" err="1">
                <a:latin typeface="+mj-lt"/>
              </a:rPr>
              <a:t>c</a:t>
            </a:r>
            <a:r>
              <a:rPr kumimoji="0" lang="en-US" altLang="ja-JP" dirty="0">
                <a:latin typeface="+mj-lt"/>
              </a:rPr>
              <a:t> (A/m)</a:t>
            </a:r>
          </a:p>
        </p:txBody>
      </p:sp>
      <p:sp>
        <p:nvSpPr>
          <p:cNvPr id="5129" name="Oval 10"/>
          <p:cNvSpPr>
            <a:spLocks noChangeArrowheads="1"/>
          </p:cNvSpPr>
          <p:nvPr/>
        </p:nvSpPr>
        <p:spPr bwMode="auto">
          <a:xfrm rot="18607419">
            <a:off x="2389926" y="3300173"/>
            <a:ext cx="1697768" cy="781050"/>
          </a:xfrm>
          <a:prstGeom prst="ellipse">
            <a:avLst/>
          </a:prstGeom>
          <a:solidFill>
            <a:srgbClr val="FF9933"/>
          </a:solidFill>
          <a:ln w="9525">
            <a:noFill/>
            <a:round/>
            <a:headEnd/>
            <a:tailEnd/>
          </a:ln>
        </p:spPr>
        <p:txBody>
          <a:bodyPr wrap="none" anchor="ctr"/>
          <a:lstStyle/>
          <a:p>
            <a:endParaRPr lang="ja-JP" altLang="en-US" sz="2000">
              <a:latin typeface="+mj-lt"/>
            </a:endParaRPr>
          </a:p>
        </p:txBody>
      </p:sp>
      <p:sp>
        <p:nvSpPr>
          <p:cNvPr id="5130" name="Line 11"/>
          <p:cNvSpPr>
            <a:spLocks noChangeShapeType="1"/>
          </p:cNvSpPr>
          <p:nvPr/>
        </p:nvSpPr>
        <p:spPr bwMode="auto">
          <a:xfrm flipV="1">
            <a:off x="2357361" y="1014995"/>
            <a:ext cx="0" cy="4114800"/>
          </a:xfrm>
          <a:prstGeom prst="line">
            <a:avLst/>
          </a:prstGeom>
          <a:noFill/>
          <a:ln w="9525">
            <a:solidFill>
              <a:schemeClr val="tx1"/>
            </a:solidFill>
            <a:round/>
            <a:headEnd/>
            <a:tailEnd type="triangle" w="med" len="med"/>
          </a:ln>
        </p:spPr>
        <p:txBody>
          <a:bodyPr/>
          <a:lstStyle/>
          <a:p>
            <a:endParaRPr lang="en-US">
              <a:latin typeface="+mj-lt"/>
            </a:endParaRPr>
          </a:p>
        </p:txBody>
      </p:sp>
      <p:sp>
        <p:nvSpPr>
          <p:cNvPr id="5131" name="Line 12"/>
          <p:cNvSpPr>
            <a:spLocks noChangeShapeType="1"/>
          </p:cNvSpPr>
          <p:nvPr/>
        </p:nvSpPr>
        <p:spPr bwMode="auto">
          <a:xfrm>
            <a:off x="2357361" y="5129795"/>
            <a:ext cx="4757836" cy="0"/>
          </a:xfrm>
          <a:prstGeom prst="line">
            <a:avLst/>
          </a:prstGeom>
          <a:noFill/>
          <a:ln w="9525">
            <a:solidFill>
              <a:schemeClr val="tx1"/>
            </a:solidFill>
            <a:round/>
            <a:headEnd/>
            <a:tailEnd type="triangle" w="med" len="med"/>
          </a:ln>
        </p:spPr>
        <p:txBody>
          <a:bodyPr/>
          <a:lstStyle/>
          <a:p>
            <a:endParaRPr lang="en-US">
              <a:latin typeface="+mj-lt"/>
            </a:endParaRPr>
          </a:p>
        </p:txBody>
      </p:sp>
      <p:sp>
        <p:nvSpPr>
          <p:cNvPr id="5132" name="Rectangle 13"/>
          <p:cNvSpPr>
            <a:spLocks noChangeArrowheads="1"/>
          </p:cNvSpPr>
          <p:nvPr/>
        </p:nvSpPr>
        <p:spPr bwMode="auto">
          <a:xfrm>
            <a:off x="1900162" y="3224796"/>
            <a:ext cx="323807" cy="307777"/>
          </a:xfrm>
          <a:prstGeom prst="rect">
            <a:avLst/>
          </a:prstGeom>
          <a:noFill/>
          <a:ln w="9525">
            <a:noFill/>
            <a:miter lim="800000"/>
            <a:headEnd/>
            <a:tailEnd/>
          </a:ln>
        </p:spPr>
        <p:txBody>
          <a:bodyPr wrap="none" lIns="0" tIns="0" rIns="0" bIns="0">
            <a:spAutoFit/>
          </a:bodyPr>
          <a:lstStyle/>
          <a:p>
            <a:r>
              <a:rPr lang="ja-JP" altLang="en-US" sz="2000">
                <a:solidFill>
                  <a:srgbClr val="000000"/>
                </a:solidFill>
                <a:latin typeface="+mj-lt"/>
              </a:rPr>
              <a:t>1.</a:t>
            </a:r>
            <a:r>
              <a:rPr lang="en-US" altLang="ja-JP" sz="2000" dirty="0">
                <a:solidFill>
                  <a:srgbClr val="000000"/>
                </a:solidFill>
                <a:latin typeface="+mj-lt"/>
              </a:rPr>
              <a:t>0</a:t>
            </a:r>
            <a:endParaRPr lang="ja-JP" altLang="en-US" sz="2000">
              <a:latin typeface="+mj-lt"/>
            </a:endParaRPr>
          </a:p>
        </p:txBody>
      </p:sp>
      <p:sp>
        <p:nvSpPr>
          <p:cNvPr id="5133" name="Rectangle 14"/>
          <p:cNvSpPr>
            <a:spLocks noChangeArrowheads="1"/>
          </p:cNvSpPr>
          <p:nvPr/>
        </p:nvSpPr>
        <p:spPr bwMode="auto">
          <a:xfrm>
            <a:off x="1900162" y="1472196"/>
            <a:ext cx="323807" cy="307777"/>
          </a:xfrm>
          <a:prstGeom prst="rect">
            <a:avLst/>
          </a:prstGeom>
          <a:noFill/>
          <a:ln w="9525">
            <a:noFill/>
            <a:miter lim="800000"/>
            <a:headEnd/>
            <a:tailEnd/>
          </a:ln>
        </p:spPr>
        <p:txBody>
          <a:bodyPr wrap="none" lIns="0" tIns="0" rIns="0" bIns="0">
            <a:spAutoFit/>
          </a:bodyPr>
          <a:lstStyle/>
          <a:p>
            <a:r>
              <a:rPr lang="en-US" altLang="ja-JP" sz="2000" dirty="0">
                <a:solidFill>
                  <a:srgbClr val="000000"/>
                </a:solidFill>
                <a:latin typeface="+mj-lt"/>
              </a:rPr>
              <a:t>1.5</a:t>
            </a:r>
            <a:endParaRPr lang="ja-JP" altLang="en-US" sz="2000" dirty="0">
              <a:latin typeface="+mj-lt"/>
            </a:endParaRPr>
          </a:p>
        </p:txBody>
      </p:sp>
      <p:sp>
        <p:nvSpPr>
          <p:cNvPr id="5134" name="Rectangle 15"/>
          <p:cNvSpPr>
            <a:spLocks noChangeArrowheads="1"/>
          </p:cNvSpPr>
          <p:nvPr/>
        </p:nvSpPr>
        <p:spPr bwMode="auto">
          <a:xfrm>
            <a:off x="2722710" y="5113771"/>
            <a:ext cx="801687" cy="400752"/>
          </a:xfrm>
          <a:prstGeom prst="rect">
            <a:avLst/>
          </a:prstGeom>
          <a:noFill/>
          <a:ln w="9525">
            <a:noFill/>
            <a:miter lim="800000"/>
            <a:headEnd/>
            <a:tailEnd/>
          </a:ln>
        </p:spPr>
        <p:txBody>
          <a:bodyPr lIns="92075" tIns="46038" rIns="92075" bIns="46038">
            <a:spAutoFit/>
          </a:bodyPr>
          <a:lstStyle/>
          <a:p>
            <a:pPr algn="ctr" eaLnBrk="0" hangingPunct="0">
              <a:spcBef>
                <a:spcPct val="50000"/>
              </a:spcBef>
            </a:pPr>
            <a:r>
              <a:rPr kumimoji="0" lang="ja-JP" altLang="en-US" sz="2000" dirty="0">
                <a:latin typeface="+mj-lt"/>
              </a:rPr>
              <a:t>10</a:t>
            </a:r>
            <a:r>
              <a:rPr kumimoji="0" lang="ja-JP" altLang="en-US" sz="2000" baseline="30000" dirty="0">
                <a:latin typeface="+mj-lt"/>
              </a:rPr>
              <a:t>0</a:t>
            </a:r>
          </a:p>
        </p:txBody>
      </p:sp>
      <p:sp>
        <p:nvSpPr>
          <p:cNvPr id="5135" name="Rectangle 16"/>
          <p:cNvSpPr>
            <a:spLocks noChangeArrowheads="1"/>
          </p:cNvSpPr>
          <p:nvPr/>
        </p:nvSpPr>
        <p:spPr bwMode="auto">
          <a:xfrm>
            <a:off x="5819053" y="5113771"/>
            <a:ext cx="773112" cy="400752"/>
          </a:xfrm>
          <a:prstGeom prst="rect">
            <a:avLst/>
          </a:prstGeom>
          <a:noFill/>
          <a:ln w="9525">
            <a:noFill/>
            <a:miter lim="800000"/>
            <a:headEnd/>
            <a:tailEnd/>
          </a:ln>
        </p:spPr>
        <p:txBody>
          <a:bodyPr lIns="92075" tIns="46038" rIns="92075" bIns="46038">
            <a:spAutoFit/>
          </a:bodyPr>
          <a:lstStyle/>
          <a:p>
            <a:pPr algn="ctr" eaLnBrk="0" hangingPunct="0">
              <a:spcBef>
                <a:spcPct val="50000"/>
              </a:spcBef>
            </a:pPr>
            <a:r>
              <a:rPr kumimoji="0" lang="ja-JP" altLang="en-US" sz="2000" dirty="0">
                <a:latin typeface="+mj-lt"/>
              </a:rPr>
              <a:t>10</a:t>
            </a:r>
            <a:r>
              <a:rPr kumimoji="0" lang="ja-JP" altLang="en-US" sz="2000" baseline="30000" dirty="0">
                <a:latin typeface="+mj-lt"/>
              </a:rPr>
              <a:t>1</a:t>
            </a:r>
          </a:p>
        </p:txBody>
      </p:sp>
      <p:sp>
        <p:nvSpPr>
          <p:cNvPr id="5137" name="Oval 18"/>
          <p:cNvSpPr>
            <a:spLocks noChangeArrowheads="1"/>
          </p:cNvSpPr>
          <p:nvPr/>
        </p:nvSpPr>
        <p:spPr bwMode="auto">
          <a:xfrm rot="16501315">
            <a:off x="3367172" y="2304853"/>
            <a:ext cx="1555953" cy="910847"/>
          </a:xfrm>
          <a:prstGeom prst="ellipse">
            <a:avLst/>
          </a:prstGeom>
          <a:solidFill>
            <a:srgbClr val="92D050"/>
          </a:solidFill>
          <a:ln w="9525">
            <a:noFill/>
            <a:round/>
            <a:headEnd/>
            <a:tailEnd/>
          </a:ln>
        </p:spPr>
        <p:txBody>
          <a:bodyPr vert="eaVert" wrap="none" anchor="ctr"/>
          <a:lstStyle/>
          <a:p>
            <a:pPr algn="r"/>
            <a:endParaRPr lang="ja-JP" altLang="en-US" sz="2000">
              <a:latin typeface="+mj-lt"/>
            </a:endParaRPr>
          </a:p>
        </p:txBody>
      </p:sp>
      <p:sp>
        <p:nvSpPr>
          <p:cNvPr id="349203" name="Oval 19"/>
          <p:cNvSpPr>
            <a:spLocks noChangeArrowheads="1"/>
          </p:cNvSpPr>
          <p:nvPr/>
        </p:nvSpPr>
        <p:spPr bwMode="auto">
          <a:xfrm>
            <a:off x="5603030" y="1124508"/>
            <a:ext cx="659843" cy="936104"/>
          </a:xfrm>
          <a:prstGeom prst="ellipse">
            <a:avLst/>
          </a:prstGeom>
          <a:solidFill>
            <a:srgbClr val="00B0F0"/>
          </a:solidFill>
          <a:ln w="9525">
            <a:noFill/>
            <a:round/>
            <a:headEnd/>
            <a:tailEnd/>
          </a:ln>
          <a:effectLst>
            <a:outerShdw dist="35921" dir="2700000" algn="ctr" rotWithShape="0">
              <a:schemeClr val="bg1"/>
            </a:outerShdw>
          </a:effectLst>
        </p:spPr>
        <p:txBody>
          <a:bodyPr wrap="none" anchor="ctr"/>
          <a:lstStyle/>
          <a:p>
            <a:pPr>
              <a:defRPr/>
            </a:pPr>
            <a:endParaRPr lang="ja-JP" altLang="en-US">
              <a:latin typeface="+mj-lt"/>
              <a:ea typeface="ＭＳ Ｐゴシック" charset="-128"/>
            </a:endParaRPr>
          </a:p>
          <a:p>
            <a:pPr>
              <a:defRPr/>
            </a:pPr>
            <a:endParaRPr lang="ja-JP" altLang="en-US">
              <a:latin typeface="+mj-lt"/>
              <a:ea typeface="ＭＳ Ｐゴシック" charset="-128"/>
            </a:endParaRPr>
          </a:p>
        </p:txBody>
      </p:sp>
      <p:sp>
        <p:nvSpPr>
          <p:cNvPr id="5140" name="Line 21"/>
          <p:cNvSpPr>
            <a:spLocks noChangeShapeType="1"/>
          </p:cNvSpPr>
          <p:nvPr/>
        </p:nvSpPr>
        <p:spPr bwMode="auto">
          <a:xfrm>
            <a:off x="2357361" y="3377195"/>
            <a:ext cx="228600" cy="0"/>
          </a:xfrm>
          <a:prstGeom prst="line">
            <a:avLst/>
          </a:prstGeom>
          <a:noFill/>
          <a:ln w="9525">
            <a:solidFill>
              <a:schemeClr val="tx1"/>
            </a:solidFill>
            <a:round/>
            <a:headEnd/>
            <a:tailEnd/>
          </a:ln>
        </p:spPr>
        <p:txBody>
          <a:bodyPr/>
          <a:lstStyle/>
          <a:p>
            <a:endParaRPr lang="en-US">
              <a:latin typeface="+mj-lt"/>
            </a:endParaRPr>
          </a:p>
        </p:txBody>
      </p:sp>
      <p:sp>
        <p:nvSpPr>
          <p:cNvPr id="5141" name="Line 22"/>
          <p:cNvSpPr>
            <a:spLocks noChangeShapeType="1"/>
          </p:cNvSpPr>
          <p:nvPr/>
        </p:nvSpPr>
        <p:spPr bwMode="auto">
          <a:xfrm>
            <a:off x="2357361" y="2462795"/>
            <a:ext cx="228600" cy="0"/>
          </a:xfrm>
          <a:prstGeom prst="line">
            <a:avLst/>
          </a:prstGeom>
          <a:noFill/>
          <a:ln w="9525">
            <a:solidFill>
              <a:schemeClr val="tx1"/>
            </a:solidFill>
            <a:round/>
            <a:headEnd/>
            <a:tailEnd/>
          </a:ln>
        </p:spPr>
        <p:txBody>
          <a:bodyPr/>
          <a:lstStyle/>
          <a:p>
            <a:endParaRPr lang="en-US">
              <a:latin typeface="+mj-lt"/>
            </a:endParaRPr>
          </a:p>
        </p:txBody>
      </p:sp>
      <p:sp>
        <p:nvSpPr>
          <p:cNvPr id="5142" name="Line 23"/>
          <p:cNvSpPr>
            <a:spLocks noChangeShapeType="1"/>
          </p:cNvSpPr>
          <p:nvPr/>
        </p:nvSpPr>
        <p:spPr bwMode="auto">
          <a:xfrm>
            <a:off x="2357361" y="1624595"/>
            <a:ext cx="228600" cy="0"/>
          </a:xfrm>
          <a:prstGeom prst="line">
            <a:avLst/>
          </a:prstGeom>
          <a:noFill/>
          <a:ln w="9525">
            <a:solidFill>
              <a:schemeClr val="tx1"/>
            </a:solidFill>
            <a:round/>
            <a:headEnd/>
            <a:tailEnd/>
          </a:ln>
        </p:spPr>
        <p:txBody>
          <a:bodyPr/>
          <a:lstStyle/>
          <a:p>
            <a:endParaRPr lang="en-US">
              <a:latin typeface="+mj-lt"/>
            </a:endParaRPr>
          </a:p>
        </p:txBody>
      </p:sp>
      <p:sp>
        <p:nvSpPr>
          <p:cNvPr id="5143" name="Text Box 24"/>
          <p:cNvSpPr txBox="1">
            <a:spLocks noChangeArrowheads="1"/>
          </p:cNvSpPr>
          <p:nvPr/>
        </p:nvSpPr>
        <p:spPr bwMode="auto">
          <a:xfrm>
            <a:off x="3226765" y="4249676"/>
            <a:ext cx="3796296" cy="830997"/>
          </a:xfrm>
          <a:prstGeom prst="rect">
            <a:avLst/>
          </a:prstGeom>
          <a:noFill/>
          <a:ln w="9525">
            <a:noFill/>
            <a:miter lim="800000"/>
            <a:headEnd/>
            <a:tailEnd/>
          </a:ln>
        </p:spPr>
        <p:txBody>
          <a:bodyPr wrap="none">
            <a:spAutoFit/>
          </a:bodyPr>
          <a:lstStyle/>
          <a:p>
            <a:r>
              <a:rPr lang="en-US" altLang="ja-JP" dirty="0">
                <a:latin typeface="+mj-lt"/>
              </a:rPr>
              <a:t>Fe</a:t>
            </a:r>
            <a:r>
              <a:rPr lang="ja-JP" altLang="en-US" dirty="0">
                <a:latin typeface="+mj-lt"/>
              </a:rPr>
              <a:t> </a:t>
            </a:r>
            <a:r>
              <a:rPr lang="en-US" altLang="ja-JP" dirty="0" err="1">
                <a:latin typeface="+mj-lt"/>
              </a:rPr>
              <a:t>nanocrystalline</a:t>
            </a:r>
            <a:r>
              <a:rPr lang="en-US" altLang="ja-JP" dirty="0">
                <a:latin typeface="+mj-lt"/>
              </a:rPr>
              <a:t> alloys</a:t>
            </a:r>
          </a:p>
          <a:p>
            <a:r>
              <a:rPr lang="en-US" altLang="ja-JP" dirty="0">
                <a:latin typeface="+mj-lt"/>
              </a:rPr>
              <a:t>(ex. </a:t>
            </a:r>
            <a:r>
              <a:rPr lang="en-US" altLang="ja-JP" dirty="0" err="1">
                <a:latin typeface="+mj-lt"/>
              </a:rPr>
              <a:t>Finemet</a:t>
            </a:r>
            <a:r>
              <a:rPr lang="en-US" altLang="ja-JP" dirty="0">
                <a:latin typeface="+mj-lt"/>
              </a:rPr>
              <a:t>® </a:t>
            </a:r>
            <a:r>
              <a:rPr lang="en-US" altLang="ja-JP" dirty="0" err="1">
                <a:latin typeface="+mj-lt"/>
              </a:rPr>
              <a:t>Nanoparm</a:t>
            </a:r>
            <a:r>
              <a:rPr lang="en-US" altLang="ja-JP" baseline="30000" dirty="0" err="1">
                <a:latin typeface="+mj-lt"/>
              </a:rPr>
              <a:t>TM</a:t>
            </a:r>
            <a:r>
              <a:rPr lang="en-US" altLang="ja-JP" dirty="0">
                <a:latin typeface="+mj-lt"/>
              </a:rPr>
              <a:t>)</a:t>
            </a:r>
          </a:p>
        </p:txBody>
      </p:sp>
      <p:sp>
        <p:nvSpPr>
          <p:cNvPr id="5144" name="Line 25"/>
          <p:cNvSpPr>
            <a:spLocks noChangeShapeType="1"/>
          </p:cNvSpPr>
          <p:nvPr/>
        </p:nvSpPr>
        <p:spPr bwMode="auto">
          <a:xfrm flipH="1" flipV="1">
            <a:off x="3370781" y="3961643"/>
            <a:ext cx="303212" cy="381000"/>
          </a:xfrm>
          <a:prstGeom prst="line">
            <a:avLst/>
          </a:prstGeom>
          <a:noFill/>
          <a:ln w="9525">
            <a:solidFill>
              <a:schemeClr val="tx1"/>
            </a:solidFill>
            <a:round/>
            <a:headEnd/>
            <a:tailEnd/>
          </a:ln>
        </p:spPr>
        <p:txBody>
          <a:bodyPr/>
          <a:lstStyle/>
          <a:p>
            <a:endParaRPr lang="en-US">
              <a:latin typeface="+mj-lt"/>
            </a:endParaRPr>
          </a:p>
        </p:txBody>
      </p:sp>
      <p:sp>
        <p:nvSpPr>
          <p:cNvPr id="349210" name="Text Box 26"/>
          <p:cNvSpPr txBox="1">
            <a:spLocks noChangeArrowheads="1"/>
          </p:cNvSpPr>
          <p:nvPr/>
        </p:nvSpPr>
        <p:spPr bwMode="auto">
          <a:xfrm>
            <a:off x="3442790" y="2737508"/>
            <a:ext cx="2902333" cy="461665"/>
          </a:xfrm>
          <a:prstGeom prst="rect">
            <a:avLst/>
          </a:prstGeom>
          <a:noFill/>
          <a:ln w="9525">
            <a:noFill/>
            <a:miter lim="800000"/>
            <a:headEnd/>
            <a:tailEnd/>
          </a:ln>
          <a:effectLst>
            <a:outerShdw dist="12700" dir="5400000" algn="ctr" rotWithShape="0">
              <a:schemeClr val="bg1"/>
            </a:outerShdw>
          </a:effectLst>
        </p:spPr>
        <p:txBody>
          <a:bodyPr wrap="none">
            <a:spAutoFit/>
          </a:bodyPr>
          <a:lstStyle/>
          <a:p>
            <a:pPr>
              <a:defRPr/>
            </a:pPr>
            <a:r>
              <a:rPr lang="en-US" altLang="ja-JP" dirty="0">
                <a:latin typeface="+mj-lt"/>
                <a:ea typeface="ＭＳ Ｐゴシック" charset="-128"/>
              </a:rPr>
              <a:t>Fe</a:t>
            </a:r>
            <a:r>
              <a:rPr lang="ja-JP" altLang="en-US" dirty="0">
                <a:latin typeface="+mj-lt"/>
                <a:ea typeface="ＭＳ Ｐゴシック" charset="-128"/>
              </a:rPr>
              <a:t> </a:t>
            </a:r>
            <a:r>
              <a:rPr lang="en-US" altLang="ja-JP" dirty="0">
                <a:latin typeface="+mj-lt"/>
                <a:ea typeface="ＭＳ Ｐゴシック" charset="-128"/>
              </a:rPr>
              <a:t>–amorphous alloys</a:t>
            </a:r>
          </a:p>
        </p:txBody>
      </p:sp>
      <p:sp>
        <p:nvSpPr>
          <p:cNvPr id="5146" name="Line 27"/>
          <p:cNvSpPr>
            <a:spLocks noChangeShapeType="1"/>
          </p:cNvSpPr>
          <p:nvPr/>
        </p:nvSpPr>
        <p:spPr bwMode="auto">
          <a:xfrm>
            <a:off x="2357361" y="4291595"/>
            <a:ext cx="228600" cy="0"/>
          </a:xfrm>
          <a:prstGeom prst="line">
            <a:avLst/>
          </a:prstGeom>
          <a:noFill/>
          <a:ln w="9525">
            <a:solidFill>
              <a:schemeClr val="tx1"/>
            </a:solidFill>
            <a:round/>
            <a:headEnd/>
            <a:tailEnd/>
          </a:ln>
        </p:spPr>
        <p:txBody>
          <a:bodyPr/>
          <a:lstStyle/>
          <a:p>
            <a:endParaRPr lang="en-US">
              <a:latin typeface="+mj-lt"/>
            </a:endParaRPr>
          </a:p>
        </p:txBody>
      </p:sp>
      <p:sp>
        <p:nvSpPr>
          <p:cNvPr id="5147" name="Rectangle 28"/>
          <p:cNvSpPr>
            <a:spLocks noChangeArrowheads="1"/>
          </p:cNvSpPr>
          <p:nvPr/>
        </p:nvSpPr>
        <p:spPr bwMode="auto">
          <a:xfrm>
            <a:off x="1900162" y="4977396"/>
            <a:ext cx="323807" cy="307777"/>
          </a:xfrm>
          <a:prstGeom prst="rect">
            <a:avLst/>
          </a:prstGeom>
          <a:noFill/>
          <a:ln w="9525">
            <a:noFill/>
            <a:miter lim="800000"/>
            <a:headEnd/>
            <a:tailEnd/>
          </a:ln>
        </p:spPr>
        <p:txBody>
          <a:bodyPr wrap="none" lIns="0" tIns="0" rIns="0" bIns="0">
            <a:spAutoFit/>
          </a:bodyPr>
          <a:lstStyle/>
          <a:p>
            <a:r>
              <a:rPr lang="en-US" altLang="ja-JP" sz="2000" dirty="0">
                <a:solidFill>
                  <a:srgbClr val="000000"/>
                </a:solidFill>
                <a:latin typeface="+mj-lt"/>
              </a:rPr>
              <a:t>0</a:t>
            </a:r>
            <a:r>
              <a:rPr lang="ja-JP" altLang="en-US" sz="2000" dirty="0" err="1">
                <a:solidFill>
                  <a:srgbClr val="000000"/>
                </a:solidFill>
                <a:latin typeface="+mj-lt"/>
              </a:rPr>
              <a:t>.</a:t>
            </a:r>
            <a:r>
              <a:rPr lang="en-US" altLang="ja-JP" sz="2000" dirty="0">
                <a:solidFill>
                  <a:srgbClr val="000000"/>
                </a:solidFill>
                <a:latin typeface="+mj-lt"/>
              </a:rPr>
              <a:t>5</a:t>
            </a:r>
            <a:endParaRPr lang="ja-JP" altLang="en-US" sz="2000" dirty="0">
              <a:latin typeface="+mj-lt"/>
            </a:endParaRPr>
          </a:p>
        </p:txBody>
      </p:sp>
      <p:sp>
        <p:nvSpPr>
          <p:cNvPr id="5151" name="AutoShape 32"/>
          <p:cNvSpPr>
            <a:spLocks noChangeArrowheads="1"/>
          </p:cNvSpPr>
          <p:nvPr/>
        </p:nvSpPr>
        <p:spPr bwMode="auto">
          <a:xfrm rot="-5400000">
            <a:off x="737565" y="1554299"/>
            <a:ext cx="496888" cy="127000"/>
          </a:xfrm>
          <a:custGeom>
            <a:avLst/>
            <a:gdLst>
              <a:gd name="T0" fmla="*/ 372666 w 21600"/>
              <a:gd name="T1" fmla="*/ 0 h 21600"/>
              <a:gd name="T2" fmla="*/ 0 w 21600"/>
              <a:gd name="T3" fmla="*/ 63500 h 21600"/>
              <a:gd name="T4" fmla="*/ 372666 w 21600"/>
              <a:gd name="T5" fmla="*/ 127000 h 21600"/>
              <a:gd name="T6" fmla="*/ 496888 w 21600"/>
              <a:gd name="T7" fmla="*/ 6350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FF00"/>
          </a:solidFill>
          <a:ln w="9525">
            <a:solidFill>
              <a:schemeClr val="tx1"/>
            </a:solidFill>
            <a:miter lim="800000"/>
            <a:headEnd/>
            <a:tailEnd/>
          </a:ln>
        </p:spPr>
        <p:txBody>
          <a:bodyPr wrap="none" anchor="ctr"/>
          <a:lstStyle/>
          <a:p>
            <a:endParaRPr lang="en-US">
              <a:latin typeface="+mj-lt"/>
            </a:endParaRPr>
          </a:p>
        </p:txBody>
      </p:sp>
      <p:sp>
        <p:nvSpPr>
          <p:cNvPr id="5152" name="Text Box 33"/>
          <p:cNvSpPr txBox="1">
            <a:spLocks noChangeArrowheads="1"/>
          </p:cNvSpPr>
          <p:nvPr/>
        </p:nvSpPr>
        <p:spPr bwMode="auto">
          <a:xfrm rot="-5400000">
            <a:off x="-442128" y="3281235"/>
            <a:ext cx="3046924" cy="461665"/>
          </a:xfrm>
          <a:prstGeom prst="rect">
            <a:avLst/>
          </a:prstGeom>
          <a:noFill/>
          <a:ln w="9525">
            <a:noFill/>
            <a:miter lim="800000"/>
            <a:headEnd/>
            <a:tailEnd/>
          </a:ln>
        </p:spPr>
        <p:txBody>
          <a:bodyPr wrap="none">
            <a:spAutoFit/>
          </a:bodyPr>
          <a:lstStyle/>
          <a:p>
            <a:r>
              <a:rPr lang="en-US" altLang="ja-JP" dirty="0">
                <a:solidFill>
                  <a:srgbClr val="FF0000"/>
                </a:solidFill>
                <a:latin typeface="+mj-lt"/>
              </a:rPr>
              <a:t>Smaller / higher power</a:t>
            </a:r>
          </a:p>
        </p:txBody>
      </p:sp>
      <p:sp>
        <p:nvSpPr>
          <p:cNvPr id="5153" name="Rectangle 34"/>
          <p:cNvSpPr>
            <a:spLocks noChangeArrowheads="1"/>
          </p:cNvSpPr>
          <p:nvPr/>
        </p:nvSpPr>
        <p:spPr bwMode="auto">
          <a:xfrm rot="-5400000">
            <a:off x="-1057313" y="3248348"/>
            <a:ext cx="5141390" cy="461665"/>
          </a:xfrm>
          <a:prstGeom prst="rect">
            <a:avLst/>
          </a:prstGeom>
          <a:noFill/>
          <a:ln w="9525">
            <a:noFill/>
            <a:miter lim="800000"/>
            <a:headEnd/>
            <a:tailEnd/>
          </a:ln>
        </p:spPr>
        <p:txBody>
          <a:bodyPr wrap="square">
            <a:spAutoFit/>
          </a:bodyPr>
          <a:lstStyle/>
          <a:p>
            <a:pPr algn="ctr" eaLnBrk="0" hangingPunct="0">
              <a:spcBef>
                <a:spcPct val="50000"/>
              </a:spcBef>
            </a:pPr>
            <a:r>
              <a:rPr lang="en-US" altLang="ja-JP" dirty="0">
                <a:solidFill>
                  <a:srgbClr val="FF0000"/>
                </a:solidFill>
              </a:rPr>
              <a:t>Operating magnetic flux density</a:t>
            </a:r>
            <a:r>
              <a:rPr lang="ja-JP" altLang="en-US" dirty="0">
                <a:solidFill>
                  <a:srgbClr val="FF0000"/>
                </a:solidFill>
              </a:rPr>
              <a:t>： </a:t>
            </a:r>
            <a:r>
              <a:rPr kumimoji="0" lang="en-US" altLang="ja-JP" i="1" dirty="0" err="1">
                <a:latin typeface="+mj-lt"/>
              </a:rPr>
              <a:t>B</a:t>
            </a:r>
            <a:r>
              <a:rPr kumimoji="0" lang="en-US" altLang="ja-JP" baseline="-25000" dirty="0" err="1">
                <a:latin typeface="+mj-lt"/>
              </a:rPr>
              <a:t>m</a:t>
            </a:r>
            <a:r>
              <a:rPr kumimoji="0" lang="en-US" altLang="ja-JP" dirty="0">
                <a:latin typeface="+mj-lt"/>
              </a:rPr>
              <a:t> (T)</a:t>
            </a:r>
          </a:p>
        </p:txBody>
      </p:sp>
      <p:sp>
        <p:nvSpPr>
          <p:cNvPr id="5158" name="Text Box 39"/>
          <p:cNvSpPr txBox="1">
            <a:spLocks noChangeArrowheads="1"/>
          </p:cNvSpPr>
          <p:nvPr/>
        </p:nvSpPr>
        <p:spPr bwMode="auto">
          <a:xfrm>
            <a:off x="8655200" y="4283032"/>
            <a:ext cx="1787669" cy="1323439"/>
          </a:xfrm>
          <a:prstGeom prst="rect">
            <a:avLst/>
          </a:prstGeom>
          <a:noFill/>
          <a:ln w="9525">
            <a:noFill/>
            <a:miter lim="800000"/>
            <a:headEnd/>
            <a:tailEnd/>
          </a:ln>
        </p:spPr>
        <p:txBody>
          <a:bodyPr wrap="none">
            <a:spAutoFit/>
          </a:bodyPr>
          <a:lstStyle/>
          <a:p>
            <a:r>
              <a:rPr lang="en-US" altLang="ja-JP" sz="4000" b="1" dirty="0">
                <a:ln w="18000">
                  <a:solidFill>
                    <a:schemeClr val="accent2">
                      <a:satMod val="140000"/>
                    </a:schemeClr>
                  </a:solidFill>
                  <a:prstDash val="solid"/>
                  <a:miter lim="800000"/>
                </a:ln>
                <a:noFill/>
                <a:effectLst>
                  <a:outerShdw blurRad="25500" dist="23000" dir="7020000" algn="tl">
                    <a:srgbClr val="000000">
                      <a:alpha val="50000"/>
                    </a:srgbClr>
                  </a:outerShdw>
                </a:effectLst>
                <a:latin typeface="+mj-lt"/>
              </a:rPr>
              <a:t>high </a:t>
            </a:r>
            <a:r>
              <a:rPr lang="en-US" altLang="ja-JP" sz="4000" b="1" i="1" dirty="0" err="1">
                <a:ln w="18000">
                  <a:solidFill>
                    <a:schemeClr val="accent2">
                      <a:satMod val="140000"/>
                    </a:schemeClr>
                  </a:solidFill>
                  <a:prstDash val="solid"/>
                  <a:miter lim="800000"/>
                </a:ln>
                <a:noFill/>
                <a:effectLst>
                  <a:outerShdw blurRad="25500" dist="23000" dir="7020000" algn="tl">
                    <a:srgbClr val="000000">
                      <a:alpha val="50000"/>
                    </a:srgbClr>
                  </a:outerShdw>
                </a:effectLst>
                <a:latin typeface="+mj-lt"/>
              </a:rPr>
              <a:t>B</a:t>
            </a:r>
            <a:r>
              <a:rPr lang="en-US" altLang="ja-JP" sz="4000" b="1" baseline="-25000" dirty="0" err="1">
                <a:ln w="18000">
                  <a:solidFill>
                    <a:schemeClr val="accent2">
                      <a:satMod val="140000"/>
                    </a:schemeClr>
                  </a:solidFill>
                  <a:prstDash val="solid"/>
                  <a:miter lim="800000"/>
                </a:ln>
                <a:noFill/>
                <a:effectLst>
                  <a:outerShdw blurRad="25500" dist="23000" dir="7020000" algn="tl">
                    <a:srgbClr val="000000">
                      <a:alpha val="50000"/>
                    </a:srgbClr>
                  </a:outerShdw>
                </a:effectLst>
                <a:latin typeface="+mj-lt"/>
              </a:rPr>
              <a:t>m</a:t>
            </a:r>
            <a:endParaRPr lang="en-US" altLang="ja-JP" sz="4000" b="1" baseline="-25000" dirty="0">
              <a:ln w="18000">
                <a:solidFill>
                  <a:schemeClr val="accent2">
                    <a:satMod val="140000"/>
                  </a:schemeClr>
                </a:solidFill>
                <a:prstDash val="solid"/>
                <a:miter lim="800000"/>
              </a:ln>
              <a:noFill/>
              <a:effectLst>
                <a:outerShdw blurRad="25500" dist="23000" dir="7020000" algn="tl">
                  <a:srgbClr val="000000">
                    <a:alpha val="50000"/>
                  </a:srgbClr>
                </a:outerShdw>
              </a:effectLst>
              <a:latin typeface="+mj-lt"/>
            </a:endParaRPr>
          </a:p>
          <a:p>
            <a:r>
              <a:rPr lang="en-US" altLang="ja-JP" sz="4000" b="1" dirty="0">
                <a:ln w="18000">
                  <a:solidFill>
                    <a:schemeClr val="accent2">
                      <a:satMod val="140000"/>
                    </a:schemeClr>
                  </a:solidFill>
                  <a:prstDash val="solid"/>
                  <a:miter lim="800000"/>
                </a:ln>
                <a:noFill/>
                <a:effectLst>
                  <a:outerShdw blurRad="25500" dist="23000" dir="7020000" algn="tl">
                    <a:srgbClr val="000000">
                      <a:alpha val="50000"/>
                    </a:srgbClr>
                  </a:outerShdw>
                </a:effectLst>
                <a:latin typeface="+mj-lt"/>
              </a:rPr>
              <a:t>low </a:t>
            </a:r>
            <a:r>
              <a:rPr lang="en-US" altLang="ja-JP" sz="4000" b="1" i="1" dirty="0" err="1">
                <a:ln w="18000">
                  <a:solidFill>
                    <a:schemeClr val="accent2">
                      <a:satMod val="140000"/>
                    </a:schemeClr>
                  </a:solidFill>
                  <a:prstDash val="solid"/>
                  <a:miter lim="800000"/>
                </a:ln>
                <a:noFill/>
                <a:effectLst>
                  <a:outerShdw blurRad="25500" dist="23000" dir="7020000" algn="tl">
                    <a:srgbClr val="000000">
                      <a:alpha val="50000"/>
                    </a:srgbClr>
                  </a:outerShdw>
                </a:effectLst>
                <a:latin typeface="+mj-lt"/>
              </a:rPr>
              <a:t>H</a:t>
            </a:r>
            <a:r>
              <a:rPr lang="en-US" altLang="ja-JP" sz="4000" b="1" baseline="-25000" dirty="0" err="1">
                <a:ln w="18000">
                  <a:solidFill>
                    <a:schemeClr val="accent2">
                      <a:satMod val="140000"/>
                    </a:schemeClr>
                  </a:solidFill>
                  <a:prstDash val="solid"/>
                  <a:miter lim="800000"/>
                </a:ln>
                <a:noFill/>
                <a:effectLst>
                  <a:outerShdw blurRad="25500" dist="23000" dir="7020000" algn="tl">
                    <a:srgbClr val="000000">
                      <a:alpha val="50000"/>
                    </a:srgbClr>
                  </a:outerShdw>
                </a:effectLst>
                <a:latin typeface="+mj-lt"/>
              </a:rPr>
              <a:t>c</a:t>
            </a:r>
            <a:endParaRPr lang="en-US" altLang="ja-JP" sz="4000" b="1" baseline="-25000" dirty="0">
              <a:ln w="18000">
                <a:solidFill>
                  <a:schemeClr val="accent2">
                    <a:satMod val="140000"/>
                  </a:schemeClr>
                </a:solidFill>
                <a:prstDash val="solid"/>
                <a:miter lim="800000"/>
              </a:ln>
              <a:noFill/>
              <a:effectLst>
                <a:outerShdw blurRad="25500" dist="23000" dir="7020000" algn="tl">
                  <a:srgbClr val="000000">
                    <a:alpha val="50000"/>
                  </a:srgbClr>
                </a:outerShdw>
              </a:effectLst>
              <a:latin typeface="+mj-lt"/>
            </a:endParaRPr>
          </a:p>
        </p:txBody>
      </p:sp>
      <p:sp>
        <p:nvSpPr>
          <p:cNvPr id="42" name="TextBox 41"/>
          <p:cNvSpPr txBox="1"/>
          <p:nvPr/>
        </p:nvSpPr>
        <p:spPr>
          <a:xfrm>
            <a:off x="8125517" y="1124508"/>
            <a:ext cx="3168352" cy="1569660"/>
          </a:xfrm>
          <a:prstGeom prst="rect">
            <a:avLst/>
          </a:prstGeom>
          <a:noFill/>
        </p:spPr>
        <p:txBody>
          <a:bodyPr wrap="square" rtlCol="0">
            <a:spAutoFit/>
          </a:bodyPr>
          <a:lstStyle/>
          <a:p>
            <a:r>
              <a:rPr lang="en-US" i="1" dirty="0" err="1">
                <a:latin typeface="+mj-lt"/>
              </a:rPr>
              <a:t>B</a:t>
            </a:r>
            <a:r>
              <a:rPr lang="en-US" baseline="-25000" dirty="0" err="1">
                <a:latin typeface="+mj-lt"/>
              </a:rPr>
              <a:t>m</a:t>
            </a:r>
            <a:r>
              <a:rPr lang="en-US" dirty="0">
                <a:latin typeface="+mj-lt"/>
              </a:rPr>
              <a:t>:</a:t>
            </a:r>
            <a:r>
              <a:rPr lang="ja-JP" altLang="en-US" dirty="0">
                <a:latin typeface="+mj-lt"/>
              </a:rPr>
              <a:t> </a:t>
            </a:r>
            <a:r>
              <a:rPr lang="en-US" altLang="ja-JP" dirty="0">
                <a:latin typeface="+mj-lt"/>
              </a:rPr>
              <a:t>determined by Saturation magnetic flux density </a:t>
            </a:r>
            <a:r>
              <a:rPr lang="en-US" i="1" dirty="0">
                <a:latin typeface="+mj-lt"/>
              </a:rPr>
              <a:t>B</a:t>
            </a:r>
            <a:r>
              <a:rPr lang="en-US" baseline="-25000" dirty="0">
                <a:latin typeface="+mj-lt"/>
              </a:rPr>
              <a:t>s</a:t>
            </a:r>
            <a:r>
              <a:rPr lang="en-US" dirty="0">
                <a:latin typeface="+mj-lt"/>
              </a:rPr>
              <a:t> </a:t>
            </a:r>
          </a:p>
          <a:p>
            <a:r>
              <a:rPr lang="en-US" dirty="0">
                <a:latin typeface="+mj-lt"/>
              </a:rPr>
              <a:t>&amp; iron loss</a:t>
            </a:r>
          </a:p>
        </p:txBody>
      </p:sp>
      <p:grpSp>
        <p:nvGrpSpPr>
          <p:cNvPr id="50" name="グループ化 49"/>
          <p:cNvGrpSpPr/>
          <p:nvPr/>
        </p:nvGrpSpPr>
        <p:grpSpPr>
          <a:xfrm>
            <a:off x="3154757" y="4969755"/>
            <a:ext cx="3055540" cy="160784"/>
            <a:chOff x="3244652" y="5047679"/>
            <a:chExt cx="3055540" cy="160784"/>
          </a:xfrm>
        </p:grpSpPr>
        <p:sp>
          <p:nvSpPr>
            <p:cNvPr id="38" name="Line 29"/>
            <p:cNvSpPr>
              <a:spLocks noChangeShapeType="1"/>
            </p:cNvSpPr>
            <p:nvPr/>
          </p:nvSpPr>
          <p:spPr bwMode="auto">
            <a:xfrm>
              <a:off x="3244652" y="5055319"/>
              <a:ext cx="0" cy="152400"/>
            </a:xfrm>
            <a:prstGeom prst="line">
              <a:avLst/>
            </a:prstGeom>
            <a:noFill/>
            <a:ln w="9525">
              <a:solidFill>
                <a:schemeClr val="tx1"/>
              </a:solidFill>
              <a:round/>
              <a:headEnd/>
              <a:tailEnd/>
            </a:ln>
          </p:spPr>
          <p:txBody>
            <a:bodyPr/>
            <a:lstStyle/>
            <a:p>
              <a:endParaRPr lang="en-US"/>
            </a:p>
          </p:txBody>
        </p:sp>
        <p:sp>
          <p:nvSpPr>
            <p:cNvPr id="39" name="Line 30"/>
            <p:cNvSpPr>
              <a:spLocks noChangeShapeType="1"/>
            </p:cNvSpPr>
            <p:nvPr/>
          </p:nvSpPr>
          <p:spPr bwMode="auto">
            <a:xfrm>
              <a:off x="5364088" y="5047679"/>
              <a:ext cx="0" cy="152400"/>
            </a:xfrm>
            <a:prstGeom prst="line">
              <a:avLst/>
            </a:prstGeom>
            <a:noFill/>
            <a:ln w="9525">
              <a:solidFill>
                <a:schemeClr val="tx1"/>
              </a:solidFill>
              <a:round/>
              <a:headEnd/>
              <a:tailEnd/>
            </a:ln>
          </p:spPr>
          <p:txBody>
            <a:bodyPr/>
            <a:lstStyle/>
            <a:p>
              <a:endParaRPr lang="en-US" dirty="0"/>
            </a:p>
          </p:txBody>
        </p:sp>
        <p:sp>
          <p:nvSpPr>
            <p:cNvPr id="41" name="Line 31"/>
            <p:cNvSpPr>
              <a:spLocks noChangeShapeType="1"/>
            </p:cNvSpPr>
            <p:nvPr/>
          </p:nvSpPr>
          <p:spPr bwMode="auto">
            <a:xfrm>
              <a:off x="6300192" y="5047679"/>
              <a:ext cx="0" cy="152400"/>
            </a:xfrm>
            <a:prstGeom prst="line">
              <a:avLst/>
            </a:prstGeom>
            <a:noFill/>
            <a:ln w="9525">
              <a:solidFill>
                <a:schemeClr val="tx1"/>
              </a:solidFill>
              <a:round/>
              <a:headEnd/>
              <a:tailEnd/>
            </a:ln>
          </p:spPr>
          <p:txBody>
            <a:bodyPr/>
            <a:lstStyle/>
            <a:p>
              <a:endParaRPr lang="en-US"/>
            </a:p>
          </p:txBody>
        </p:sp>
        <p:sp>
          <p:nvSpPr>
            <p:cNvPr id="43" name="Line 30"/>
            <p:cNvSpPr>
              <a:spLocks noChangeShapeType="1"/>
            </p:cNvSpPr>
            <p:nvPr/>
          </p:nvSpPr>
          <p:spPr bwMode="auto">
            <a:xfrm>
              <a:off x="4139952" y="5085184"/>
              <a:ext cx="0" cy="123279"/>
            </a:xfrm>
            <a:prstGeom prst="line">
              <a:avLst/>
            </a:prstGeom>
            <a:noFill/>
            <a:ln w="9525">
              <a:solidFill>
                <a:schemeClr val="tx1"/>
              </a:solidFill>
              <a:round/>
              <a:headEnd/>
              <a:tailEnd/>
            </a:ln>
          </p:spPr>
          <p:txBody>
            <a:bodyPr/>
            <a:lstStyle/>
            <a:p>
              <a:endParaRPr lang="en-US"/>
            </a:p>
          </p:txBody>
        </p:sp>
        <p:sp>
          <p:nvSpPr>
            <p:cNvPr id="45" name="Line 30"/>
            <p:cNvSpPr>
              <a:spLocks noChangeShapeType="1"/>
            </p:cNvSpPr>
            <p:nvPr/>
          </p:nvSpPr>
          <p:spPr bwMode="auto">
            <a:xfrm>
              <a:off x="4644008" y="5085184"/>
              <a:ext cx="0" cy="123279"/>
            </a:xfrm>
            <a:prstGeom prst="line">
              <a:avLst/>
            </a:prstGeom>
            <a:noFill/>
            <a:ln w="9525">
              <a:solidFill>
                <a:schemeClr val="tx1"/>
              </a:solidFill>
              <a:round/>
              <a:headEnd/>
              <a:tailEnd/>
            </a:ln>
          </p:spPr>
          <p:txBody>
            <a:bodyPr/>
            <a:lstStyle/>
            <a:p>
              <a:endParaRPr lang="en-US"/>
            </a:p>
          </p:txBody>
        </p:sp>
        <p:sp>
          <p:nvSpPr>
            <p:cNvPr id="46" name="Line 30"/>
            <p:cNvSpPr>
              <a:spLocks noChangeShapeType="1"/>
            </p:cNvSpPr>
            <p:nvPr/>
          </p:nvSpPr>
          <p:spPr bwMode="auto">
            <a:xfrm>
              <a:off x="5004048" y="5085184"/>
              <a:ext cx="0" cy="123279"/>
            </a:xfrm>
            <a:prstGeom prst="line">
              <a:avLst/>
            </a:prstGeom>
            <a:noFill/>
            <a:ln w="9525">
              <a:solidFill>
                <a:schemeClr val="tx1"/>
              </a:solidFill>
              <a:round/>
              <a:headEnd/>
              <a:tailEnd/>
            </a:ln>
          </p:spPr>
          <p:txBody>
            <a:bodyPr/>
            <a:lstStyle/>
            <a:p>
              <a:endParaRPr lang="en-US"/>
            </a:p>
          </p:txBody>
        </p:sp>
        <p:sp>
          <p:nvSpPr>
            <p:cNvPr id="47" name="Line 30"/>
            <p:cNvSpPr>
              <a:spLocks noChangeShapeType="1"/>
            </p:cNvSpPr>
            <p:nvPr/>
          </p:nvSpPr>
          <p:spPr bwMode="auto">
            <a:xfrm>
              <a:off x="6084168" y="5085184"/>
              <a:ext cx="0" cy="123279"/>
            </a:xfrm>
            <a:prstGeom prst="line">
              <a:avLst/>
            </a:prstGeom>
            <a:noFill/>
            <a:ln w="9525">
              <a:solidFill>
                <a:schemeClr val="tx1"/>
              </a:solidFill>
              <a:round/>
              <a:headEnd/>
              <a:tailEnd/>
            </a:ln>
          </p:spPr>
          <p:txBody>
            <a:bodyPr/>
            <a:lstStyle/>
            <a:p>
              <a:endParaRPr lang="en-US"/>
            </a:p>
          </p:txBody>
        </p:sp>
        <p:sp>
          <p:nvSpPr>
            <p:cNvPr id="48" name="Line 30"/>
            <p:cNvSpPr>
              <a:spLocks noChangeShapeType="1"/>
            </p:cNvSpPr>
            <p:nvPr/>
          </p:nvSpPr>
          <p:spPr bwMode="auto">
            <a:xfrm>
              <a:off x="5652120" y="5085184"/>
              <a:ext cx="0" cy="123279"/>
            </a:xfrm>
            <a:prstGeom prst="line">
              <a:avLst/>
            </a:prstGeom>
            <a:noFill/>
            <a:ln w="9525">
              <a:solidFill>
                <a:schemeClr val="tx1"/>
              </a:solidFill>
              <a:round/>
              <a:headEnd/>
              <a:tailEnd/>
            </a:ln>
          </p:spPr>
          <p:txBody>
            <a:bodyPr/>
            <a:lstStyle/>
            <a:p>
              <a:endParaRPr lang="en-US"/>
            </a:p>
          </p:txBody>
        </p:sp>
        <p:sp>
          <p:nvSpPr>
            <p:cNvPr id="49" name="Line 30"/>
            <p:cNvSpPr>
              <a:spLocks noChangeShapeType="1"/>
            </p:cNvSpPr>
            <p:nvPr/>
          </p:nvSpPr>
          <p:spPr bwMode="auto">
            <a:xfrm>
              <a:off x="5868144" y="5085184"/>
              <a:ext cx="0" cy="123279"/>
            </a:xfrm>
            <a:prstGeom prst="line">
              <a:avLst/>
            </a:prstGeom>
            <a:noFill/>
            <a:ln w="9525">
              <a:solidFill>
                <a:schemeClr val="tx1"/>
              </a:solidFill>
              <a:round/>
              <a:headEnd/>
              <a:tailEnd/>
            </a:ln>
          </p:spPr>
          <p:txBody>
            <a:bodyPr/>
            <a:lstStyle/>
            <a:p>
              <a:endParaRPr lang="en-US"/>
            </a:p>
          </p:txBody>
        </p:sp>
      </p:grpSp>
      <p:sp>
        <p:nvSpPr>
          <p:cNvPr id="2" name="タイトル 1"/>
          <p:cNvSpPr>
            <a:spLocks noGrp="1"/>
          </p:cNvSpPr>
          <p:nvPr>
            <p:ph type="title"/>
          </p:nvPr>
        </p:nvSpPr>
        <p:spPr/>
        <p:txBody>
          <a:bodyPr/>
          <a:lstStyle/>
          <a:p>
            <a:r>
              <a:rPr lang="en-US" altLang="ja-JP" sz="2400" dirty="0"/>
              <a:t>Metallic SMMs on </a:t>
            </a:r>
            <a:r>
              <a:rPr lang="en-US" altLang="ja-JP" sz="2400" i="1" dirty="0"/>
              <a:t>B</a:t>
            </a:r>
            <a:r>
              <a:rPr lang="en-US" altLang="ja-JP" sz="2400" baseline="-25000" dirty="0"/>
              <a:t>m</a:t>
            </a:r>
            <a:r>
              <a:rPr lang="ja-JP" altLang="en-US" sz="2400" dirty="0"/>
              <a:t> </a:t>
            </a:r>
            <a:r>
              <a:rPr lang="en-US" altLang="ja-JP" sz="2400" i="1" dirty="0"/>
              <a:t>vs.</a:t>
            </a:r>
            <a:r>
              <a:rPr lang="ja-JP" altLang="en-US" sz="2400" dirty="0"/>
              <a:t> </a:t>
            </a:r>
            <a:r>
              <a:rPr lang="en-US" altLang="ja-JP" sz="2400" i="1" dirty="0" err="1"/>
              <a:t>H</a:t>
            </a:r>
            <a:r>
              <a:rPr lang="en-US" altLang="ja-JP" sz="2400" baseline="-25000" dirty="0" err="1"/>
              <a:t>c</a:t>
            </a:r>
            <a:r>
              <a:rPr lang="ja-JP" altLang="en-US" sz="2400" dirty="0"/>
              <a:t> </a:t>
            </a:r>
            <a:r>
              <a:rPr lang="en-US" altLang="ja-JP" sz="2400" dirty="0"/>
              <a:t>map</a:t>
            </a:r>
            <a:endParaRPr kumimoji="1" lang="ja-JP" altLang="en-US" sz="2400" dirty="0"/>
          </a:p>
        </p:txBody>
      </p:sp>
      <p:sp>
        <p:nvSpPr>
          <p:cNvPr id="51" name="スライド番号プレースホルダ 50"/>
          <p:cNvSpPr>
            <a:spLocks noGrp="1"/>
          </p:cNvSpPr>
          <p:nvPr>
            <p:ph type="sldNum" sz="quarter" idx="4294967295"/>
          </p:nvPr>
        </p:nvSpPr>
        <p:spPr>
          <a:xfrm>
            <a:off x="9448800" y="6356350"/>
            <a:ext cx="2743200" cy="365125"/>
          </a:xfrm>
          <a:prstGeom prst="rect">
            <a:avLst/>
          </a:prstGeom>
        </p:spPr>
        <p:txBody>
          <a:bodyPr/>
          <a:lstStyle/>
          <a:p>
            <a:pPr>
              <a:defRPr/>
            </a:pPr>
            <a:fld id="{3A982D81-60BA-4C71-A707-A42A7FC2EA3F}" type="slidenum">
              <a:rPr lang="ja-JP" altLang="en-US" smtClean="0"/>
              <a:pPr>
                <a:defRPr/>
              </a:pPr>
              <a:t>20</a:t>
            </a:fld>
            <a:endParaRPr lang="ja-JP" altLang="en-US"/>
          </a:p>
        </p:txBody>
      </p:sp>
      <p:sp>
        <p:nvSpPr>
          <p:cNvPr id="52" name="テキスト ボックス 51"/>
          <p:cNvSpPr txBox="1"/>
          <p:nvPr/>
        </p:nvSpPr>
        <p:spPr>
          <a:xfrm>
            <a:off x="5242989" y="1916597"/>
            <a:ext cx="1200970" cy="461665"/>
          </a:xfrm>
          <a:prstGeom prst="rect">
            <a:avLst/>
          </a:prstGeom>
          <a:noFill/>
        </p:spPr>
        <p:txBody>
          <a:bodyPr wrap="none" rtlCol="0">
            <a:spAutoFit/>
          </a:bodyPr>
          <a:lstStyle/>
          <a:p>
            <a:r>
              <a:rPr lang="en-US" altLang="ja-JP" dirty="0"/>
              <a:t>Si steels</a:t>
            </a:r>
            <a:endParaRPr lang="ja-JP" altLang="en-US" dirty="0"/>
          </a:p>
        </p:txBody>
      </p:sp>
      <p:grpSp>
        <p:nvGrpSpPr>
          <p:cNvPr id="62" name="グループ化 61"/>
          <p:cNvGrpSpPr/>
          <p:nvPr/>
        </p:nvGrpSpPr>
        <p:grpSpPr>
          <a:xfrm>
            <a:off x="2500917" y="937307"/>
            <a:ext cx="3390145" cy="3082145"/>
            <a:chOff x="1973943" y="836711"/>
            <a:chExt cx="3390145" cy="3082145"/>
          </a:xfrm>
        </p:grpSpPr>
        <p:sp>
          <p:nvSpPr>
            <p:cNvPr id="54" name="フリーフォーム 53"/>
            <p:cNvSpPr/>
            <p:nvPr/>
          </p:nvSpPr>
          <p:spPr>
            <a:xfrm>
              <a:off x="1973943" y="836711"/>
              <a:ext cx="3390145" cy="3082145"/>
            </a:xfrm>
            <a:custGeom>
              <a:avLst/>
              <a:gdLst>
                <a:gd name="connsiteX0" fmla="*/ 3367314 w 3367314"/>
                <a:gd name="connsiteY0" fmla="*/ 275772 h 3048000"/>
                <a:gd name="connsiteX1" fmla="*/ 1640114 w 3367314"/>
                <a:gd name="connsiteY1" fmla="*/ 986972 h 3048000"/>
                <a:gd name="connsiteX2" fmla="*/ 0 w 3367314"/>
                <a:gd name="connsiteY2" fmla="*/ 3048000 h 3048000"/>
                <a:gd name="connsiteX3" fmla="*/ 0 w 3367314"/>
                <a:gd name="connsiteY3" fmla="*/ 1654629 h 3048000"/>
                <a:gd name="connsiteX4" fmla="*/ 1146628 w 3367314"/>
                <a:gd name="connsiteY4" fmla="*/ 304800 h 3048000"/>
                <a:gd name="connsiteX5" fmla="*/ 2162628 w 3367314"/>
                <a:gd name="connsiteY5" fmla="*/ 0 h 3048000"/>
                <a:gd name="connsiteX6" fmla="*/ 3367314 w 3367314"/>
                <a:gd name="connsiteY6" fmla="*/ 0 h 3048000"/>
                <a:gd name="connsiteX0" fmla="*/ 3367314 w 3367314"/>
                <a:gd name="connsiteY0" fmla="*/ 275772 h 3048000"/>
                <a:gd name="connsiteX1" fmla="*/ 1640114 w 3367314"/>
                <a:gd name="connsiteY1" fmla="*/ 986972 h 3048000"/>
                <a:gd name="connsiteX2" fmla="*/ 0 w 3367314"/>
                <a:gd name="connsiteY2" fmla="*/ 3048000 h 3048000"/>
                <a:gd name="connsiteX3" fmla="*/ 0 w 3367314"/>
                <a:gd name="connsiteY3" fmla="*/ 1654629 h 3048000"/>
                <a:gd name="connsiteX4" fmla="*/ 1146628 w 3367314"/>
                <a:gd name="connsiteY4" fmla="*/ 304800 h 3048000"/>
                <a:gd name="connsiteX5" fmla="*/ 2162628 w 3367314"/>
                <a:gd name="connsiteY5" fmla="*/ 0 h 3048000"/>
                <a:gd name="connsiteX6" fmla="*/ 3367314 w 3367314"/>
                <a:gd name="connsiteY6" fmla="*/ 0 h 3048000"/>
                <a:gd name="connsiteX0" fmla="*/ 3367314 w 3367314"/>
                <a:gd name="connsiteY0" fmla="*/ 275772 h 3048000"/>
                <a:gd name="connsiteX1" fmla="*/ 1640114 w 3367314"/>
                <a:gd name="connsiteY1" fmla="*/ 986972 h 3048000"/>
                <a:gd name="connsiteX2" fmla="*/ 0 w 3367314"/>
                <a:gd name="connsiteY2" fmla="*/ 3048000 h 3048000"/>
                <a:gd name="connsiteX3" fmla="*/ 0 w 3367314"/>
                <a:gd name="connsiteY3" fmla="*/ 1654629 h 3048000"/>
                <a:gd name="connsiteX4" fmla="*/ 1146628 w 3367314"/>
                <a:gd name="connsiteY4" fmla="*/ 304800 h 3048000"/>
                <a:gd name="connsiteX5" fmla="*/ 2162628 w 3367314"/>
                <a:gd name="connsiteY5" fmla="*/ 0 h 3048000"/>
                <a:gd name="connsiteX6" fmla="*/ 3367314 w 3367314"/>
                <a:gd name="connsiteY6" fmla="*/ 0 h 3048000"/>
                <a:gd name="connsiteX0" fmla="*/ 3367314 w 3367314"/>
                <a:gd name="connsiteY0" fmla="*/ 275772 h 3048000"/>
                <a:gd name="connsiteX1" fmla="*/ 1640114 w 3367314"/>
                <a:gd name="connsiteY1" fmla="*/ 986972 h 3048000"/>
                <a:gd name="connsiteX2" fmla="*/ 0 w 3367314"/>
                <a:gd name="connsiteY2" fmla="*/ 3048000 h 3048000"/>
                <a:gd name="connsiteX3" fmla="*/ 0 w 3367314"/>
                <a:gd name="connsiteY3" fmla="*/ 1654629 h 3048000"/>
                <a:gd name="connsiteX4" fmla="*/ 1146628 w 3367314"/>
                <a:gd name="connsiteY4" fmla="*/ 304800 h 3048000"/>
                <a:gd name="connsiteX5" fmla="*/ 2162628 w 3367314"/>
                <a:gd name="connsiteY5" fmla="*/ 0 h 3048000"/>
                <a:gd name="connsiteX6" fmla="*/ 3367314 w 3367314"/>
                <a:gd name="connsiteY6" fmla="*/ 0 h 3048000"/>
                <a:gd name="connsiteX0" fmla="*/ 3367314 w 3367314"/>
                <a:gd name="connsiteY0" fmla="*/ 275772 h 3048000"/>
                <a:gd name="connsiteX1" fmla="*/ 1640114 w 3367314"/>
                <a:gd name="connsiteY1" fmla="*/ 986972 h 3048000"/>
                <a:gd name="connsiteX2" fmla="*/ 0 w 3367314"/>
                <a:gd name="connsiteY2" fmla="*/ 3048000 h 3048000"/>
                <a:gd name="connsiteX3" fmla="*/ 0 w 3367314"/>
                <a:gd name="connsiteY3" fmla="*/ 1654629 h 3048000"/>
                <a:gd name="connsiteX4" fmla="*/ 1146628 w 3367314"/>
                <a:gd name="connsiteY4" fmla="*/ 304800 h 3048000"/>
                <a:gd name="connsiteX5" fmla="*/ 2162628 w 3367314"/>
                <a:gd name="connsiteY5" fmla="*/ 0 h 3048000"/>
                <a:gd name="connsiteX6" fmla="*/ 3367314 w 3367314"/>
                <a:gd name="connsiteY6" fmla="*/ 0 h 3048000"/>
                <a:gd name="connsiteX0" fmla="*/ 3367314 w 3367314"/>
                <a:gd name="connsiteY0" fmla="*/ 275772 h 3048000"/>
                <a:gd name="connsiteX1" fmla="*/ 1640114 w 3367314"/>
                <a:gd name="connsiteY1" fmla="*/ 986972 h 3048000"/>
                <a:gd name="connsiteX2" fmla="*/ 0 w 3367314"/>
                <a:gd name="connsiteY2" fmla="*/ 3048000 h 3048000"/>
                <a:gd name="connsiteX3" fmla="*/ 0 w 3367314"/>
                <a:gd name="connsiteY3" fmla="*/ 1654629 h 3048000"/>
                <a:gd name="connsiteX4" fmla="*/ 1146628 w 3367314"/>
                <a:gd name="connsiteY4" fmla="*/ 304800 h 3048000"/>
                <a:gd name="connsiteX5" fmla="*/ 2162628 w 3367314"/>
                <a:gd name="connsiteY5" fmla="*/ 0 h 3048000"/>
                <a:gd name="connsiteX6" fmla="*/ 3367314 w 3367314"/>
                <a:gd name="connsiteY6" fmla="*/ 0 h 3048000"/>
                <a:gd name="connsiteX0" fmla="*/ 3367314 w 3367314"/>
                <a:gd name="connsiteY0" fmla="*/ 275772 h 3048000"/>
                <a:gd name="connsiteX1" fmla="*/ 1640114 w 3367314"/>
                <a:gd name="connsiteY1" fmla="*/ 986972 h 3048000"/>
                <a:gd name="connsiteX2" fmla="*/ 0 w 3367314"/>
                <a:gd name="connsiteY2" fmla="*/ 3048000 h 3048000"/>
                <a:gd name="connsiteX3" fmla="*/ 0 w 3367314"/>
                <a:gd name="connsiteY3" fmla="*/ 1654629 h 3048000"/>
                <a:gd name="connsiteX4" fmla="*/ 1146628 w 3367314"/>
                <a:gd name="connsiteY4" fmla="*/ 304800 h 3048000"/>
                <a:gd name="connsiteX5" fmla="*/ 2162628 w 3367314"/>
                <a:gd name="connsiteY5" fmla="*/ 0 h 3048000"/>
                <a:gd name="connsiteX6" fmla="*/ 3367314 w 3367314"/>
                <a:gd name="connsiteY6" fmla="*/ 0 h 3048000"/>
                <a:gd name="connsiteX0" fmla="*/ 3367314 w 3367314"/>
                <a:gd name="connsiteY0" fmla="*/ 326572 h 3098800"/>
                <a:gd name="connsiteX1" fmla="*/ 1640114 w 3367314"/>
                <a:gd name="connsiteY1" fmla="*/ 1037772 h 3098800"/>
                <a:gd name="connsiteX2" fmla="*/ 0 w 3367314"/>
                <a:gd name="connsiteY2" fmla="*/ 3098800 h 3098800"/>
                <a:gd name="connsiteX3" fmla="*/ 0 w 3367314"/>
                <a:gd name="connsiteY3" fmla="*/ 1705429 h 3098800"/>
                <a:gd name="connsiteX4" fmla="*/ 1146628 w 3367314"/>
                <a:gd name="connsiteY4" fmla="*/ 355600 h 3098800"/>
                <a:gd name="connsiteX5" fmla="*/ 2162628 w 3367314"/>
                <a:gd name="connsiteY5" fmla="*/ 50800 h 3098800"/>
                <a:gd name="connsiteX6" fmla="*/ 3367314 w 3367314"/>
                <a:gd name="connsiteY6" fmla="*/ 50800 h 3098800"/>
                <a:gd name="connsiteX0" fmla="*/ 3367314 w 3367314"/>
                <a:gd name="connsiteY0" fmla="*/ 330088 h 3102316"/>
                <a:gd name="connsiteX1" fmla="*/ 1640114 w 3367314"/>
                <a:gd name="connsiteY1" fmla="*/ 1041288 h 3102316"/>
                <a:gd name="connsiteX2" fmla="*/ 0 w 3367314"/>
                <a:gd name="connsiteY2" fmla="*/ 3102316 h 3102316"/>
                <a:gd name="connsiteX3" fmla="*/ 0 w 3367314"/>
                <a:gd name="connsiteY3" fmla="*/ 1708945 h 3102316"/>
                <a:gd name="connsiteX4" fmla="*/ 1157897 w 3367314"/>
                <a:gd name="connsiteY4" fmla="*/ 380211 h 3102316"/>
                <a:gd name="connsiteX5" fmla="*/ 2162628 w 3367314"/>
                <a:gd name="connsiteY5" fmla="*/ 54316 h 3102316"/>
                <a:gd name="connsiteX6" fmla="*/ 3367314 w 3367314"/>
                <a:gd name="connsiteY6" fmla="*/ 54316 h 3102316"/>
                <a:gd name="connsiteX0" fmla="*/ 3367314 w 3367314"/>
                <a:gd name="connsiteY0" fmla="*/ 378093 h 3150321"/>
                <a:gd name="connsiteX1" fmla="*/ 1640114 w 3367314"/>
                <a:gd name="connsiteY1" fmla="*/ 1089293 h 3150321"/>
                <a:gd name="connsiteX2" fmla="*/ 0 w 3367314"/>
                <a:gd name="connsiteY2" fmla="*/ 3150321 h 3150321"/>
                <a:gd name="connsiteX3" fmla="*/ 0 w 3367314"/>
                <a:gd name="connsiteY3" fmla="*/ 1756950 h 3150321"/>
                <a:gd name="connsiteX4" fmla="*/ 941873 w 3367314"/>
                <a:gd name="connsiteY4" fmla="*/ 716248 h 3150321"/>
                <a:gd name="connsiteX5" fmla="*/ 2162628 w 3367314"/>
                <a:gd name="connsiteY5" fmla="*/ 102321 h 3150321"/>
                <a:gd name="connsiteX6" fmla="*/ 3367314 w 3367314"/>
                <a:gd name="connsiteY6" fmla="*/ 102321 h 3150321"/>
                <a:gd name="connsiteX0" fmla="*/ 3367314 w 3367314"/>
                <a:gd name="connsiteY0" fmla="*/ 300968 h 3073196"/>
                <a:gd name="connsiteX1" fmla="*/ 1640114 w 3367314"/>
                <a:gd name="connsiteY1" fmla="*/ 1012168 h 3073196"/>
                <a:gd name="connsiteX2" fmla="*/ 0 w 3367314"/>
                <a:gd name="connsiteY2" fmla="*/ 3073196 h 3073196"/>
                <a:gd name="connsiteX3" fmla="*/ 0 w 3367314"/>
                <a:gd name="connsiteY3" fmla="*/ 1679825 h 3073196"/>
                <a:gd name="connsiteX4" fmla="*/ 941873 w 3367314"/>
                <a:gd name="connsiteY4" fmla="*/ 639123 h 3073196"/>
                <a:gd name="connsiteX5" fmla="*/ 2162628 w 3367314"/>
                <a:gd name="connsiteY5" fmla="*/ 25196 h 3073196"/>
                <a:gd name="connsiteX6" fmla="*/ 3367314 w 3367314"/>
                <a:gd name="connsiteY6" fmla="*/ 25196 h 3073196"/>
                <a:gd name="connsiteX0" fmla="*/ 3367314 w 3367314"/>
                <a:gd name="connsiteY0" fmla="*/ 309917 h 3082145"/>
                <a:gd name="connsiteX1" fmla="*/ 1640114 w 3367314"/>
                <a:gd name="connsiteY1" fmla="*/ 1021117 h 3082145"/>
                <a:gd name="connsiteX2" fmla="*/ 0 w 3367314"/>
                <a:gd name="connsiteY2" fmla="*/ 3082145 h 3082145"/>
                <a:gd name="connsiteX3" fmla="*/ 0 w 3367314"/>
                <a:gd name="connsiteY3" fmla="*/ 1688774 h 3082145"/>
                <a:gd name="connsiteX4" fmla="*/ 941873 w 3367314"/>
                <a:gd name="connsiteY4" fmla="*/ 648072 h 3082145"/>
                <a:gd name="connsiteX5" fmla="*/ 2162628 w 3367314"/>
                <a:gd name="connsiteY5" fmla="*/ 34145 h 3082145"/>
                <a:gd name="connsiteX6" fmla="*/ 3318137 w 3367314"/>
                <a:gd name="connsiteY6" fmla="*/ 0 h 3082145"/>
                <a:gd name="connsiteX0" fmla="*/ 3390145 w 3390145"/>
                <a:gd name="connsiteY0" fmla="*/ 187202 h 3082145"/>
                <a:gd name="connsiteX1" fmla="*/ 1640114 w 3390145"/>
                <a:gd name="connsiteY1" fmla="*/ 1021117 h 3082145"/>
                <a:gd name="connsiteX2" fmla="*/ 0 w 3390145"/>
                <a:gd name="connsiteY2" fmla="*/ 3082145 h 3082145"/>
                <a:gd name="connsiteX3" fmla="*/ 0 w 3390145"/>
                <a:gd name="connsiteY3" fmla="*/ 1688774 h 3082145"/>
                <a:gd name="connsiteX4" fmla="*/ 941873 w 3390145"/>
                <a:gd name="connsiteY4" fmla="*/ 648072 h 3082145"/>
                <a:gd name="connsiteX5" fmla="*/ 2162628 w 3390145"/>
                <a:gd name="connsiteY5" fmla="*/ 34145 h 3082145"/>
                <a:gd name="connsiteX6" fmla="*/ 3318137 w 3390145"/>
                <a:gd name="connsiteY6" fmla="*/ 0 h 3082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0145" h="3082145">
                  <a:moveTo>
                    <a:pt x="3390145" y="187202"/>
                  </a:moveTo>
                  <a:cubicBezTo>
                    <a:pt x="2598388" y="361322"/>
                    <a:pt x="2266017" y="499851"/>
                    <a:pt x="1640114" y="1021117"/>
                  </a:cubicBezTo>
                  <a:cubicBezTo>
                    <a:pt x="979977" y="1653630"/>
                    <a:pt x="546705" y="2395136"/>
                    <a:pt x="0" y="3082145"/>
                  </a:cubicBezTo>
                  <a:lnTo>
                    <a:pt x="0" y="1688774"/>
                  </a:lnTo>
                  <a:lnTo>
                    <a:pt x="941873" y="648072"/>
                  </a:lnTo>
                  <a:cubicBezTo>
                    <a:pt x="1302311" y="372301"/>
                    <a:pt x="1758388" y="136466"/>
                    <a:pt x="2162628" y="34145"/>
                  </a:cubicBezTo>
                  <a:cubicBezTo>
                    <a:pt x="2624925" y="8949"/>
                    <a:pt x="2916575" y="0"/>
                    <a:pt x="3318137" y="0"/>
                  </a:cubicBezTo>
                </a:path>
              </a:pathLst>
            </a:custGeom>
            <a:gradFill flip="none" rotWithShape="1">
              <a:gsLst>
                <a:gs pos="55000">
                  <a:schemeClr val="accent6">
                    <a:lumMod val="60000"/>
                    <a:lumOff val="40000"/>
                  </a:schemeClr>
                </a:gs>
                <a:gs pos="67000">
                  <a:schemeClr val="accent6">
                    <a:lumMod val="40000"/>
                    <a:lumOff val="60000"/>
                    <a:alpha val="20000"/>
                  </a:schemeClr>
                </a:gs>
                <a:gs pos="68000">
                  <a:schemeClr val="accent6">
                    <a:lumMod val="20000"/>
                    <a:lumOff val="80000"/>
                    <a:alpha val="29000"/>
                  </a:schemeClr>
                </a:gs>
              </a:gsLst>
              <a:path path="circle">
                <a:fillToRect l="100000" t="100000"/>
              </a:path>
              <a:tileRect r="-100000" b="-10000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sp>
          <p:nvSpPr>
            <p:cNvPr id="53" name="フリーフォーム 52"/>
            <p:cNvSpPr/>
            <p:nvPr/>
          </p:nvSpPr>
          <p:spPr>
            <a:xfrm>
              <a:off x="1979712" y="1023913"/>
              <a:ext cx="3384376" cy="2872606"/>
            </a:xfrm>
            <a:custGeom>
              <a:avLst/>
              <a:gdLst>
                <a:gd name="connsiteX0" fmla="*/ 0 w 3390900"/>
                <a:gd name="connsiteY0" fmla="*/ 2771775 h 2771775"/>
                <a:gd name="connsiteX1" fmla="*/ 1724025 w 3390900"/>
                <a:gd name="connsiteY1" fmla="*/ 657225 h 2771775"/>
                <a:gd name="connsiteX2" fmla="*/ 3390900 w 3390900"/>
                <a:gd name="connsiteY2" fmla="*/ 0 h 2771775"/>
                <a:gd name="connsiteX0" fmla="*/ 0 w 3384376"/>
                <a:gd name="connsiteY0" fmla="*/ 2872606 h 2872606"/>
                <a:gd name="connsiteX1" fmla="*/ 1724025 w 3384376"/>
                <a:gd name="connsiteY1" fmla="*/ 758056 h 2872606"/>
                <a:gd name="connsiteX2" fmla="*/ 3384376 w 3384376"/>
                <a:gd name="connsiteY2" fmla="*/ 0 h 2872606"/>
              </a:gdLst>
              <a:ahLst/>
              <a:cxnLst>
                <a:cxn ang="0">
                  <a:pos x="connsiteX0" y="connsiteY0"/>
                </a:cxn>
                <a:cxn ang="0">
                  <a:pos x="connsiteX1" y="connsiteY1"/>
                </a:cxn>
                <a:cxn ang="0">
                  <a:pos x="connsiteX2" y="connsiteY2"/>
                </a:cxn>
              </a:cxnLst>
              <a:rect l="l" t="t" r="r" b="b"/>
              <a:pathLst>
                <a:path w="3384376" h="2872606">
                  <a:moveTo>
                    <a:pt x="0" y="2872606"/>
                  </a:moveTo>
                  <a:cubicBezTo>
                    <a:pt x="579437" y="2046312"/>
                    <a:pt x="1159962" y="1236824"/>
                    <a:pt x="1724025" y="758056"/>
                  </a:cubicBezTo>
                  <a:cubicBezTo>
                    <a:pt x="2288088" y="279288"/>
                    <a:pt x="2833513" y="97631"/>
                    <a:pt x="3384376" y="0"/>
                  </a:cubicBezTo>
                </a:path>
              </a:pathLst>
            </a:custGeom>
            <a:ln w="25400">
              <a:prstDash val="sysDash"/>
            </a:ln>
          </p:spPr>
          <p:style>
            <a:lnRef idx="3">
              <a:schemeClr val="dk1"/>
            </a:lnRef>
            <a:fillRef idx="0">
              <a:schemeClr val="dk1"/>
            </a:fillRef>
            <a:effectRef idx="2">
              <a:schemeClr val="dk1"/>
            </a:effectRef>
            <a:fontRef idx="minor">
              <a:schemeClr val="tx1"/>
            </a:fontRef>
          </p:style>
          <p:txBody>
            <a:bodyPr rtlCol="0" anchor="ctr"/>
            <a:lstStyle/>
            <a:p>
              <a:pPr algn="ctr"/>
              <a:endParaRPr lang="ja-JP" altLang="en-US"/>
            </a:p>
          </p:txBody>
        </p:sp>
        <p:cxnSp>
          <p:nvCxnSpPr>
            <p:cNvPr id="56" name="直線矢印コネクタ 55"/>
            <p:cNvCxnSpPr/>
            <p:nvPr/>
          </p:nvCxnSpPr>
          <p:spPr>
            <a:xfrm flipH="1" flipV="1">
              <a:off x="2411760" y="2924944"/>
              <a:ext cx="144016" cy="14401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7" name="直線矢印コネクタ 56"/>
            <p:cNvCxnSpPr/>
            <p:nvPr/>
          </p:nvCxnSpPr>
          <p:spPr>
            <a:xfrm flipH="1" flipV="1">
              <a:off x="2843808" y="2348880"/>
              <a:ext cx="144016" cy="14401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8" name="直線矢印コネクタ 57"/>
            <p:cNvCxnSpPr/>
            <p:nvPr/>
          </p:nvCxnSpPr>
          <p:spPr>
            <a:xfrm flipH="1" flipV="1">
              <a:off x="3275856" y="1916832"/>
              <a:ext cx="144016" cy="14401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9" name="直線矢印コネクタ 58"/>
            <p:cNvCxnSpPr/>
            <p:nvPr/>
          </p:nvCxnSpPr>
          <p:spPr>
            <a:xfrm flipH="1" flipV="1">
              <a:off x="3707904" y="1527969"/>
              <a:ext cx="144016" cy="14401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60" name="直線矢印コネクタ 59"/>
            <p:cNvCxnSpPr/>
            <p:nvPr/>
          </p:nvCxnSpPr>
          <p:spPr>
            <a:xfrm flipH="1" flipV="1">
              <a:off x="4644008" y="1023913"/>
              <a:ext cx="144016" cy="14401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61" name="直線矢印コネクタ 60"/>
            <p:cNvCxnSpPr/>
            <p:nvPr/>
          </p:nvCxnSpPr>
          <p:spPr>
            <a:xfrm flipH="1" flipV="1">
              <a:off x="4139952" y="1239937"/>
              <a:ext cx="144016" cy="14401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grpSp>
      <p:sp>
        <p:nvSpPr>
          <p:cNvPr id="55" name="テキスト ボックス 54"/>
          <p:cNvSpPr txBox="1"/>
          <p:nvPr/>
        </p:nvSpPr>
        <p:spPr>
          <a:xfrm>
            <a:off x="8275910" y="2780693"/>
            <a:ext cx="2517742" cy="461665"/>
          </a:xfrm>
          <a:prstGeom prst="rect">
            <a:avLst/>
          </a:prstGeom>
          <a:noFill/>
        </p:spPr>
        <p:txBody>
          <a:bodyPr wrap="none" rtlCol="0">
            <a:spAutoFit/>
          </a:bodyPr>
          <a:lstStyle/>
          <a:p>
            <a:pPr algn="ctr"/>
            <a:r>
              <a:rPr lang="en-US" altLang="ja-JP" i="1" dirty="0" err="1">
                <a:latin typeface="+mj-lt"/>
              </a:rPr>
              <a:t>B</a:t>
            </a:r>
            <a:r>
              <a:rPr lang="en-US" altLang="ja-JP" baseline="-25000" dirty="0" err="1">
                <a:latin typeface="+mj-lt"/>
              </a:rPr>
              <a:t>m</a:t>
            </a:r>
            <a:r>
              <a:rPr lang="ja-JP" altLang="en-US" dirty="0">
                <a:latin typeface="+mj-lt"/>
              </a:rPr>
              <a:t> </a:t>
            </a:r>
            <a:r>
              <a:rPr lang="en-US" altLang="ja-JP" dirty="0">
                <a:latin typeface="+mj-lt"/>
              </a:rPr>
              <a:t>vs. </a:t>
            </a:r>
            <a:r>
              <a:rPr lang="ja-JP" altLang="en-US" dirty="0">
                <a:latin typeface="+mj-lt"/>
              </a:rPr>
              <a:t> </a:t>
            </a:r>
            <a:r>
              <a:rPr lang="en-US" altLang="ja-JP" i="1" dirty="0" err="1">
                <a:latin typeface="+mj-lt"/>
              </a:rPr>
              <a:t>H</a:t>
            </a:r>
            <a:r>
              <a:rPr lang="en-US" altLang="ja-JP" baseline="-25000" dirty="0" err="1">
                <a:latin typeface="+mj-lt"/>
              </a:rPr>
              <a:t>c</a:t>
            </a:r>
            <a:r>
              <a:rPr lang="ja-JP" altLang="en-US" dirty="0">
                <a:latin typeface="+mj-lt"/>
              </a:rPr>
              <a:t> </a:t>
            </a:r>
            <a:r>
              <a:rPr lang="en-US" altLang="ja-JP" dirty="0">
                <a:latin typeface="+mj-lt"/>
              </a:rPr>
              <a:t>Tradeoff </a:t>
            </a:r>
            <a:endParaRPr lang="ja-JP" altLang="en-US" dirty="0">
              <a:latin typeface="+mj-lt"/>
            </a:endParaRPr>
          </a:p>
        </p:txBody>
      </p:sp>
    </p:spTree>
    <p:extLst>
      <p:ext uri="{BB962C8B-B14F-4D97-AF65-F5344CB8AC3E}">
        <p14:creationId xmlns:p14="http://schemas.microsoft.com/office/powerpoint/2010/main" val="18817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box(in)">
                                      <p:cBhvr>
                                        <p:cTn id="7" dur="500"/>
                                        <p:tgtEl>
                                          <p:spTgt spid="5124"/>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5122"/>
                                        </p:tgtEl>
                                        <p:attrNameLst>
                                          <p:attrName>style.visibility</p:attrName>
                                        </p:attrNameLst>
                                      </p:cBhvr>
                                      <p:to>
                                        <p:strVal val="visible"/>
                                      </p:to>
                                    </p:set>
                                    <p:animEffect transition="in" filter="box(in)">
                                      <p:cBhvr>
                                        <p:cTn id="10" dur="500"/>
                                        <p:tgtEl>
                                          <p:spTgt spid="5122"/>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5158"/>
                                        </p:tgtEl>
                                        <p:attrNameLst>
                                          <p:attrName>style.visibility</p:attrName>
                                        </p:attrNameLst>
                                      </p:cBhvr>
                                      <p:to>
                                        <p:strVal val="visible"/>
                                      </p:to>
                                    </p:set>
                                    <p:animEffect transition="in" filter="box(in)">
                                      <p:cBhvr>
                                        <p:cTn id="13" dur="500"/>
                                        <p:tgtEl>
                                          <p:spTgt spid="5158"/>
                                        </p:tgtEl>
                                      </p:cBhvr>
                                    </p:animEffect>
                                  </p:childTnLst>
                                </p:cTn>
                              </p:par>
                              <p:par>
                                <p:cTn id="14" presetID="22" presetClass="entr" presetSubtype="4" fill="hold"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wipe(down)">
                                      <p:cBhvr>
                                        <p:cTn id="16"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animBg="1"/>
      <p:bldP spid="5124" grpId="0"/>
      <p:bldP spid="515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6"/>
          <p:cNvSpPr txBox="1">
            <a:spLocks noChangeArrowheads="1"/>
          </p:cNvSpPr>
          <p:nvPr/>
        </p:nvSpPr>
        <p:spPr bwMode="auto">
          <a:xfrm>
            <a:off x="8975725" y="-31750"/>
            <a:ext cx="184150" cy="519113"/>
          </a:xfrm>
          <a:prstGeom prst="rect">
            <a:avLst/>
          </a:prstGeom>
          <a:noFill/>
          <a:ln w="9525">
            <a:noFill/>
            <a:miter lim="800000"/>
            <a:headEnd/>
            <a:tailEnd/>
          </a:ln>
        </p:spPr>
        <p:txBody>
          <a:bodyPr wrap="none">
            <a:spAutoFit/>
          </a:bodyPr>
          <a:lstStyle/>
          <a:p>
            <a:endParaRPr lang="ja-JP" altLang="en-US" sz="2800">
              <a:latin typeface="+mj-lt"/>
            </a:endParaRPr>
          </a:p>
        </p:txBody>
      </p:sp>
      <p:sp>
        <p:nvSpPr>
          <p:cNvPr id="5126" name="AutoShape 7"/>
          <p:cNvSpPr>
            <a:spLocks noChangeArrowheads="1"/>
          </p:cNvSpPr>
          <p:nvPr/>
        </p:nvSpPr>
        <p:spPr bwMode="auto">
          <a:xfrm flipH="1">
            <a:off x="3863753" y="6122119"/>
            <a:ext cx="587375" cy="127000"/>
          </a:xfrm>
          <a:custGeom>
            <a:avLst/>
            <a:gdLst>
              <a:gd name="T0" fmla="*/ 440531 w 21600"/>
              <a:gd name="T1" fmla="*/ 0 h 21600"/>
              <a:gd name="T2" fmla="*/ 0 w 21600"/>
              <a:gd name="T3" fmla="*/ 63500 h 21600"/>
              <a:gd name="T4" fmla="*/ 440531 w 21600"/>
              <a:gd name="T5" fmla="*/ 127000 h 21600"/>
              <a:gd name="T6" fmla="*/ 587375 w 21600"/>
              <a:gd name="T7" fmla="*/ 6350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FF00"/>
          </a:solidFill>
          <a:ln w="9525">
            <a:solidFill>
              <a:schemeClr val="tx1"/>
            </a:solidFill>
            <a:miter lim="800000"/>
            <a:headEnd/>
            <a:tailEnd/>
          </a:ln>
        </p:spPr>
        <p:txBody>
          <a:bodyPr wrap="none" anchor="ctr"/>
          <a:lstStyle/>
          <a:p>
            <a:endParaRPr lang="en-US">
              <a:latin typeface="+mj-lt"/>
            </a:endParaRPr>
          </a:p>
        </p:txBody>
      </p:sp>
      <p:sp>
        <p:nvSpPr>
          <p:cNvPr id="5127" name="Text Box 8"/>
          <p:cNvSpPr txBox="1">
            <a:spLocks noChangeArrowheads="1"/>
          </p:cNvSpPr>
          <p:nvPr/>
        </p:nvSpPr>
        <p:spPr bwMode="auto">
          <a:xfrm>
            <a:off x="4511824" y="5978104"/>
            <a:ext cx="4248472" cy="406265"/>
          </a:xfrm>
          <a:prstGeom prst="rect">
            <a:avLst/>
          </a:prstGeom>
          <a:noFill/>
          <a:ln w="9525">
            <a:noFill/>
            <a:miter lim="800000"/>
            <a:headEnd/>
            <a:tailEnd/>
          </a:ln>
        </p:spPr>
        <p:txBody>
          <a:bodyPr wrap="square">
            <a:spAutoFit/>
          </a:bodyPr>
          <a:lstStyle/>
          <a:p>
            <a:pPr>
              <a:lnSpc>
                <a:spcPct val="85000"/>
              </a:lnSpc>
            </a:pPr>
            <a:r>
              <a:rPr lang="en-US" altLang="ja-JP" dirty="0">
                <a:solidFill>
                  <a:srgbClr val="FF0000"/>
                </a:solidFill>
                <a:latin typeface="+mj-lt"/>
              </a:rPr>
              <a:t>low loss, high permeability</a:t>
            </a:r>
          </a:p>
        </p:txBody>
      </p:sp>
      <p:sp>
        <p:nvSpPr>
          <p:cNvPr id="5128" name="Rectangle 9"/>
          <p:cNvSpPr>
            <a:spLocks noChangeArrowheads="1"/>
          </p:cNvSpPr>
          <p:nvPr/>
        </p:nvSpPr>
        <p:spPr bwMode="auto">
          <a:xfrm>
            <a:off x="4079777" y="5402040"/>
            <a:ext cx="3044825" cy="300724"/>
          </a:xfrm>
          <a:prstGeom prst="rect">
            <a:avLst/>
          </a:prstGeom>
          <a:noFill/>
          <a:ln w="9525">
            <a:noFill/>
            <a:miter lim="800000"/>
            <a:headEnd/>
            <a:tailEnd/>
          </a:ln>
        </p:spPr>
        <p:txBody>
          <a:bodyPr lIns="92075" tIns="46038" rIns="92075" bIns="46038">
            <a:spAutoFit/>
          </a:bodyPr>
          <a:lstStyle/>
          <a:p>
            <a:pPr algn="ctr" eaLnBrk="0" hangingPunct="0"/>
            <a:r>
              <a:rPr lang="en-US" altLang="ja-JP" dirty="0">
                <a:solidFill>
                  <a:srgbClr val="FF0000"/>
                </a:solidFill>
              </a:rPr>
              <a:t>Coercivity :</a:t>
            </a:r>
            <a:r>
              <a:rPr lang="ja-JP" altLang="en-US" dirty="0">
                <a:solidFill>
                  <a:srgbClr val="FF0000"/>
                </a:solidFill>
              </a:rPr>
              <a:t> </a:t>
            </a:r>
            <a:r>
              <a:rPr kumimoji="0" lang="en-US" altLang="ja-JP" i="1" dirty="0" err="1">
                <a:latin typeface="+mj-lt"/>
              </a:rPr>
              <a:t>H</a:t>
            </a:r>
            <a:r>
              <a:rPr kumimoji="0" lang="en-US" altLang="ja-JP" baseline="-25000" dirty="0" err="1">
                <a:latin typeface="+mj-lt"/>
              </a:rPr>
              <a:t>c</a:t>
            </a:r>
            <a:r>
              <a:rPr kumimoji="0" lang="en-US" altLang="ja-JP" dirty="0">
                <a:latin typeface="+mj-lt"/>
              </a:rPr>
              <a:t> (A/m)</a:t>
            </a:r>
          </a:p>
        </p:txBody>
      </p:sp>
      <p:sp>
        <p:nvSpPr>
          <p:cNvPr id="5129" name="Oval 10"/>
          <p:cNvSpPr>
            <a:spLocks noChangeArrowheads="1"/>
          </p:cNvSpPr>
          <p:nvPr/>
        </p:nvSpPr>
        <p:spPr bwMode="auto">
          <a:xfrm rot="-2640299">
            <a:off x="3326936" y="3499432"/>
            <a:ext cx="1140274" cy="781050"/>
          </a:xfrm>
          <a:prstGeom prst="ellipse">
            <a:avLst/>
          </a:prstGeom>
          <a:solidFill>
            <a:srgbClr val="FF9933"/>
          </a:solidFill>
          <a:ln w="9525">
            <a:noFill/>
            <a:round/>
            <a:headEnd/>
            <a:tailEnd/>
          </a:ln>
        </p:spPr>
        <p:txBody>
          <a:bodyPr wrap="none" anchor="ctr"/>
          <a:lstStyle/>
          <a:p>
            <a:endParaRPr lang="ja-JP" altLang="en-US" sz="2000">
              <a:latin typeface="+mj-lt"/>
            </a:endParaRPr>
          </a:p>
        </p:txBody>
      </p:sp>
      <p:sp>
        <p:nvSpPr>
          <p:cNvPr id="5130" name="Line 11"/>
          <p:cNvSpPr>
            <a:spLocks noChangeShapeType="1"/>
          </p:cNvSpPr>
          <p:nvPr/>
        </p:nvSpPr>
        <p:spPr bwMode="auto">
          <a:xfrm flipV="1">
            <a:off x="3210372" y="1015231"/>
            <a:ext cx="0" cy="4114800"/>
          </a:xfrm>
          <a:prstGeom prst="line">
            <a:avLst/>
          </a:prstGeom>
          <a:noFill/>
          <a:ln w="9525">
            <a:solidFill>
              <a:schemeClr val="tx1"/>
            </a:solidFill>
            <a:round/>
            <a:headEnd/>
            <a:tailEnd type="triangle" w="med" len="med"/>
          </a:ln>
        </p:spPr>
        <p:txBody>
          <a:bodyPr/>
          <a:lstStyle/>
          <a:p>
            <a:endParaRPr lang="en-US">
              <a:latin typeface="+mj-lt"/>
            </a:endParaRPr>
          </a:p>
        </p:txBody>
      </p:sp>
      <p:sp>
        <p:nvSpPr>
          <p:cNvPr id="5131" name="Line 12"/>
          <p:cNvSpPr>
            <a:spLocks noChangeShapeType="1"/>
          </p:cNvSpPr>
          <p:nvPr/>
        </p:nvSpPr>
        <p:spPr bwMode="auto">
          <a:xfrm>
            <a:off x="3210372" y="5130031"/>
            <a:ext cx="4757836" cy="0"/>
          </a:xfrm>
          <a:prstGeom prst="line">
            <a:avLst/>
          </a:prstGeom>
          <a:noFill/>
          <a:ln w="9525">
            <a:solidFill>
              <a:schemeClr val="tx1"/>
            </a:solidFill>
            <a:round/>
            <a:headEnd/>
            <a:tailEnd type="triangle" w="med" len="med"/>
          </a:ln>
        </p:spPr>
        <p:txBody>
          <a:bodyPr/>
          <a:lstStyle/>
          <a:p>
            <a:endParaRPr lang="en-US">
              <a:latin typeface="+mj-lt"/>
            </a:endParaRPr>
          </a:p>
        </p:txBody>
      </p:sp>
      <p:sp>
        <p:nvSpPr>
          <p:cNvPr id="5132" name="Rectangle 13"/>
          <p:cNvSpPr>
            <a:spLocks noChangeArrowheads="1"/>
          </p:cNvSpPr>
          <p:nvPr/>
        </p:nvSpPr>
        <p:spPr bwMode="auto">
          <a:xfrm>
            <a:off x="2753173" y="3225032"/>
            <a:ext cx="323807" cy="307777"/>
          </a:xfrm>
          <a:prstGeom prst="rect">
            <a:avLst/>
          </a:prstGeom>
          <a:noFill/>
          <a:ln w="9525">
            <a:noFill/>
            <a:miter lim="800000"/>
            <a:headEnd/>
            <a:tailEnd/>
          </a:ln>
        </p:spPr>
        <p:txBody>
          <a:bodyPr wrap="none" lIns="0" tIns="0" rIns="0" bIns="0">
            <a:spAutoFit/>
          </a:bodyPr>
          <a:lstStyle/>
          <a:p>
            <a:r>
              <a:rPr lang="ja-JP" altLang="en-US" sz="2000">
                <a:solidFill>
                  <a:srgbClr val="000000"/>
                </a:solidFill>
                <a:latin typeface="+mj-lt"/>
              </a:rPr>
              <a:t>1.</a:t>
            </a:r>
            <a:r>
              <a:rPr lang="en-US" altLang="ja-JP" sz="2000" dirty="0">
                <a:solidFill>
                  <a:srgbClr val="000000"/>
                </a:solidFill>
                <a:latin typeface="+mj-lt"/>
              </a:rPr>
              <a:t>0</a:t>
            </a:r>
            <a:endParaRPr lang="ja-JP" altLang="en-US" sz="2000">
              <a:latin typeface="+mj-lt"/>
            </a:endParaRPr>
          </a:p>
        </p:txBody>
      </p:sp>
      <p:sp>
        <p:nvSpPr>
          <p:cNvPr id="5133" name="Rectangle 14"/>
          <p:cNvSpPr>
            <a:spLocks noChangeArrowheads="1"/>
          </p:cNvSpPr>
          <p:nvPr/>
        </p:nvSpPr>
        <p:spPr bwMode="auto">
          <a:xfrm>
            <a:off x="2753173" y="1472432"/>
            <a:ext cx="323807" cy="307777"/>
          </a:xfrm>
          <a:prstGeom prst="rect">
            <a:avLst/>
          </a:prstGeom>
          <a:noFill/>
          <a:ln w="9525">
            <a:noFill/>
            <a:miter lim="800000"/>
            <a:headEnd/>
            <a:tailEnd/>
          </a:ln>
        </p:spPr>
        <p:txBody>
          <a:bodyPr wrap="none" lIns="0" tIns="0" rIns="0" bIns="0">
            <a:spAutoFit/>
          </a:bodyPr>
          <a:lstStyle/>
          <a:p>
            <a:r>
              <a:rPr lang="en-US" altLang="ja-JP" sz="2000" dirty="0">
                <a:solidFill>
                  <a:srgbClr val="000000"/>
                </a:solidFill>
                <a:latin typeface="+mj-lt"/>
              </a:rPr>
              <a:t>1.5</a:t>
            </a:r>
            <a:endParaRPr lang="ja-JP" altLang="en-US" sz="2000" dirty="0">
              <a:latin typeface="+mj-lt"/>
            </a:endParaRPr>
          </a:p>
        </p:txBody>
      </p:sp>
      <p:sp>
        <p:nvSpPr>
          <p:cNvPr id="5134" name="Rectangle 15"/>
          <p:cNvSpPr>
            <a:spLocks noChangeArrowheads="1"/>
          </p:cNvSpPr>
          <p:nvPr/>
        </p:nvSpPr>
        <p:spPr bwMode="auto">
          <a:xfrm>
            <a:off x="3575721" y="5114007"/>
            <a:ext cx="801687" cy="400752"/>
          </a:xfrm>
          <a:prstGeom prst="rect">
            <a:avLst/>
          </a:prstGeom>
          <a:noFill/>
          <a:ln w="9525">
            <a:noFill/>
            <a:miter lim="800000"/>
            <a:headEnd/>
            <a:tailEnd/>
          </a:ln>
        </p:spPr>
        <p:txBody>
          <a:bodyPr lIns="92075" tIns="46038" rIns="92075" bIns="46038">
            <a:spAutoFit/>
          </a:bodyPr>
          <a:lstStyle/>
          <a:p>
            <a:pPr algn="ctr" eaLnBrk="0" hangingPunct="0">
              <a:spcBef>
                <a:spcPct val="50000"/>
              </a:spcBef>
            </a:pPr>
            <a:r>
              <a:rPr kumimoji="0" lang="ja-JP" altLang="en-US" sz="2000" dirty="0">
                <a:latin typeface="+mj-lt"/>
              </a:rPr>
              <a:t>10</a:t>
            </a:r>
            <a:r>
              <a:rPr kumimoji="0" lang="ja-JP" altLang="en-US" sz="2000" baseline="30000" dirty="0">
                <a:latin typeface="+mj-lt"/>
              </a:rPr>
              <a:t>0</a:t>
            </a:r>
          </a:p>
        </p:txBody>
      </p:sp>
      <p:sp>
        <p:nvSpPr>
          <p:cNvPr id="5135" name="Rectangle 16"/>
          <p:cNvSpPr>
            <a:spLocks noChangeArrowheads="1"/>
          </p:cNvSpPr>
          <p:nvPr/>
        </p:nvSpPr>
        <p:spPr bwMode="auto">
          <a:xfrm>
            <a:off x="6672064" y="5114007"/>
            <a:ext cx="773112" cy="400752"/>
          </a:xfrm>
          <a:prstGeom prst="rect">
            <a:avLst/>
          </a:prstGeom>
          <a:noFill/>
          <a:ln w="9525">
            <a:noFill/>
            <a:miter lim="800000"/>
            <a:headEnd/>
            <a:tailEnd/>
          </a:ln>
        </p:spPr>
        <p:txBody>
          <a:bodyPr lIns="92075" tIns="46038" rIns="92075" bIns="46038">
            <a:spAutoFit/>
          </a:bodyPr>
          <a:lstStyle/>
          <a:p>
            <a:pPr algn="ctr" eaLnBrk="0" hangingPunct="0">
              <a:spcBef>
                <a:spcPct val="50000"/>
              </a:spcBef>
            </a:pPr>
            <a:r>
              <a:rPr kumimoji="0" lang="ja-JP" altLang="en-US" sz="2000" dirty="0">
                <a:latin typeface="+mj-lt"/>
              </a:rPr>
              <a:t>10</a:t>
            </a:r>
            <a:r>
              <a:rPr kumimoji="0" lang="ja-JP" altLang="en-US" sz="2000" baseline="30000" dirty="0">
                <a:latin typeface="+mj-lt"/>
              </a:rPr>
              <a:t>1</a:t>
            </a:r>
          </a:p>
        </p:txBody>
      </p:sp>
      <p:sp>
        <p:nvSpPr>
          <p:cNvPr id="5137" name="Oval 18"/>
          <p:cNvSpPr>
            <a:spLocks noChangeArrowheads="1"/>
          </p:cNvSpPr>
          <p:nvPr/>
        </p:nvSpPr>
        <p:spPr bwMode="auto">
          <a:xfrm rot="16501315">
            <a:off x="4220183" y="2305089"/>
            <a:ext cx="1555953" cy="910847"/>
          </a:xfrm>
          <a:prstGeom prst="ellipse">
            <a:avLst/>
          </a:prstGeom>
          <a:solidFill>
            <a:srgbClr val="92D050"/>
          </a:solidFill>
          <a:ln w="9525">
            <a:noFill/>
            <a:round/>
            <a:headEnd/>
            <a:tailEnd/>
          </a:ln>
        </p:spPr>
        <p:txBody>
          <a:bodyPr vert="eaVert" wrap="none" anchor="ctr"/>
          <a:lstStyle/>
          <a:p>
            <a:pPr algn="r"/>
            <a:endParaRPr lang="ja-JP" altLang="en-US" sz="2000">
              <a:latin typeface="+mj-lt"/>
            </a:endParaRPr>
          </a:p>
        </p:txBody>
      </p:sp>
      <p:sp>
        <p:nvSpPr>
          <p:cNvPr id="349203" name="Oval 19"/>
          <p:cNvSpPr>
            <a:spLocks noChangeArrowheads="1"/>
          </p:cNvSpPr>
          <p:nvPr/>
        </p:nvSpPr>
        <p:spPr bwMode="auto">
          <a:xfrm>
            <a:off x="6456041" y="1124744"/>
            <a:ext cx="659843" cy="936104"/>
          </a:xfrm>
          <a:prstGeom prst="ellipse">
            <a:avLst/>
          </a:prstGeom>
          <a:solidFill>
            <a:srgbClr val="00B0F0"/>
          </a:solidFill>
          <a:ln w="9525">
            <a:noFill/>
            <a:round/>
            <a:headEnd/>
            <a:tailEnd/>
          </a:ln>
          <a:effectLst>
            <a:outerShdw dist="35921" dir="2700000" algn="ctr" rotWithShape="0">
              <a:schemeClr val="bg1"/>
            </a:outerShdw>
          </a:effectLst>
        </p:spPr>
        <p:txBody>
          <a:bodyPr wrap="none" anchor="ctr"/>
          <a:lstStyle/>
          <a:p>
            <a:pPr>
              <a:defRPr/>
            </a:pPr>
            <a:endParaRPr lang="ja-JP" altLang="en-US">
              <a:latin typeface="+mj-lt"/>
              <a:ea typeface="ＭＳ Ｐゴシック" charset="-128"/>
            </a:endParaRPr>
          </a:p>
          <a:p>
            <a:pPr>
              <a:defRPr/>
            </a:pPr>
            <a:endParaRPr lang="ja-JP" altLang="en-US">
              <a:latin typeface="+mj-lt"/>
              <a:ea typeface="ＭＳ Ｐゴシック" charset="-128"/>
            </a:endParaRPr>
          </a:p>
        </p:txBody>
      </p:sp>
      <p:sp>
        <p:nvSpPr>
          <p:cNvPr id="5140" name="Line 21"/>
          <p:cNvSpPr>
            <a:spLocks noChangeShapeType="1"/>
          </p:cNvSpPr>
          <p:nvPr/>
        </p:nvSpPr>
        <p:spPr bwMode="auto">
          <a:xfrm>
            <a:off x="3210372" y="3377431"/>
            <a:ext cx="228600" cy="0"/>
          </a:xfrm>
          <a:prstGeom prst="line">
            <a:avLst/>
          </a:prstGeom>
          <a:noFill/>
          <a:ln w="9525">
            <a:solidFill>
              <a:schemeClr val="tx1"/>
            </a:solidFill>
            <a:round/>
            <a:headEnd/>
            <a:tailEnd/>
          </a:ln>
        </p:spPr>
        <p:txBody>
          <a:bodyPr/>
          <a:lstStyle/>
          <a:p>
            <a:endParaRPr lang="en-US">
              <a:latin typeface="+mj-lt"/>
            </a:endParaRPr>
          </a:p>
        </p:txBody>
      </p:sp>
      <p:sp>
        <p:nvSpPr>
          <p:cNvPr id="5141" name="Line 22"/>
          <p:cNvSpPr>
            <a:spLocks noChangeShapeType="1"/>
          </p:cNvSpPr>
          <p:nvPr/>
        </p:nvSpPr>
        <p:spPr bwMode="auto">
          <a:xfrm>
            <a:off x="3210372" y="2463031"/>
            <a:ext cx="228600" cy="0"/>
          </a:xfrm>
          <a:prstGeom prst="line">
            <a:avLst/>
          </a:prstGeom>
          <a:noFill/>
          <a:ln w="9525">
            <a:solidFill>
              <a:schemeClr val="tx1"/>
            </a:solidFill>
            <a:round/>
            <a:headEnd/>
            <a:tailEnd/>
          </a:ln>
        </p:spPr>
        <p:txBody>
          <a:bodyPr/>
          <a:lstStyle/>
          <a:p>
            <a:endParaRPr lang="en-US">
              <a:latin typeface="+mj-lt"/>
            </a:endParaRPr>
          </a:p>
        </p:txBody>
      </p:sp>
      <p:sp>
        <p:nvSpPr>
          <p:cNvPr id="5142" name="Line 23"/>
          <p:cNvSpPr>
            <a:spLocks noChangeShapeType="1"/>
          </p:cNvSpPr>
          <p:nvPr/>
        </p:nvSpPr>
        <p:spPr bwMode="auto">
          <a:xfrm>
            <a:off x="3210372" y="1624831"/>
            <a:ext cx="228600" cy="0"/>
          </a:xfrm>
          <a:prstGeom prst="line">
            <a:avLst/>
          </a:prstGeom>
          <a:noFill/>
          <a:ln w="9525">
            <a:solidFill>
              <a:schemeClr val="tx1"/>
            </a:solidFill>
            <a:round/>
            <a:headEnd/>
            <a:tailEnd/>
          </a:ln>
        </p:spPr>
        <p:txBody>
          <a:bodyPr/>
          <a:lstStyle/>
          <a:p>
            <a:endParaRPr lang="en-US">
              <a:latin typeface="+mj-lt"/>
            </a:endParaRPr>
          </a:p>
        </p:txBody>
      </p:sp>
      <p:sp>
        <p:nvSpPr>
          <p:cNvPr id="5143" name="Text Box 24"/>
          <p:cNvSpPr txBox="1">
            <a:spLocks noChangeArrowheads="1"/>
          </p:cNvSpPr>
          <p:nvPr/>
        </p:nvSpPr>
        <p:spPr bwMode="auto">
          <a:xfrm>
            <a:off x="4079776" y="4249912"/>
            <a:ext cx="3217484" cy="830997"/>
          </a:xfrm>
          <a:prstGeom prst="rect">
            <a:avLst/>
          </a:prstGeom>
          <a:noFill/>
          <a:ln w="9525">
            <a:noFill/>
            <a:miter lim="800000"/>
            <a:headEnd/>
            <a:tailEnd/>
          </a:ln>
        </p:spPr>
        <p:txBody>
          <a:bodyPr wrap="none">
            <a:spAutoFit/>
          </a:bodyPr>
          <a:lstStyle/>
          <a:p>
            <a:r>
              <a:rPr lang="en-US" altLang="ja-JP" dirty="0">
                <a:latin typeface="+mj-lt"/>
              </a:rPr>
              <a:t>Fe</a:t>
            </a:r>
            <a:r>
              <a:rPr lang="ja-JP" altLang="en-US" dirty="0">
                <a:latin typeface="+mj-lt"/>
              </a:rPr>
              <a:t> </a:t>
            </a:r>
            <a:r>
              <a:rPr lang="en-US" altLang="ja-JP" dirty="0" err="1">
                <a:latin typeface="+mj-lt"/>
              </a:rPr>
              <a:t>nanocrystalline</a:t>
            </a:r>
            <a:r>
              <a:rPr lang="en-US" altLang="ja-JP" dirty="0">
                <a:latin typeface="+mj-lt"/>
              </a:rPr>
              <a:t> alloys</a:t>
            </a:r>
          </a:p>
          <a:p>
            <a:r>
              <a:rPr lang="en-US" altLang="ja-JP" dirty="0">
                <a:latin typeface="+mj-lt"/>
              </a:rPr>
              <a:t>(ex. </a:t>
            </a:r>
            <a:r>
              <a:rPr lang="en-US" altLang="ja-JP" dirty="0" err="1">
                <a:latin typeface="+mj-lt"/>
              </a:rPr>
              <a:t>Finemet</a:t>
            </a:r>
            <a:r>
              <a:rPr lang="en-US" altLang="ja-JP" dirty="0">
                <a:latin typeface="+mj-lt"/>
              </a:rPr>
              <a:t>®)</a:t>
            </a:r>
          </a:p>
        </p:txBody>
      </p:sp>
      <p:sp>
        <p:nvSpPr>
          <p:cNvPr id="5144" name="Line 25"/>
          <p:cNvSpPr>
            <a:spLocks noChangeShapeType="1"/>
          </p:cNvSpPr>
          <p:nvPr/>
        </p:nvSpPr>
        <p:spPr bwMode="auto">
          <a:xfrm flipH="1" flipV="1">
            <a:off x="4223792" y="3961879"/>
            <a:ext cx="303212" cy="381000"/>
          </a:xfrm>
          <a:prstGeom prst="line">
            <a:avLst/>
          </a:prstGeom>
          <a:noFill/>
          <a:ln w="9525">
            <a:solidFill>
              <a:schemeClr val="tx1"/>
            </a:solidFill>
            <a:round/>
            <a:headEnd/>
            <a:tailEnd/>
          </a:ln>
        </p:spPr>
        <p:txBody>
          <a:bodyPr/>
          <a:lstStyle/>
          <a:p>
            <a:endParaRPr lang="en-US">
              <a:latin typeface="+mj-lt"/>
            </a:endParaRPr>
          </a:p>
        </p:txBody>
      </p:sp>
      <p:sp>
        <p:nvSpPr>
          <p:cNvPr id="349210" name="Text Box 26"/>
          <p:cNvSpPr txBox="1">
            <a:spLocks noChangeArrowheads="1"/>
          </p:cNvSpPr>
          <p:nvPr/>
        </p:nvSpPr>
        <p:spPr bwMode="auto">
          <a:xfrm>
            <a:off x="4295801" y="2737744"/>
            <a:ext cx="2902333" cy="461665"/>
          </a:xfrm>
          <a:prstGeom prst="rect">
            <a:avLst/>
          </a:prstGeom>
          <a:noFill/>
          <a:ln w="9525">
            <a:noFill/>
            <a:miter lim="800000"/>
            <a:headEnd/>
            <a:tailEnd/>
          </a:ln>
          <a:effectLst>
            <a:outerShdw dist="12700" dir="5400000" algn="ctr" rotWithShape="0">
              <a:schemeClr val="bg1"/>
            </a:outerShdw>
          </a:effectLst>
        </p:spPr>
        <p:txBody>
          <a:bodyPr wrap="none">
            <a:spAutoFit/>
          </a:bodyPr>
          <a:lstStyle/>
          <a:p>
            <a:pPr>
              <a:defRPr/>
            </a:pPr>
            <a:r>
              <a:rPr lang="en-US" altLang="ja-JP" dirty="0">
                <a:latin typeface="+mj-lt"/>
                <a:ea typeface="ＭＳ Ｐゴシック" charset="-128"/>
              </a:rPr>
              <a:t>Fe</a:t>
            </a:r>
            <a:r>
              <a:rPr lang="ja-JP" altLang="en-US" dirty="0">
                <a:latin typeface="+mj-lt"/>
                <a:ea typeface="ＭＳ Ｐゴシック" charset="-128"/>
              </a:rPr>
              <a:t> </a:t>
            </a:r>
            <a:r>
              <a:rPr lang="en-US" altLang="ja-JP" dirty="0">
                <a:latin typeface="+mj-lt"/>
                <a:ea typeface="ＭＳ Ｐゴシック" charset="-128"/>
              </a:rPr>
              <a:t>–amorphous alloys</a:t>
            </a:r>
          </a:p>
        </p:txBody>
      </p:sp>
      <p:sp>
        <p:nvSpPr>
          <p:cNvPr id="5146" name="Line 27"/>
          <p:cNvSpPr>
            <a:spLocks noChangeShapeType="1"/>
          </p:cNvSpPr>
          <p:nvPr/>
        </p:nvSpPr>
        <p:spPr bwMode="auto">
          <a:xfrm>
            <a:off x="3210372" y="4291831"/>
            <a:ext cx="228600" cy="0"/>
          </a:xfrm>
          <a:prstGeom prst="line">
            <a:avLst/>
          </a:prstGeom>
          <a:noFill/>
          <a:ln w="9525">
            <a:solidFill>
              <a:schemeClr val="tx1"/>
            </a:solidFill>
            <a:round/>
            <a:headEnd/>
            <a:tailEnd/>
          </a:ln>
        </p:spPr>
        <p:txBody>
          <a:bodyPr/>
          <a:lstStyle/>
          <a:p>
            <a:endParaRPr lang="en-US">
              <a:latin typeface="+mj-lt"/>
            </a:endParaRPr>
          </a:p>
        </p:txBody>
      </p:sp>
      <p:sp>
        <p:nvSpPr>
          <p:cNvPr id="5147" name="Rectangle 28"/>
          <p:cNvSpPr>
            <a:spLocks noChangeArrowheads="1"/>
          </p:cNvSpPr>
          <p:nvPr/>
        </p:nvSpPr>
        <p:spPr bwMode="auto">
          <a:xfrm>
            <a:off x="2753173" y="4977632"/>
            <a:ext cx="323807" cy="307777"/>
          </a:xfrm>
          <a:prstGeom prst="rect">
            <a:avLst/>
          </a:prstGeom>
          <a:noFill/>
          <a:ln w="9525">
            <a:noFill/>
            <a:miter lim="800000"/>
            <a:headEnd/>
            <a:tailEnd/>
          </a:ln>
        </p:spPr>
        <p:txBody>
          <a:bodyPr wrap="none" lIns="0" tIns="0" rIns="0" bIns="0">
            <a:spAutoFit/>
          </a:bodyPr>
          <a:lstStyle/>
          <a:p>
            <a:r>
              <a:rPr lang="en-US" altLang="ja-JP" sz="2000" dirty="0">
                <a:solidFill>
                  <a:srgbClr val="000000"/>
                </a:solidFill>
                <a:latin typeface="+mj-lt"/>
              </a:rPr>
              <a:t>0</a:t>
            </a:r>
            <a:r>
              <a:rPr lang="ja-JP" altLang="en-US" sz="2000" dirty="0" err="1">
                <a:solidFill>
                  <a:srgbClr val="000000"/>
                </a:solidFill>
                <a:latin typeface="+mj-lt"/>
              </a:rPr>
              <a:t>.</a:t>
            </a:r>
            <a:r>
              <a:rPr lang="en-US" altLang="ja-JP" sz="2000" dirty="0">
                <a:solidFill>
                  <a:srgbClr val="000000"/>
                </a:solidFill>
                <a:latin typeface="+mj-lt"/>
              </a:rPr>
              <a:t>5</a:t>
            </a:r>
            <a:endParaRPr lang="ja-JP" altLang="en-US" sz="2000" dirty="0">
              <a:latin typeface="+mj-lt"/>
            </a:endParaRPr>
          </a:p>
        </p:txBody>
      </p:sp>
      <p:sp>
        <p:nvSpPr>
          <p:cNvPr id="5151" name="AutoShape 32"/>
          <p:cNvSpPr>
            <a:spLocks noChangeArrowheads="1"/>
          </p:cNvSpPr>
          <p:nvPr/>
        </p:nvSpPr>
        <p:spPr bwMode="auto">
          <a:xfrm rot="-5400000">
            <a:off x="1590576" y="1554535"/>
            <a:ext cx="496888" cy="127000"/>
          </a:xfrm>
          <a:custGeom>
            <a:avLst/>
            <a:gdLst>
              <a:gd name="T0" fmla="*/ 372666 w 21600"/>
              <a:gd name="T1" fmla="*/ 0 h 21600"/>
              <a:gd name="T2" fmla="*/ 0 w 21600"/>
              <a:gd name="T3" fmla="*/ 63500 h 21600"/>
              <a:gd name="T4" fmla="*/ 372666 w 21600"/>
              <a:gd name="T5" fmla="*/ 127000 h 21600"/>
              <a:gd name="T6" fmla="*/ 496888 w 21600"/>
              <a:gd name="T7" fmla="*/ 6350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FF00"/>
          </a:solidFill>
          <a:ln w="9525">
            <a:solidFill>
              <a:schemeClr val="tx1"/>
            </a:solidFill>
            <a:miter lim="800000"/>
            <a:headEnd/>
            <a:tailEnd/>
          </a:ln>
        </p:spPr>
        <p:txBody>
          <a:bodyPr wrap="none" anchor="ctr"/>
          <a:lstStyle/>
          <a:p>
            <a:endParaRPr lang="en-US">
              <a:latin typeface="+mj-lt"/>
            </a:endParaRPr>
          </a:p>
        </p:txBody>
      </p:sp>
      <p:sp>
        <p:nvSpPr>
          <p:cNvPr id="5152" name="Text Box 33"/>
          <p:cNvSpPr txBox="1">
            <a:spLocks noChangeArrowheads="1"/>
          </p:cNvSpPr>
          <p:nvPr/>
        </p:nvSpPr>
        <p:spPr bwMode="auto">
          <a:xfrm rot="-5400000">
            <a:off x="410883" y="3281471"/>
            <a:ext cx="3046924" cy="461665"/>
          </a:xfrm>
          <a:prstGeom prst="rect">
            <a:avLst/>
          </a:prstGeom>
          <a:noFill/>
          <a:ln w="9525">
            <a:noFill/>
            <a:miter lim="800000"/>
            <a:headEnd/>
            <a:tailEnd/>
          </a:ln>
        </p:spPr>
        <p:txBody>
          <a:bodyPr wrap="none">
            <a:spAutoFit/>
          </a:bodyPr>
          <a:lstStyle/>
          <a:p>
            <a:r>
              <a:rPr lang="en-US" altLang="ja-JP" dirty="0">
                <a:solidFill>
                  <a:srgbClr val="FF0000"/>
                </a:solidFill>
                <a:latin typeface="+mj-lt"/>
              </a:rPr>
              <a:t>Smaller / higher power</a:t>
            </a:r>
          </a:p>
        </p:txBody>
      </p:sp>
      <p:sp>
        <p:nvSpPr>
          <p:cNvPr id="5153" name="Rectangle 34"/>
          <p:cNvSpPr>
            <a:spLocks noChangeArrowheads="1"/>
          </p:cNvSpPr>
          <p:nvPr/>
        </p:nvSpPr>
        <p:spPr bwMode="auto">
          <a:xfrm rot="-5400000">
            <a:off x="-204302" y="3248584"/>
            <a:ext cx="5141390" cy="461665"/>
          </a:xfrm>
          <a:prstGeom prst="rect">
            <a:avLst/>
          </a:prstGeom>
          <a:noFill/>
          <a:ln w="9525">
            <a:noFill/>
            <a:miter lim="800000"/>
            <a:headEnd/>
            <a:tailEnd/>
          </a:ln>
        </p:spPr>
        <p:txBody>
          <a:bodyPr wrap="square">
            <a:spAutoFit/>
          </a:bodyPr>
          <a:lstStyle/>
          <a:p>
            <a:pPr algn="ctr" eaLnBrk="0" hangingPunct="0">
              <a:spcBef>
                <a:spcPct val="50000"/>
              </a:spcBef>
            </a:pPr>
            <a:r>
              <a:rPr lang="en-US" altLang="ja-JP" dirty="0">
                <a:solidFill>
                  <a:srgbClr val="FF0000"/>
                </a:solidFill>
              </a:rPr>
              <a:t>Operating magnetic flux density</a:t>
            </a:r>
            <a:r>
              <a:rPr lang="ja-JP" altLang="en-US" dirty="0">
                <a:solidFill>
                  <a:srgbClr val="FF0000"/>
                </a:solidFill>
              </a:rPr>
              <a:t>： </a:t>
            </a:r>
            <a:r>
              <a:rPr kumimoji="0" lang="en-US" altLang="ja-JP" i="1" dirty="0" err="1">
                <a:latin typeface="+mj-lt"/>
              </a:rPr>
              <a:t>B</a:t>
            </a:r>
            <a:r>
              <a:rPr kumimoji="0" lang="en-US" altLang="ja-JP" baseline="-25000" dirty="0" err="1">
                <a:latin typeface="+mj-lt"/>
              </a:rPr>
              <a:t>m</a:t>
            </a:r>
            <a:r>
              <a:rPr kumimoji="0" lang="en-US" altLang="ja-JP" dirty="0">
                <a:latin typeface="+mj-lt"/>
              </a:rPr>
              <a:t> (T)</a:t>
            </a:r>
          </a:p>
        </p:txBody>
      </p:sp>
      <p:grpSp>
        <p:nvGrpSpPr>
          <p:cNvPr id="50" name="グループ化 49"/>
          <p:cNvGrpSpPr/>
          <p:nvPr/>
        </p:nvGrpSpPr>
        <p:grpSpPr>
          <a:xfrm>
            <a:off x="4007768" y="4969991"/>
            <a:ext cx="3055540" cy="160784"/>
            <a:chOff x="3244652" y="5047679"/>
            <a:chExt cx="3055540" cy="160784"/>
          </a:xfrm>
        </p:grpSpPr>
        <p:sp>
          <p:nvSpPr>
            <p:cNvPr id="38" name="Line 29"/>
            <p:cNvSpPr>
              <a:spLocks noChangeShapeType="1"/>
            </p:cNvSpPr>
            <p:nvPr/>
          </p:nvSpPr>
          <p:spPr bwMode="auto">
            <a:xfrm>
              <a:off x="3244652" y="5055319"/>
              <a:ext cx="0" cy="152400"/>
            </a:xfrm>
            <a:prstGeom prst="line">
              <a:avLst/>
            </a:prstGeom>
            <a:noFill/>
            <a:ln w="9525">
              <a:solidFill>
                <a:schemeClr val="tx1"/>
              </a:solidFill>
              <a:round/>
              <a:headEnd/>
              <a:tailEnd/>
            </a:ln>
          </p:spPr>
          <p:txBody>
            <a:bodyPr/>
            <a:lstStyle/>
            <a:p>
              <a:endParaRPr lang="en-US"/>
            </a:p>
          </p:txBody>
        </p:sp>
        <p:sp>
          <p:nvSpPr>
            <p:cNvPr id="39" name="Line 30"/>
            <p:cNvSpPr>
              <a:spLocks noChangeShapeType="1"/>
            </p:cNvSpPr>
            <p:nvPr/>
          </p:nvSpPr>
          <p:spPr bwMode="auto">
            <a:xfrm>
              <a:off x="5364088" y="5047679"/>
              <a:ext cx="0" cy="152400"/>
            </a:xfrm>
            <a:prstGeom prst="line">
              <a:avLst/>
            </a:prstGeom>
            <a:noFill/>
            <a:ln w="9525">
              <a:solidFill>
                <a:schemeClr val="tx1"/>
              </a:solidFill>
              <a:round/>
              <a:headEnd/>
              <a:tailEnd/>
            </a:ln>
          </p:spPr>
          <p:txBody>
            <a:bodyPr/>
            <a:lstStyle/>
            <a:p>
              <a:endParaRPr lang="en-US" dirty="0"/>
            </a:p>
          </p:txBody>
        </p:sp>
        <p:sp>
          <p:nvSpPr>
            <p:cNvPr id="41" name="Line 31"/>
            <p:cNvSpPr>
              <a:spLocks noChangeShapeType="1"/>
            </p:cNvSpPr>
            <p:nvPr/>
          </p:nvSpPr>
          <p:spPr bwMode="auto">
            <a:xfrm>
              <a:off x="6300192" y="5047679"/>
              <a:ext cx="0" cy="152400"/>
            </a:xfrm>
            <a:prstGeom prst="line">
              <a:avLst/>
            </a:prstGeom>
            <a:noFill/>
            <a:ln w="9525">
              <a:solidFill>
                <a:schemeClr val="tx1"/>
              </a:solidFill>
              <a:round/>
              <a:headEnd/>
              <a:tailEnd/>
            </a:ln>
          </p:spPr>
          <p:txBody>
            <a:bodyPr/>
            <a:lstStyle/>
            <a:p>
              <a:endParaRPr lang="en-US"/>
            </a:p>
          </p:txBody>
        </p:sp>
        <p:sp>
          <p:nvSpPr>
            <p:cNvPr id="43" name="Line 30"/>
            <p:cNvSpPr>
              <a:spLocks noChangeShapeType="1"/>
            </p:cNvSpPr>
            <p:nvPr/>
          </p:nvSpPr>
          <p:spPr bwMode="auto">
            <a:xfrm>
              <a:off x="4139952" y="5085184"/>
              <a:ext cx="0" cy="123279"/>
            </a:xfrm>
            <a:prstGeom prst="line">
              <a:avLst/>
            </a:prstGeom>
            <a:noFill/>
            <a:ln w="9525">
              <a:solidFill>
                <a:schemeClr val="tx1"/>
              </a:solidFill>
              <a:round/>
              <a:headEnd/>
              <a:tailEnd/>
            </a:ln>
          </p:spPr>
          <p:txBody>
            <a:bodyPr/>
            <a:lstStyle/>
            <a:p>
              <a:endParaRPr lang="en-US"/>
            </a:p>
          </p:txBody>
        </p:sp>
        <p:sp>
          <p:nvSpPr>
            <p:cNvPr id="45" name="Line 30"/>
            <p:cNvSpPr>
              <a:spLocks noChangeShapeType="1"/>
            </p:cNvSpPr>
            <p:nvPr/>
          </p:nvSpPr>
          <p:spPr bwMode="auto">
            <a:xfrm>
              <a:off x="4644008" y="5085184"/>
              <a:ext cx="0" cy="123279"/>
            </a:xfrm>
            <a:prstGeom prst="line">
              <a:avLst/>
            </a:prstGeom>
            <a:noFill/>
            <a:ln w="9525">
              <a:solidFill>
                <a:schemeClr val="tx1"/>
              </a:solidFill>
              <a:round/>
              <a:headEnd/>
              <a:tailEnd/>
            </a:ln>
          </p:spPr>
          <p:txBody>
            <a:bodyPr/>
            <a:lstStyle/>
            <a:p>
              <a:endParaRPr lang="en-US"/>
            </a:p>
          </p:txBody>
        </p:sp>
        <p:sp>
          <p:nvSpPr>
            <p:cNvPr id="46" name="Line 30"/>
            <p:cNvSpPr>
              <a:spLocks noChangeShapeType="1"/>
            </p:cNvSpPr>
            <p:nvPr/>
          </p:nvSpPr>
          <p:spPr bwMode="auto">
            <a:xfrm>
              <a:off x="5004048" y="5085184"/>
              <a:ext cx="0" cy="123279"/>
            </a:xfrm>
            <a:prstGeom prst="line">
              <a:avLst/>
            </a:prstGeom>
            <a:noFill/>
            <a:ln w="9525">
              <a:solidFill>
                <a:schemeClr val="tx1"/>
              </a:solidFill>
              <a:round/>
              <a:headEnd/>
              <a:tailEnd/>
            </a:ln>
          </p:spPr>
          <p:txBody>
            <a:bodyPr/>
            <a:lstStyle/>
            <a:p>
              <a:endParaRPr lang="en-US"/>
            </a:p>
          </p:txBody>
        </p:sp>
        <p:sp>
          <p:nvSpPr>
            <p:cNvPr id="47" name="Line 30"/>
            <p:cNvSpPr>
              <a:spLocks noChangeShapeType="1"/>
            </p:cNvSpPr>
            <p:nvPr/>
          </p:nvSpPr>
          <p:spPr bwMode="auto">
            <a:xfrm>
              <a:off x="6084168" y="5085184"/>
              <a:ext cx="0" cy="123279"/>
            </a:xfrm>
            <a:prstGeom prst="line">
              <a:avLst/>
            </a:prstGeom>
            <a:noFill/>
            <a:ln w="9525">
              <a:solidFill>
                <a:schemeClr val="tx1"/>
              </a:solidFill>
              <a:round/>
              <a:headEnd/>
              <a:tailEnd/>
            </a:ln>
          </p:spPr>
          <p:txBody>
            <a:bodyPr/>
            <a:lstStyle/>
            <a:p>
              <a:endParaRPr lang="en-US"/>
            </a:p>
          </p:txBody>
        </p:sp>
        <p:sp>
          <p:nvSpPr>
            <p:cNvPr id="48" name="Line 30"/>
            <p:cNvSpPr>
              <a:spLocks noChangeShapeType="1"/>
            </p:cNvSpPr>
            <p:nvPr/>
          </p:nvSpPr>
          <p:spPr bwMode="auto">
            <a:xfrm>
              <a:off x="5652120" y="5085184"/>
              <a:ext cx="0" cy="123279"/>
            </a:xfrm>
            <a:prstGeom prst="line">
              <a:avLst/>
            </a:prstGeom>
            <a:noFill/>
            <a:ln w="9525">
              <a:solidFill>
                <a:schemeClr val="tx1"/>
              </a:solidFill>
              <a:round/>
              <a:headEnd/>
              <a:tailEnd/>
            </a:ln>
          </p:spPr>
          <p:txBody>
            <a:bodyPr/>
            <a:lstStyle/>
            <a:p>
              <a:endParaRPr lang="en-US"/>
            </a:p>
          </p:txBody>
        </p:sp>
        <p:sp>
          <p:nvSpPr>
            <p:cNvPr id="49" name="Line 30"/>
            <p:cNvSpPr>
              <a:spLocks noChangeShapeType="1"/>
            </p:cNvSpPr>
            <p:nvPr/>
          </p:nvSpPr>
          <p:spPr bwMode="auto">
            <a:xfrm>
              <a:off x="5868144" y="5085184"/>
              <a:ext cx="0" cy="123279"/>
            </a:xfrm>
            <a:prstGeom prst="line">
              <a:avLst/>
            </a:prstGeom>
            <a:noFill/>
            <a:ln w="9525">
              <a:solidFill>
                <a:schemeClr val="tx1"/>
              </a:solidFill>
              <a:round/>
              <a:headEnd/>
              <a:tailEnd/>
            </a:ln>
          </p:spPr>
          <p:txBody>
            <a:bodyPr/>
            <a:lstStyle/>
            <a:p>
              <a:endParaRPr lang="en-US"/>
            </a:p>
          </p:txBody>
        </p:sp>
      </p:grpSp>
      <p:sp>
        <p:nvSpPr>
          <p:cNvPr id="6" name="タイトル 5"/>
          <p:cNvSpPr>
            <a:spLocks noGrp="1"/>
          </p:cNvSpPr>
          <p:nvPr>
            <p:ph type="title"/>
          </p:nvPr>
        </p:nvSpPr>
        <p:spPr/>
        <p:txBody>
          <a:bodyPr/>
          <a:lstStyle/>
          <a:p>
            <a:r>
              <a:rPr lang="en-US" altLang="ja-JP" sz="2400" dirty="0"/>
              <a:t>Soft magnetic materials on the </a:t>
            </a:r>
            <a:r>
              <a:rPr lang="en-US" altLang="ja-JP" sz="2400" i="1" dirty="0" err="1"/>
              <a:t>B</a:t>
            </a:r>
            <a:r>
              <a:rPr lang="en-US" altLang="ja-JP" sz="2400" baseline="-25000" dirty="0" err="1"/>
              <a:t>m</a:t>
            </a:r>
            <a:r>
              <a:rPr lang="ja-JP" altLang="en-US" sz="2400" dirty="0"/>
              <a:t> </a:t>
            </a:r>
            <a:r>
              <a:rPr lang="en-US" altLang="ja-JP" sz="2400" i="1" dirty="0"/>
              <a:t>vs.</a:t>
            </a:r>
            <a:r>
              <a:rPr lang="ja-JP" altLang="en-US" sz="2400" dirty="0"/>
              <a:t> </a:t>
            </a:r>
            <a:r>
              <a:rPr lang="en-US" altLang="ja-JP" sz="2400" i="1" dirty="0" err="1"/>
              <a:t>H</a:t>
            </a:r>
            <a:r>
              <a:rPr lang="en-US" altLang="ja-JP" sz="2400" baseline="-25000" dirty="0" err="1"/>
              <a:t>c</a:t>
            </a:r>
            <a:r>
              <a:rPr lang="ja-JP" altLang="en-US" sz="2400" dirty="0"/>
              <a:t> </a:t>
            </a:r>
            <a:r>
              <a:rPr lang="en-US" altLang="ja-JP" sz="2400" dirty="0"/>
              <a:t>map</a:t>
            </a:r>
            <a:endParaRPr kumimoji="1" lang="ja-JP" altLang="en-US" sz="2400" dirty="0"/>
          </a:p>
        </p:txBody>
      </p:sp>
      <p:sp>
        <p:nvSpPr>
          <p:cNvPr id="51" name="スライド番号プレースホルダ 50"/>
          <p:cNvSpPr>
            <a:spLocks noGrp="1"/>
          </p:cNvSpPr>
          <p:nvPr>
            <p:ph type="sldNum" sz="quarter" idx="4294967295"/>
          </p:nvPr>
        </p:nvSpPr>
        <p:spPr>
          <a:xfrm>
            <a:off x="9448800" y="6356350"/>
            <a:ext cx="2743200" cy="365125"/>
          </a:xfrm>
          <a:prstGeom prst="rect">
            <a:avLst/>
          </a:prstGeom>
        </p:spPr>
        <p:txBody>
          <a:bodyPr/>
          <a:lstStyle/>
          <a:p>
            <a:pPr>
              <a:defRPr/>
            </a:pPr>
            <a:fld id="{3A982D81-60BA-4C71-A707-A42A7FC2EA3F}" type="slidenum">
              <a:rPr lang="ja-JP" altLang="en-US" smtClean="0"/>
              <a:pPr>
                <a:defRPr/>
              </a:pPr>
              <a:t>21</a:t>
            </a:fld>
            <a:endParaRPr lang="ja-JP" altLang="en-US"/>
          </a:p>
        </p:txBody>
      </p:sp>
      <p:sp>
        <p:nvSpPr>
          <p:cNvPr id="52" name="テキスト ボックス 51"/>
          <p:cNvSpPr txBox="1"/>
          <p:nvPr/>
        </p:nvSpPr>
        <p:spPr>
          <a:xfrm>
            <a:off x="6096000" y="1916833"/>
            <a:ext cx="1200970" cy="461665"/>
          </a:xfrm>
          <a:prstGeom prst="rect">
            <a:avLst/>
          </a:prstGeom>
          <a:noFill/>
        </p:spPr>
        <p:txBody>
          <a:bodyPr wrap="none" rtlCol="0">
            <a:spAutoFit/>
          </a:bodyPr>
          <a:lstStyle/>
          <a:p>
            <a:r>
              <a:rPr lang="en-US" altLang="ja-JP" dirty="0"/>
              <a:t>Si steels</a:t>
            </a:r>
            <a:endParaRPr lang="ja-JP" altLang="en-US" dirty="0"/>
          </a:p>
        </p:txBody>
      </p:sp>
      <p:sp>
        <p:nvSpPr>
          <p:cNvPr id="2" name="下矢印 1"/>
          <p:cNvSpPr/>
          <p:nvPr/>
        </p:nvSpPr>
        <p:spPr>
          <a:xfrm rot="5400000">
            <a:off x="5751326" y="957709"/>
            <a:ext cx="576064" cy="1183804"/>
          </a:xfrm>
          <a:prstGeom prst="downArrow">
            <a:avLst/>
          </a:prstGeom>
          <a:gradFill>
            <a:gsLst>
              <a:gs pos="40000">
                <a:schemeClr val="accent1">
                  <a:lumMod val="5000"/>
                  <a:lumOff val="95000"/>
                </a:schemeClr>
              </a:gs>
              <a:gs pos="74000">
                <a:schemeClr val="accent1">
                  <a:lumMod val="45000"/>
                  <a:lumOff val="55000"/>
                </a:schemeClr>
              </a:gs>
              <a:gs pos="83000">
                <a:schemeClr val="accent1">
                  <a:lumMod val="45000"/>
                  <a:lumOff val="55000"/>
                </a:schemeClr>
              </a:gs>
              <a:gs pos="100000">
                <a:schemeClr val="tx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 name="テキスト ボックス 2"/>
          <p:cNvSpPr txBox="1"/>
          <p:nvPr/>
        </p:nvSpPr>
        <p:spPr>
          <a:xfrm>
            <a:off x="7877141" y="1894493"/>
            <a:ext cx="2533719" cy="830997"/>
          </a:xfrm>
          <a:prstGeom prst="rect">
            <a:avLst/>
          </a:prstGeom>
          <a:noFill/>
        </p:spPr>
        <p:txBody>
          <a:bodyPr wrap="square" rtlCol="0">
            <a:spAutoFit/>
          </a:bodyPr>
          <a:lstStyle/>
          <a:p>
            <a:r>
              <a:rPr lang="en-US" altLang="ja-JP" dirty="0"/>
              <a:t>Lower </a:t>
            </a:r>
            <a:r>
              <a:rPr lang="en-US" altLang="ja-JP" i="1" dirty="0" err="1"/>
              <a:t>H</a:t>
            </a:r>
            <a:r>
              <a:rPr lang="en-US" altLang="ja-JP" baseline="-25000" dirty="0" err="1"/>
              <a:t>c</a:t>
            </a:r>
            <a:r>
              <a:rPr lang="en-US" altLang="ja-JP" dirty="0"/>
              <a:t> in crystalline system?</a:t>
            </a:r>
            <a:endParaRPr lang="ja-JP" altLang="en-US" dirty="0"/>
          </a:p>
        </p:txBody>
      </p:sp>
      <p:sp>
        <p:nvSpPr>
          <p:cNvPr id="4" name="テキスト ボックス 3"/>
          <p:cNvSpPr txBox="1"/>
          <p:nvPr/>
        </p:nvSpPr>
        <p:spPr>
          <a:xfrm>
            <a:off x="8711984" y="2637169"/>
            <a:ext cx="518091" cy="461665"/>
          </a:xfrm>
          <a:prstGeom prst="rect">
            <a:avLst/>
          </a:prstGeom>
          <a:noFill/>
        </p:spPr>
        <p:txBody>
          <a:bodyPr wrap="none" rtlCol="0">
            <a:spAutoFit/>
          </a:bodyPr>
          <a:lstStyle/>
          <a:p>
            <a:r>
              <a:rPr lang="en-US" altLang="ja-JP" dirty="0"/>
              <a:t>or </a:t>
            </a:r>
            <a:endParaRPr lang="ja-JP" altLang="en-US" dirty="0"/>
          </a:p>
        </p:txBody>
      </p:sp>
      <p:sp>
        <p:nvSpPr>
          <p:cNvPr id="63" name="テキスト ボックス 62"/>
          <p:cNvSpPr txBox="1"/>
          <p:nvPr/>
        </p:nvSpPr>
        <p:spPr>
          <a:xfrm>
            <a:off x="7877141" y="3314498"/>
            <a:ext cx="3886097" cy="830997"/>
          </a:xfrm>
          <a:prstGeom prst="rect">
            <a:avLst/>
          </a:prstGeom>
          <a:noFill/>
        </p:spPr>
        <p:txBody>
          <a:bodyPr wrap="square" rtlCol="0">
            <a:spAutoFit/>
          </a:bodyPr>
          <a:lstStyle/>
          <a:p>
            <a:r>
              <a:rPr lang="en-US" altLang="ja-JP" dirty="0"/>
              <a:t>Higher </a:t>
            </a:r>
            <a:r>
              <a:rPr lang="en-US" altLang="ja-JP" i="1" dirty="0" err="1"/>
              <a:t>B</a:t>
            </a:r>
            <a:r>
              <a:rPr lang="en-US" altLang="ja-JP" baseline="-25000" dirty="0" err="1"/>
              <a:t>s</a:t>
            </a:r>
            <a:r>
              <a:rPr lang="en-US" altLang="ja-JP" dirty="0"/>
              <a:t> in</a:t>
            </a:r>
          </a:p>
          <a:p>
            <a:r>
              <a:rPr lang="en-US" altLang="ja-JP" dirty="0" err="1"/>
              <a:t>nano</a:t>
            </a:r>
            <a:r>
              <a:rPr lang="en-US" altLang="ja-JP" dirty="0"/>
              <a:t>/random systems?</a:t>
            </a:r>
            <a:endParaRPr lang="ja-JP" altLang="en-US" dirty="0"/>
          </a:p>
        </p:txBody>
      </p:sp>
      <p:sp>
        <p:nvSpPr>
          <p:cNvPr id="64" name="下矢印 63"/>
          <p:cNvSpPr/>
          <p:nvPr/>
        </p:nvSpPr>
        <p:spPr>
          <a:xfrm rot="10800000">
            <a:off x="4557387" y="1816118"/>
            <a:ext cx="576064" cy="807869"/>
          </a:xfrm>
          <a:prstGeom prst="downArrow">
            <a:avLst/>
          </a:prstGeom>
          <a:gradFill>
            <a:gsLst>
              <a:gs pos="40000">
                <a:schemeClr val="accent1">
                  <a:lumMod val="5000"/>
                  <a:lumOff val="95000"/>
                </a:schemeClr>
              </a:gs>
              <a:gs pos="74000">
                <a:schemeClr val="accent1">
                  <a:lumMod val="45000"/>
                  <a:lumOff val="55000"/>
                </a:schemeClr>
              </a:gs>
              <a:gs pos="83000">
                <a:schemeClr val="accent1">
                  <a:lumMod val="45000"/>
                  <a:lumOff val="55000"/>
                </a:schemeClr>
              </a:gs>
              <a:gs pos="100000">
                <a:schemeClr val="tx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 name="テキスト ボックス 4"/>
          <p:cNvSpPr txBox="1"/>
          <p:nvPr/>
        </p:nvSpPr>
        <p:spPr>
          <a:xfrm>
            <a:off x="7877141" y="1015231"/>
            <a:ext cx="2187778" cy="461665"/>
          </a:xfrm>
          <a:prstGeom prst="rect">
            <a:avLst/>
          </a:prstGeom>
          <a:noFill/>
        </p:spPr>
        <p:txBody>
          <a:bodyPr wrap="none" rtlCol="0">
            <a:spAutoFit/>
          </a:bodyPr>
          <a:lstStyle/>
          <a:p>
            <a:r>
              <a:rPr kumimoji="1" lang="en-US" altLang="ja-JP" dirty="0"/>
              <a:t>Two approaches</a:t>
            </a:r>
            <a:endParaRPr kumimoji="1" lang="ja-JP" altLang="en-US" dirty="0"/>
          </a:p>
        </p:txBody>
      </p:sp>
      <p:sp>
        <p:nvSpPr>
          <p:cNvPr id="7" name="テキスト ボックス 6">
            <a:extLst>
              <a:ext uri="{FF2B5EF4-FFF2-40B4-BE49-F238E27FC236}">
                <a16:creationId xmlns:a16="http://schemas.microsoft.com/office/drawing/2014/main" id="{CB749761-7E24-45D2-BD12-44B4C8F5684E}"/>
              </a:ext>
            </a:extLst>
          </p:cNvPr>
          <p:cNvSpPr txBox="1"/>
          <p:nvPr/>
        </p:nvSpPr>
        <p:spPr>
          <a:xfrm>
            <a:off x="8429168" y="4515369"/>
            <a:ext cx="2943340" cy="715581"/>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dirty="0"/>
              <a:t>Fe crystal has higher </a:t>
            </a:r>
            <a:r>
              <a:rPr kumimoji="1" lang="en-US" altLang="ja-JP" i="1" dirty="0"/>
              <a:t>B</a:t>
            </a:r>
            <a:r>
              <a:rPr kumimoji="1" lang="en-US" altLang="ja-JP" baseline="-25000" dirty="0"/>
              <a:t>s</a:t>
            </a:r>
          </a:p>
          <a:p>
            <a:pPr marL="285750" indent="-285750">
              <a:buFont typeface="Wingdings" panose="05000000000000000000" pitchFamily="2" charset="2"/>
              <a:buChar char="ü"/>
            </a:pPr>
            <a:r>
              <a:rPr lang="en-US" altLang="ja-JP" dirty="0"/>
              <a:t>random structure exhibits good SMM</a:t>
            </a:r>
            <a:endParaRPr kumimoji="1" lang="ja-JP" altLang="en-US" dirty="0"/>
          </a:p>
        </p:txBody>
      </p:sp>
    </p:spTree>
    <p:extLst>
      <p:ext uri="{BB962C8B-B14F-4D97-AF65-F5344CB8AC3E}">
        <p14:creationId xmlns:p14="http://schemas.microsoft.com/office/powerpoint/2010/main" val="880457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93" name="Text Box 9"/>
          <p:cNvSpPr txBox="1">
            <a:spLocks noChangeArrowheads="1"/>
          </p:cNvSpPr>
          <p:nvPr/>
        </p:nvSpPr>
        <p:spPr bwMode="auto">
          <a:xfrm>
            <a:off x="2727088" y="4730223"/>
            <a:ext cx="6721712" cy="461665"/>
          </a:xfrm>
          <a:prstGeom prst="rect">
            <a:avLst/>
          </a:prstGeom>
          <a:noFill/>
          <a:ln w="9525">
            <a:noFill/>
            <a:miter lim="800000"/>
            <a:headEnd/>
            <a:tailEnd/>
          </a:ln>
          <a:effectLst>
            <a:outerShdw dist="17961" dir="2700000" algn="ctr" rotWithShape="0">
              <a:schemeClr val="bg2"/>
            </a:outerShdw>
          </a:effectLst>
        </p:spPr>
        <p:txBody>
          <a:bodyPr wrap="none">
            <a:spAutoFit/>
          </a:bodyPr>
          <a:lstStyle/>
          <a:p>
            <a:pPr>
              <a:defRPr/>
            </a:pPr>
            <a:r>
              <a:rPr lang="en-US" altLang="ja-JP" sz="2400" dirty="0">
                <a:solidFill>
                  <a:srgbClr val="FF6699"/>
                </a:solidFill>
                <a:latin typeface="+mj-lt"/>
                <a:ea typeface="ＭＳ Ｐゴシック" charset="-128"/>
              </a:rPr>
              <a:t>high Fe content </a:t>
            </a:r>
            <a:r>
              <a:rPr lang="en-US" altLang="ja-JP" sz="2400" dirty="0" err="1">
                <a:solidFill>
                  <a:srgbClr val="FF6699"/>
                </a:solidFill>
                <a:latin typeface="+mj-lt"/>
                <a:ea typeface="ＭＳ Ｐゴシック" charset="-128"/>
              </a:rPr>
              <a:t>nanocrystalline</a:t>
            </a:r>
            <a:r>
              <a:rPr lang="en-US" altLang="ja-JP" sz="2400" dirty="0">
                <a:solidFill>
                  <a:srgbClr val="FF6699"/>
                </a:solidFill>
                <a:latin typeface="+mj-lt"/>
                <a:ea typeface="ＭＳ Ｐゴシック" charset="-128"/>
              </a:rPr>
              <a:t> phase</a:t>
            </a:r>
          </a:p>
        </p:txBody>
      </p:sp>
      <p:sp>
        <p:nvSpPr>
          <p:cNvPr id="374794" name="Text Box 10"/>
          <p:cNvSpPr txBox="1">
            <a:spLocks noChangeArrowheads="1"/>
          </p:cNvSpPr>
          <p:nvPr/>
        </p:nvSpPr>
        <p:spPr bwMode="auto">
          <a:xfrm>
            <a:off x="3334544" y="5204924"/>
            <a:ext cx="4452244" cy="830997"/>
          </a:xfrm>
          <a:prstGeom prst="rect">
            <a:avLst/>
          </a:prstGeom>
          <a:noFill/>
          <a:ln w="9525">
            <a:noFill/>
            <a:miter lim="800000"/>
            <a:headEnd/>
            <a:tailEnd/>
          </a:ln>
          <a:effectLst>
            <a:outerShdw dist="35921" dir="2700000" algn="ctr" rotWithShape="0">
              <a:schemeClr val="bg2"/>
            </a:outerShdw>
          </a:effectLst>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defRPr/>
            </a:pPr>
            <a:r>
              <a:rPr lang="en-US" altLang="ja-JP" sz="48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j-lt"/>
                <a:ea typeface="ＭＳ Ｐゴシック" charset="-128"/>
              </a:rPr>
              <a:t>High </a:t>
            </a:r>
            <a:r>
              <a:rPr lang="en-US" altLang="ja-JP" sz="4800" b="1"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j-lt"/>
                <a:ea typeface="ＭＳ Ｐゴシック" charset="-128"/>
              </a:rPr>
              <a:t>B</a:t>
            </a:r>
            <a:r>
              <a:rPr lang="en-US" altLang="ja-JP" sz="4800" b="1" baseline="-2500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j-lt"/>
                <a:ea typeface="ＭＳ Ｐゴシック" charset="-128"/>
              </a:rPr>
              <a:t>s</a:t>
            </a:r>
            <a:r>
              <a:rPr lang="en-US" altLang="ja-JP" sz="48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j-lt"/>
                <a:ea typeface="ＭＳ Ｐゴシック" charset="-128"/>
              </a:rPr>
              <a:t> &amp; Low</a:t>
            </a:r>
            <a:r>
              <a:rPr lang="ja-JP" altLang="en-US" sz="48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j-lt"/>
                <a:ea typeface="ＭＳ Ｐゴシック" charset="-128"/>
              </a:rPr>
              <a:t> </a:t>
            </a:r>
            <a:r>
              <a:rPr lang="en-US" altLang="ja-JP" sz="4800" b="1" i="1"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j-lt"/>
                <a:ea typeface="ＭＳ Ｐゴシック" charset="-128"/>
              </a:rPr>
              <a:t>H</a:t>
            </a:r>
            <a:r>
              <a:rPr lang="en-US" altLang="ja-JP" sz="4800" b="1" baseline="-25000"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j-lt"/>
                <a:ea typeface="ＭＳ Ｐゴシック" charset="-128"/>
              </a:rPr>
              <a:t>c</a:t>
            </a:r>
            <a:endParaRPr lang="en-US" altLang="ja-JP" sz="4800" b="1" baseline="-2500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j-lt"/>
              <a:ea typeface="ＭＳ Ｐゴシック" charset="-128"/>
            </a:endParaRPr>
          </a:p>
        </p:txBody>
      </p:sp>
      <p:sp>
        <p:nvSpPr>
          <p:cNvPr id="32779" name="AutoShape 11"/>
          <p:cNvSpPr>
            <a:spLocks noChangeArrowheads="1"/>
          </p:cNvSpPr>
          <p:nvPr/>
        </p:nvSpPr>
        <p:spPr bwMode="auto">
          <a:xfrm>
            <a:off x="2423592" y="4512282"/>
            <a:ext cx="7488832" cy="1600200"/>
          </a:xfrm>
          <a:prstGeom prst="roundRect">
            <a:avLst>
              <a:gd name="adj" fmla="val 16667"/>
            </a:avLst>
          </a:prstGeom>
          <a:noFill/>
          <a:ln w="76200">
            <a:solidFill>
              <a:srgbClr val="FF9933"/>
            </a:solidFill>
            <a:round/>
            <a:headEnd/>
            <a:tailEnd/>
          </a:ln>
        </p:spPr>
        <p:txBody>
          <a:bodyPr wrap="none" anchor="ctr"/>
          <a:lstStyle/>
          <a:p>
            <a:endParaRPr lang="ja-JP" altLang="en-US">
              <a:latin typeface="+mj-lt"/>
            </a:endParaRPr>
          </a:p>
        </p:txBody>
      </p:sp>
      <p:grpSp>
        <p:nvGrpSpPr>
          <p:cNvPr id="14" name="グループ化 13"/>
          <p:cNvGrpSpPr/>
          <p:nvPr/>
        </p:nvGrpSpPr>
        <p:grpSpPr>
          <a:xfrm>
            <a:off x="2063552" y="1302010"/>
            <a:ext cx="4419600" cy="2667000"/>
            <a:chOff x="539552" y="980728"/>
            <a:chExt cx="4419600" cy="2667000"/>
          </a:xfrm>
        </p:grpSpPr>
        <p:sp>
          <p:nvSpPr>
            <p:cNvPr id="32772" name="Oval 4"/>
            <p:cNvSpPr>
              <a:spLocks noChangeArrowheads="1"/>
            </p:cNvSpPr>
            <p:nvPr/>
          </p:nvSpPr>
          <p:spPr bwMode="auto">
            <a:xfrm>
              <a:off x="539552" y="980728"/>
              <a:ext cx="4419600" cy="2667000"/>
            </a:xfrm>
            <a:prstGeom prst="ellipse">
              <a:avLst/>
            </a:prstGeom>
            <a:solidFill>
              <a:srgbClr val="CCFF66"/>
            </a:solidFill>
            <a:ln w="9525">
              <a:noFill/>
              <a:round/>
              <a:headEnd/>
              <a:tailEnd/>
            </a:ln>
          </p:spPr>
          <p:txBody>
            <a:bodyPr wrap="none" anchor="ctr"/>
            <a:lstStyle/>
            <a:p>
              <a:pPr algn="ctr"/>
              <a:endParaRPr lang="ja-JP" altLang="en-US" sz="2800">
                <a:solidFill>
                  <a:schemeClr val="accent2"/>
                </a:solidFill>
                <a:latin typeface="+mj-lt"/>
              </a:endParaRPr>
            </a:p>
          </p:txBody>
        </p:sp>
        <p:sp>
          <p:nvSpPr>
            <p:cNvPr id="374796" name="Text Box 12"/>
            <p:cNvSpPr txBox="1">
              <a:spLocks noChangeArrowheads="1"/>
            </p:cNvSpPr>
            <p:nvPr/>
          </p:nvSpPr>
          <p:spPr bwMode="auto">
            <a:xfrm>
              <a:off x="817414" y="1569810"/>
              <a:ext cx="3657600" cy="1569660"/>
            </a:xfrm>
            <a:prstGeom prst="rect">
              <a:avLst/>
            </a:prstGeom>
            <a:noFill/>
            <a:ln w="9525">
              <a:noFill/>
              <a:miter lim="800000"/>
              <a:headEnd/>
              <a:tailEnd/>
            </a:ln>
            <a:effectLst>
              <a:outerShdw dist="35921" dir="2700000" algn="ctr" rotWithShape="0">
                <a:srgbClr val="EAEAEA"/>
              </a:outerShdw>
            </a:effectLst>
          </p:spPr>
          <p:txBody>
            <a:bodyPr wrap="square">
              <a:spAutoFit/>
            </a:bodyPr>
            <a:lstStyle/>
            <a:p>
              <a:pPr algn="ctr">
                <a:defRPr/>
              </a:pPr>
              <a:r>
                <a:rPr lang="en-US" altLang="ja-JP" sz="2400" dirty="0">
                  <a:solidFill>
                    <a:srgbClr val="008000"/>
                  </a:solidFill>
                  <a:effectLst>
                    <a:outerShdw blurRad="50800" dist="25400" dir="5400000" algn="ctr" rotWithShape="0">
                      <a:schemeClr val="accent6">
                        <a:lumMod val="75000"/>
                      </a:schemeClr>
                    </a:outerShdw>
                  </a:effectLst>
                  <a:latin typeface="+mj-lt"/>
                  <a:ea typeface="ＭＳ Ｐゴシック" charset="-128"/>
                </a:rPr>
                <a:t>Soft </a:t>
              </a:r>
              <a:r>
                <a:rPr lang="en-US" altLang="ja-JP" sz="2400" dirty="0" err="1">
                  <a:solidFill>
                    <a:srgbClr val="008000"/>
                  </a:solidFill>
                  <a:effectLst>
                    <a:outerShdw blurRad="50800" dist="25400" dir="5400000" algn="ctr" rotWithShape="0">
                      <a:schemeClr val="accent6">
                        <a:lumMod val="75000"/>
                      </a:schemeClr>
                    </a:outerShdw>
                  </a:effectLst>
                  <a:latin typeface="+mj-lt"/>
                  <a:ea typeface="ＭＳ Ｐゴシック" charset="-128"/>
                </a:rPr>
                <a:t>magn</a:t>
              </a:r>
              <a:r>
                <a:rPr lang="en-US" altLang="ja-JP" sz="2400" dirty="0">
                  <a:solidFill>
                    <a:srgbClr val="008000"/>
                  </a:solidFill>
                  <a:effectLst>
                    <a:outerShdw blurRad="50800" dist="25400" dir="5400000" algn="ctr" rotWithShape="0">
                      <a:schemeClr val="accent6">
                        <a:lumMod val="75000"/>
                      </a:schemeClr>
                    </a:outerShdw>
                  </a:effectLst>
                  <a:latin typeface="+mj-lt"/>
                  <a:ea typeface="ＭＳ Ｐゴシック" charset="-128"/>
                </a:rPr>
                <a:t>. prop.</a:t>
              </a:r>
            </a:p>
            <a:p>
              <a:pPr algn="ctr">
                <a:defRPr/>
              </a:pPr>
              <a:r>
                <a:rPr lang="en-US" altLang="ja-JP" sz="2400" dirty="0">
                  <a:solidFill>
                    <a:schemeClr val="accent2"/>
                  </a:solidFill>
                  <a:effectLst>
                    <a:outerShdw blurRad="50800" dist="25400" dir="5400000" algn="ctr" rotWithShape="0">
                      <a:schemeClr val="accent6">
                        <a:lumMod val="75000"/>
                      </a:schemeClr>
                    </a:outerShdw>
                  </a:effectLst>
                  <a:latin typeface="+mj-lt"/>
                  <a:ea typeface="ＭＳ Ｐゴシック" charset="-128"/>
                </a:rPr>
                <a:t>Amorphous </a:t>
              </a:r>
            </a:p>
            <a:p>
              <a:pPr algn="ctr">
                <a:defRPr/>
              </a:pPr>
              <a:r>
                <a:rPr lang="en-US" altLang="ja-JP" sz="2400" dirty="0">
                  <a:solidFill>
                    <a:schemeClr val="accent2"/>
                  </a:solidFill>
                  <a:effectLst>
                    <a:outerShdw blurRad="50800" dist="25400" dir="5400000" algn="ctr" rotWithShape="0">
                      <a:schemeClr val="accent6">
                        <a:lumMod val="75000"/>
                      </a:schemeClr>
                    </a:outerShdw>
                  </a:effectLst>
                  <a:latin typeface="+mj-lt"/>
                  <a:ea typeface="ＭＳ Ｐゴシック" charset="-128"/>
                </a:rPr>
                <a:t>or Nano</a:t>
              </a:r>
            </a:p>
            <a:p>
              <a:pPr algn="ctr">
                <a:defRPr/>
              </a:pPr>
              <a:endParaRPr lang="en-US" altLang="ja-JP" sz="2400" dirty="0">
                <a:solidFill>
                  <a:schemeClr val="accent2">
                    <a:lumMod val="60000"/>
                    <a:lumOff val="40000"/>
                  </a:schemeClr>
                </a:solidFill>
                <a:effectLst>
                  <a:outerShdw blurRad="50800" dist="25400" dir="5400000" algn="ctr" rotWithShape="0">
                    <a:schemeClr val="accent6">
                      <a:lumMod val="75000"/>
                    </a:schemeClr>
                  </a:outerShdw>
                </a:effectLst>
                <a:latin typeface="+mj-lt"/>
                <a:ea typeface="ＭＳ Ｐゴシック" charset="-128"/>
              </a:endParaRPr>
            </a:p>
          </p:txBody>
        </p:sp>
      </p:grpSp>
      <p:grpSp>
        <p:nvGrpSpPr>
          <p:cNvPr id="15" name="グループ化 14"/>
          <p:cNvGrpSpPr/>
          <p:nvPr/>
        </p:nvGrpSpPr>
        <p:grpSpPr>
          <a:xfrm>
            <a:off x="5829300" y="1311882"/>
            <a:ext cx="4381500" cy="2667000"/>
            <a:chOff x="4305300" y="990600"/>
            <a:chExt cx="4381500" cy="2667000"/>
          </a:xfrm>
        </p:grpSpPr>
        <p:sp>
          <p:nvSpPr>
            <p:cNvPr id="32770" name="Oval 2"/>
            <p:cNvSpPr>
              <a:spLocks noChangeArrowheads="1"/>
            </p:cNvSpPr>
            <p:nvPr/>
          </p:nvSpPr>
          <p:spPr bwMode="auto">
            <a:xfrm>
              <a:off x="4343400" y="990600"/>
              <a:ext cx="4343400" cy="2667000"/>
            </a:xfrm>
            <a:prstGeom prst="ellipse">
              <a:avLst/>
            </a:prstGeom>
            <a:solidFill>
              <a:srgbClr val="0099FF"/>
            </a:solidFill>
            <a:ln w="9525">
              <a:noFill/>
              <a:round/>
              <a:headEnd/>
              <a:tailEnd/>
            </a:ln>
          </p:spPr>
          <p:txBody>
            <a:bodyPr wrap="none" anchor="ctr"/>
            <a:lstStyle/>
            <a:p>
              <a:pPr algn="ctr"/>
              <a:endParaRPr lang="ja-JP" altLang="en-US" sz="2800">
                <a:solidFill>
                  <a:srgbClr val="008000"/>
                </a:solidFill>
                <a:latin typeface="+mj-lt"/>
              </a:endParaRPr>
            </a:p>
          </p:txBody>
        </p:sp>
        <p:sp>
          <p:nvSpPr>
            <p:cNvPr id="374789" name="Text Box 5"/>
            <p:cNvSpPr txBox="1">
              <a:spLocks noChangeArrowheads="1"/>
            </p:cNvSpPr>
            <p:nvPr/>
          </p:nvSpPr>
          <p:spPr bwMode="auto">
            <a:xfrm>
              <a:off x="4493866" y="1422867"/>
              <a:ext cx="3962400" cy="1569660"/>
            </a:xfrm>
            <a:prstGeom prst="rect">
              <a:avLst/>
            </a:prstGeom>
            <a:noFill/>
            <a:ln w="9525">
              <a:noFill/>
              <a:miter lim="800000"/>
              <a:headEnd/>
              <a:tailEnd/>
            </a:ln>
            <a:effectLst/>
          </p:spPr>
          <p:txBody>
            <a:bodyPr>
              <a:spAutoFit/>
            </a:bodyPr>
            <a:lstStyle/>
            <a:p>
              <a:pPr algn="ctr">
                <a:defRPr/>
              </a:pPr>
              <a:r>
                <a:rPr lang="en-US" altLang="ja-JP" sz="2400" dirty="0">
                  <a:solidFill>
                    <a:srgbClr val="FFFF00"/>
                  </a:solidFill>
                  <a:effectLst>
                    <a:outerShdw blurRad="38100" dist="38100" dir="2700000" algn="tl">
                      <a:srgbClr val="000000">
                        <a:alpha val="43137"/>
                      </a:srgbClr>
                    </a:outerShdw>
                  </a:effectLst>
                  <a:latin typeface="+mj-lt"/>
                  <a:ea typeface="ＭＳ Ｐゴシック" charset="-128"/>
                </a:rPr>
                <a:t>High </a:t>
              </a:r>
              <a:r>
                <a:rPr lang="en-US" altLang="ja-JP" sz="2400" i="1" dirty="0" err="1">
                  <a:solidFill>
                    <a:srgbClr val="FFFF00"/>
                  </a:solidFill>
                  <a:effectLst>
                    <a:outerShdw blurRad="38100" dist="38100" dir="2700000" algn="tl">
                      <a:srgbClr val="000000">
                        <a:alpha val="43137"/>
                      </a:srgbClr>
                    </a:outerShdw>
                  </a:effectLst>
                  <a:latin typeface="+mj-lt"/>
                  <a:ea typeface="ＭＳ Ｐゴシック" charset="-128"/>
                </a:rPr>
                <a:t>B</a:t>
              </a:r>
              <a:r>
                <a:rPr lang="en-US" altLang="ja-JP" sz="2400" baseline="-25000" dirty="0" err="1">
                  <a:solidFill>
                    <a:srgbClr val="FFFF00"/>
                  </a:solidFill>
                  <a:effectLst>
                    <a:outerShdw blurRad="38100" dist="38100" dir="2700000" algn="tl">
                      <a:srgbClr val="000000">
                        <a:alpha val="43137"/>
                      </a:srgbClr>
                    </a:outerShdw>
                  </a:effectLst>
                  <a:latin typeface="+mj-lt"/>
                  <a:ea typeface="ＭＳ Ｐゴシック" charset="-128"/>
                </a:rPr>
                <a:t>s</a:t>
              </a:r>
              <a:r>
                <a:rPr lang="en-US" altLang="ja-JP" sz="2400" dirty="0">
                  <a:solidFill>
                    <a:srgbClr val="FFFF00"/>
                  </a:solidFill>
                  <a:effectLst>
                    <a:outerShdw blurRad="38100" dist="38100" dir="2700000" algn="tl">
                      <a:srgbClr val="000000">
                        <a:alpha val="43137"/>
                      </a:srgbClr>
                    </a:outerShdw>
                  </a:effectLst>
                  <a:latin typeface="+mj-lt"/>
                  <a:ea typeface="ＭＳ Ｐゴシック" charset="-128"/>
                </a:rPr>
                <a:t> </a:t>
              </a:r>
            </a:p>
            <a:p>
              <a:pPr algn="ctr">
                <a:defRPr/>
              </a:pPr>
              <a:r>
                <a:rPr lang="ja-JP" altLang="en-US" sz="2400" dirty="0">
                  <a:solidFill>
                    <a:srgbClr val="FFFF00"/>
                  </a:solidFill>
                  <a:effectLst>
                    <a:outerShdw blurRad="38100" dist="38100" dir="2700000" algn="tl">
                      <a:srgbClr val="000000">
                        <a:alpha val="43137"/>
                      </a:srgbClr>
                    </a:outerShdw>
                  </a:effectLst>
                  <a:latin typeface="+mj-lt"/>
                  <a:ea typeface="ＭＳ Ｐゴシック" charset="-128"/>
                </a:rPr>
                <a:t>↓</a:t>
              </a:r>
              <a:endParaRPr lang="en-US" altLang="ja-JP" sz="2400" dirty="0">
                <a:solidFill>
                  <a:srgbClr val="FFFF00"/>
                </a:solidFill>
                <a:effectLst>
                  <a:outerShdw blurRad="38100" dist="38100" dir="2700000" algn="tl">
                    <a:srgbClr val="000000">
                      <a:alpha val="43137"/>
                    </a:srgbClr>
                  </a:outerShdw>
                </a:effectLst>
                <a:latin typeface="+mj-lt"/>
                <a:ea typeface="ＭＳ Ｐゴシック" charset="-128"/>
              </a:endParaRPr>
            </a:p>
            <a:p>
              <a:pPr algn="ctr">
                <a:defRPr/>
              </a:pPr>
              <a:r>
                <a:rPr lang="en-US" altLang="ja-JP" sz="2400" dirty="0">
                  <a:solidFill>
                    <a:srgbClr val="FFFF00"/>
                  </a:solidFill>
                  <a:effectLst>
                    <a:outerShdw blurRad="38100" dist="38100" dir="2700000" algn="tl">
                      <a:srgbClr val="000000">
                        <a:alpha val="43137"/>
                      </a:srgbClr>
                    </a:outerShdw>
                  </a:effectLst>
                  <a:latin typeface="+mj-lt"/>
                  <a:ea typeface="ＭＳ Ｐゴシック" charset="-128"/>
                </a:rPr>
                <a:t>High Fe content </a:t>
              </a:r>
            </a:p>
            <a:p>
              <a:pPr algn="ctr">
                <a:defRPr/>
              </a:pPr>
              <a:r>
                <a:rPr lang="en-US" altLang="ja-JP" sz="2400" dirty="0">
                  <a:solidFill>
                    <a:srgbClr val="FFFF00"/>
                  </a:solidFill>
                  <a:effectLst>
                    <a:outerShdw blurRad="38100" dist="38100" dir="2700000" algn="tl">
                      <a:srgbClr val="000000">
                        <a:alpha val="43137"/>
                      </a:srgbClr>
                    </a:outerShdw>
                  </a:effectLst>
                  <a:latin typeface="+mj-lt"/>
                  <a:ea typeface="ＭＳ Ｐゴシック" charset="-128"/>
                </a:rPr>
                <a:t>bcc</a:t>
              </a:r>
              <a:r>
                <a:rPr lang="ja-JP" altLang="en-US" sz="2400" dirty="0">
                  <a:solidFill>
                    <a:srgbClr val="FFFF00"/>
                  </a:solidFill>
                  <a:effectLst>
                    <a:outerShdw blurRad="38100" dist="38100" dir="2700000" algn="tl">
                      <a:srgbClr val="000000">
                        <a:alpha val="43137"/>
                      </a:srgbClr>
                    </a:outerShdw>
                  </a:effectLst>
                  <a:latin typeface="+mj-lt"/>
                  <a:ea typeface="ＭＳ Ｐゴシック" charset="-128"/>
                </a:rPr>
                <a:t> </a:t>
              </a:r>
              <a:r>
                <a:rPr lang="en-US" altLang="ja-JP" sz="2400" dirty="0">
                  <a:solidFill>
                    <a:srgbClr val="FFFF00"/>
                  </a:solidFill>
                  <a:effectLst>
                    <a:outerShdw blurRad="38100" dist="38100" dir="2700000" algn="tl">
                      <a:srgbClr val="000000">
                        <a:alpha val="43137"/>
                      </a:srgbClr>
                    </a:outerShdw>
                  </a:effectLst>
                  <a:latin typeface="+mj-lt"/>
                  <a:ea typeface="ＭＳ Ｐゴシック" charset="-128"/>
                </a:rPr>
                <a:t>Fe</a:t>
              </a:r>
              <a:r>
                <a:rPr lang="ja-JP" altLang="en-US" sz="2400" dirty="0">
                  <a:solidFill>
                    <a:srgbClr val="FFFF00"/>
                  </a:solidFill>
                  <a:effectLst>
                    <a:outerShdw blurRad="38100" dist="38100" dir="2700000" algn="tl">
                      <a:srgbClr val="000000">
                        <a:alpha val="43137"/>
                      </a:srgbClr>
                    </a:outerShdw>
                  </a:effectLst>
                  <a:latin typeface="+mj-lt"/>
                  <a:ea typeface="ＭＳ Ｐゴシック" charset="-128"/>
                </a:rPr>
                <a:t> </a:t>
              </a:r>
              <a:r>
                <a:rPr lang="en-US" altLang="ja-JP" sz="2400" dirty="0">
                  <a:solidFill>
                    <a:srgbClr val="FFFF00"/>
                  </a:solidFill>
                  <a:effectLst>
                    <a:outerShdw blurRad="38100" dist="38100" dir="2700000" algn="tl">
                      <a:srgbClr val="000000">
                        <a:alpha val="43137"/>
                      </a:srgbClr>
                    </a:outerShdw>
                  </a:effectLst>
                  <a:latin typeface="+mj-lt"/>
                  <a:ea typeface="ＭＳ Ｐゴシック" charset="-128"/>
                </a:rPr>
                <a:t>phase</a:t>
              </a:r>
            </a:p>
          </p:txBody>
        </p:sp>
        <p:sp>
          <p:nvSpPr>
            <p:cNvPr id="32774" name="Arc 6"/>
            <p:cNvSpPr>
              <a:spLocks/>
            </p:cNvSpPr>
            <p:nvPr/>
          </p:nvSpPr>
          <p:spPr bwMode="auto">
            <a:xfrm>
              <a:off x="4343400" y="1612900"/>
              <a:ext cx="596900" cy="1409700"/>
            </a:xfrm>
            <a:custGeom>
              <a:avLst/>
              <a:gdLst>
                <a:gd name="T0" fmla="*/ 285490 w 21600"/>
                <a:gd name="T1" fmla="*/ 0 h 37795"/>
                <a:gd name="T2" fmla="*/ 292619 w 21600"/>
                <a:gd name="T3" fmla="*/ 1409700 h 37795"/>
                <a:gd name="T4" fmla="*/ 0 w 21600"/>
                <a:gd name="T5" fmla="*/ 707517 h 37795"/>
                <a:gd name="T6" fmla="*/ 0 60000 65536"/>
                <a:gd name="T7" fmla="*/ 0 60000 65536"/>
                <a:gd name="T8" fmla="*/ 0 60000 65536"/>
                <a:gd name="T9" fmla="*/ 0 w 21600"/>
                <a:gd name="T10" fmla="*/ 0 h 37795"/>
                <a:gd name="T11" fmla="*/ 21600 w 21600"/>
                <a:gd name="T12" fmla="*/ 37795 h 37795"/>
              </a:gdLst>
              <a:ahLst/>
              <a:cxnLst>
                <a:cxn ang="T6">
                  <a:pos x="T0" y="T1"/>
                </a:cxn>
                <a:cxn ang="T7">
                  <a:pos x="T2" y="T3"/>
                </a:cxn>
                <a:cxn ang="T8">
                  <a:pos x="T4" y="T5"/>
                </a:cxn>
              </a:cxnLst>
              <a:rect l="T9" t="T10" r="T11" b="T12"/>
              <a:pathLst>
                <a:path w="21600" h="37795" fill="none" extrusionOk="0">
                  <a:moveTo>
                    <a:pt x="10331" y="-1"/>
                  </a:moveTo>
                  <a:cubicBezTo>
                    <a:pt x="17277" y="3782"/>
                    <a:pt x="21600" y="11059"/>
                    <a:pt x="21600" y="18969"/>
                  </a:cubicBezTo>
                  <a:cubicBezTo>
                    <a:pt x="21600" y="26772"/>
                    <a:pt x="17390" y="33969"/>
                    <a:pt x="10589" y="37795"/>
                  </a:cubicBezTo>
                </a:path>
                <a:path w="21600" h="37795" stroke="0" extrusionOk="0">
                  <a:moveTo>
                    <a:pt x="10331" y="-1"/>
                  </a:moveTo>
                  <a:cubicBezTo>
                    <a:pt x="17277" y="3782"/>
                    <a:pt x="21600" y="11059"/>
                    <a:pt x="21600" y="18969"/>
                  </a:cubicBezTo>
                  <a:cubicBezTo>
                    <a:pt x="21600" y="26772"/>
                    <a:pt x="17390" y="33969"/>
                    <a:pt x="10589" y="37795"/>
                  </a:cubicBezTo>
                  <a:lnTo>
                    <a:pt x="0" y="18969"/>
                  </a:lnTo>
                  <a:close/>
                </a:path>
              </a:pathLst>
            </a:custGeom>
            <a:solidFill>
              <a:srgbClr val="FFFF00"/>
            </a:solidFill>
            <a:ln w="9525">
              <a:noFill/>
              <a:round/>
              <a:headEnd/>
              <a:tailEnd/>
            </a:ln>
          </p:spPr>
          <p:txBody>
            <a:bodyPr wrap="none" anchor="ctr"/>
            <a:lstStyle/>
            <a:p>
              <a:endParaRPr lang="en-US">
                <a:latin typeface="+mj-lt"/>
              </a:endParaRPr>
            </a:p>
          </p:txBody>
        </p:sp>
        <p:sp>
          <p:nvSpPr>
            <p:cNvPr id="32775" name="Arc 7"/>
            <p:cNvSpPr>
              <a:spLocks/>
            </p:cNvSpPr>
            <p:nvPr/>
          </p:nvSpPr>
          <p:spPr bwMode="auto">
            <a:xfrm flipH="1">
              <a:off x="4305300" y="1625600"/>
              <a:ext cx="635000" cy="1409700"/>
            </a:xfrm>
            <a:custGeom>
              <a:avLst/>
              <a:gdLst>
                <a:gd name="T0" fmla="*/ 303712 w 21600"/>
                <a:gd name="T1" fmla="*/ 0 h 37795"/>
                <a:gd name="T2" fmla="*/ 311297 w 21600"/>
                <a:gd name="T3" fmla="*/ 1409700 h 37795"/>
                <a:gd name="T4" fmla="*/ 0 w 21600"/>
                <a:gd name="T5" fmla="*/ 707517 h 37795"/>
                <a:gd name="T6" fmla="*/ 0 60000 65536"/>
                <a:gd name="T7" fmla="*/ 0 60000 65536"/>
                <a:gd name="T8" fmla="*/ 0 60000 65536"/>
                <a:gd name="T9" fmla="*/ 0 w 21600"/>
                <a:gd name="T10" fmla="*/ 0 h 37795"/>
                <a:gd name="T11" fmla="*/ 21600 w 21600"/>
                <a:gd name="T12" fmla="*/ 37795 h 37795"/>
              </a:gdLst>
              <a:ahLst/>
              <a:cxnLst>
                <a:cxn ang="T6">
                  <a:pos x="T0" y="T1"/>
                </a:cxn>
                <a:cxn ang="T7">
                  <a:pos x="T2" y="T3"/>
                </a:cxn>
                <a:cxn ang="T8">
                  <a:pos x="T4" y="T5"/>
                </a:cxn>
              </a:cxnLst>
              <a:rect l="T9" t="T10" r="T11" b="T12"/>
              <a:pathLst>
                <a:path w="21600" h="37795" fill="none" extrusionOk="0">
                  <a:moveTo>
                    <a:pt x="10331" y="-1"/>
                  </a:moveTo>
                  <a:cubicBezTo>
                    <a:pt x="17277" y="3782"/>
                    <a:pt x="21600" y="11059"/>
                    <a:pt x="21600" y="18969"/>
                  </a:cubicBezTo>
                  <a:cubicBezTo>
                    <a:pt x="21600" y="26772"/>
                    <a:pt x="17390" y="33969"/>
                    <a:pt x="10589" y="37795"/>
                  </a:cubicBezTo>
                </a:path>
                <a:path w="21600" h="37795" stroke="0" extrusionOk="0">
                  <a:moveTo>
                    <a:pt x="10331" y="-1"/>
                  </a:moveTo>
                  <a:cubicBezTo>
                    <a:pt x="17277" y="3782"/>
                    <a:pt x="21600" y="11059"/>
                    <a:pt x="21600" y="18969"/>
                  </a:cubicBezTo>
                  <a:cubicBezTo>
                    <a:pt x="21600" y="26772"/>
                    <a:pt x="17390" y="33969"/>
                    <a:pt x="10589" y="37795"/>
                  </a:cubicBezTo>
                  <a:lnTo>
                    <a:pt x="0" y="18969"/>
                  </a:lnTo>
                  <a:close/>
                </a:path>
              </a:pathLst>
            </a:custGeom>
            <a:solidFill>
              <a:srgbClr val="FFFF00"/>
            </a:solidFill>
            <a:ln w="9525">
              <a:noFill/>
              <a:round/>
              <a:headEnd/>
              <a:tailEnd/>
            </a:ln>
          </p:spPr>
          <p:txBody>
            <a:bodyPr wrap="none" anchor="ctr"/>
            <a:lstStyle/>
            <a:p>
              <a:endParaRPr lang="en-US">
                <a:latin typeface="+mj-lt"/>
              </a:endParaRPr>
            </a:p>
          </p:txBody>
        </p:sp>
      </p:grpSp>
      <p:sp>
        <p:nvSpPr>
          <p:cNvPr id="32776" name="AutoShape 8"/>
          <p:cNvSpPr>
            <a:spLocks noChangeArrowheads="1"/>
          </p:cNvSpPr>
          <p:nvPr/>
        </p:nvSpPr>
        <p:spPr bwMode="auto">
          <a:xfrm rot="5400000">
            <a:off x="5372100" y="3483582"/>
            <a:ext cx="1600200" cy="304800"/>
          </a:xfrm>
          <a:custGeom>
            <a:avLst/>
            <a:gdLst>
              <a:gd name="T0" fmla="*/ 1439810 w 21600"/>
              <a:gd name="T1" fmla="*/ 0 h 21600"/>
              <a:gd name="T2" fmla="*/ 0 w 21600"/>
              <a:gd name="T3" fmla="*/ 152400 h 21600"/>
              <a:gd name="T4" fmla="*/ 1439810 w 21600"/>
              <a:gd name="T5" fmla="*/ 304800 h 21600"/>
              <a:gd name="T6" fmla="*/ 1600200 w 21600"/>
              <a:gd name="T7" fmla="*/ 152400 h 21600"/>
              <a:gd name="T8" fmla="*/ 17694720 60000 65536"/>
              <a:gd name="T9" fmla="*/ 11796480 60000 65536"/>
              <a:gd name="T10" fmla="*/ 5898240 60000 65536"/>
              <a:gd name="T11" fmla="*/ 0 60000 65536"/>
              <a:gd name="T12" fmla="*/ 3375 w 21600"/>
              <a:gd name="T13" fmla="*/ 6412 h 21600"/>
              <a:gd name="T14" fmla="*/ 20720 w 21600"/>
              <a:gd name="T15" fmla="*/ 15188 h 21600"/>
            </a:gdLst>
            <a:ahLst/>
            <a:cxnLst>
              <a:cxn ang="T8">
                <a:pos x="T0" y="T1"/>
              </a:cxn>
              <a:cxn ang="T9">
                <a:pos x="T2" y="T3"/>
              </a:cxn>
              <a:cxn ang="T10">
                <a:pos x="T4" y="T5"/>
              </a:cxn>
              <a:cxn ang="T11">
                <a:pos x="T6" y="T7"/>
              </a:cxn>
            </a:cxnLst>
            <a:rect l="T12" t="T13" r="T14" b="T15"/>
            <a:pathLst>
              <a:path w="21600" h="21600">
                <a:moveTo>
                  <a:pt x="19435" y="0"/>
                </a:moveTo>
                <a:lnTo>
                  <a:pt x="19435" y="6412"/>
                </a:lnTo>
                <a:lnTo>
                  <a:pt x="3375" y="6412"/>
                </a:lnTo>
                <a:lnTo>
                  <a:pt x="3375" y="15188"/>
                </a:lnTo>
                <a:lnTo>
                  <a:pt x="19435" y="15188"/>
                </a:lnTo>
                <a:lnTo>
                  <a:pt x="19435" y="21600"/>
                </a:lnTo>
                <a:lnTo>
                  <a:pt x="21600" y="10800"/>
                </a:lnTo>
                <a:close/>
              </a:path>
              <a:path w="21600" h="21600">
                <a:moveTo>
                  <a:pt x="1350" y="6412"/>
                </a:moveTo>
                <a:lnTo>
                  <a:pt x="1350" y="15188"/>
                </a:lnTo>
                <a:lnTo>
                  <a:pt x="2700" y="15188"/>
                </a:lnTo>
                <a:lnTo>
                  <a:pt x="2700" y="6412"/>
                </a:lnTo>
                <a:close/>
              </a:path>
              <a:path w="21600" h="21600">
                <a:moveTo>
                  <a:pt x="0" y="6412"/>
                </a:moveTo>
                <a:lnTo>
                  <a:pt x="0" y="15188"/>
                </a:lnTo>
                <a:lnTo>
                  <a:pt x="675" y="15188"/>
                </a:lnTo>
                <a:lnTo>
                  <a:pt x="675" y="6412"/>
                </a:lnTo>
                <a:close/>
              </a:path>
            </a:pathLst>
          </a:custGeom>
          <a:solidFill>
            <a:srgbClr val="FFFFCC"/>
          </a:solidFill>
          <a:ln w="9525">
            <a:solidFill>
              <a:srgbClr val="FF0000"/>
            </a:solidFill>
            <a:miter lim="800000"/>
            <a:headEnd/>
            <a:tailEnd/>
          </a:ln>
        </p:spPr>
        <p:txBody>
          <a:bodyPr rot="10800000" vert="eaVert" wrap="none" anchor="ctr"/>
          <a:lstStyle/>
          <a:p>
            <a:endParaRPr lang="en-US">
              <a:latin typeface="+mj-lt"/>
            </a:endParaRPr>
          </a:p>
        </p:txBody>
      </p:sp>
      <p:sp>
        <p:nvSpPr>
          <p:cNvPr id="2" name="タイトル 1"/>
          <p:cNvSpPr>
            <a:spLocks noGrp="1"/>
          </p:cNvSpPr>
          <p:nvPr>
            <p:ph type="title"/>
          </p:nvPr>
        </p:nvSpPr>
        <p:spPr>
          <a:xfrm>
            <a:off x="241533" y="301100"/>
            <a:ext cx="9423771" cy="304699"/>
          </a:xfrm>
        </p:spPr>
        <p:txBody>
          <a:bodyPr/>
          <a:lstStyle/>
          <a:p>
            <a:r>
              <a:rPr lang="en-US" altLang="ja-JP" sz="2800" dirty="0"/>
              <a:t>Concept of Materials Development</a:t>
            </a:r>
            <a:endParaRPr kumimoji="1" lang="ja-JP" altLang="en-US" sz="2800" dirty="0"/>
          </a:p>
        </p:txBody>
      </p:sp>
      <p:sp>
        <p:nvSpPr>
          <p:cNvPr id="16" name="スライド番号プレースホルダ 15"/>
          <p:cNvSpPr>
            <a:spLocks noGrp="1"/>
          </p:cNvSpPr>
          <p:nvPr>
            <p:ph type="sldNum" sz="quarter" idx="4294967295"/>
          </p:nvPr>
        </p:nvSpPr>
        <p:spPr>
          <a:xfrm>
            <a:off x="9448800" y="6356350"/>
            <a:ext cx="2743200" cy="365125"/>
          </a:xfrm>
          <a:prstGeom prst="rect">
            <a:avLst/>
          </a:prstGeom>
        </p:spPr>
        <p:txBody>
          <a:bodyPr/>
          <a:lstStyle/>
          <a:p>
            <a:pPr>
              <a:defRPr/>
            </a:pPr>
            <a:fld id="{3A982D81-60BA-4C71-A707-A42A7FC2EA3F}" type="slidenum">
              <a:rPr lang="ja-JP" altLang="en-US" smtClean="0"/>
              <a:pPr>
                <a:defRPr/>
              </a:pPr>
              <a:t>22</a:t>
            </a:fld>
            <a:endParaRPr lang="ja-JP" altLang="en-US"/>
          </a:p>
        </p:txBody>
      </p:sp>
      <p:sp>
        <p:nvSpPr>
          <p:cNvPr id="4" name="テキスト ボックス 3">
            <a:extLst>
              <a:ext uri="{FF2B5EF4-FFF2-40B4-BE49-F238E27FC236}">
                <a16:creationId xmlns:a16="http://schemas.microsoft.com/office/drawing/2014/main" id="{14B01F60-81F8-FA02-D720-8F47C9BA3B6E}"/>
              </a:ext>
            </a:extLst>
          </p:cNvPr>
          <p:cNvSpPr txBox="1"/>
          <p:nvPr/>
        </p:nvSpPr>
        <p:spPr>
          <a:xfrm>
            <a:off x="463550" y="913063"/>
            <a:ext cx="6125632" cy="400110"/>
          </a:xfrm>
          <a:prstGeom prst="rect">
            <a:avLst/>
          </a:prstGeom>
          <a:noFill/>
        </p:spPr>
        <p:txBody>
          <a:bodyPr wrap="square">
            <a:spAutoFit/>
          </a:bodyPr>
          <a:lstStyle/>
          <a:p>
            <a:r>
              <a:rPr lang="en-US" altLang="ja-JP" sz="2000" b="1" dirty="0">
                <a:ln w="9525">
                  <a:solidFill>
                    <a:schemeClr val="bg1"/>
                  </a:solidFill>
                  <a:prstDash val="solid"/>
                </a:ln>
                <a:effectLst>
                  <a:outerShdw blurRad="12700" dist="38100" dir="2700000" algn="tl" rotWithShape="0">
                    <a:schemeClr val="bg1">
                      <a:lumMod val="50000"/>
                    </a:schemeClr>
                  </a:outerShdw>
                </a:effectLst>
              </a:rPr>
              <a:t>High </a:t>
            </a:r>
            <a:r>
              <a:rPr lang="en-US" altLang="ja-JP" sz="2000" b="1" i="1" dirty="0">
                <a:ln w="9525">
                  <a:solidFill>
                    <a:schemeClr val="bg1"/>
                  </a:solidFill>
                  <a:prstDash val="solid"/>
                </a:ln>
                <a:effectLst>
                  <a:outerShdw blurRad="12700" dist="38100" dir="2700000" algn="tl" rotWithShape="0">
                    <a:schemeClr val="bg1">
                      <a:lumMod val="50000"/>
                    </a:schemeClr>
                  </a:outerShdw>
                </a:effectLst>
              </a:rPr>
              <a:t>B</a:t>
            </a:r>
            <a:r>
              <a:rPr lang="en-US" altLang="ja-JP" sz="2000" b="1" baseline="-25000" dirty="0">
                <a:ln w="9525">
                  <a:solidFill>
                    <a:schemeClr val="bg1"/>
                  </a:solidFill>
                  <a:prstDash val="solid"/>
                </a:ln>
                <a:effectLst>
                  <a:outerShdw blurRad="12700" dist="38100" dir="2700000" algn="tl" rotWithShape="0">
                    <a:schemeClr val="bg1">
                      <a:lumMod val="50000"/>
                    </a:schemeClr>
                  </a:outerShdw>
                </a:effectLst>
              </a:rPr>
              <a:t>s</a:t>
            </a:r>
            <a:r>
              <a:rPr lang="en-US" altLang="ja-JP" sz="2000" b="1" dirty="0">
                <a:ln w="9525">
                  <a:solidFill>
                    <a:schemeClr val="bg1"/>
                  </a:solidFill>
                  <a:prstDash val="solid"/>
                </a:ln>
                <a:effectLst>
                  <a:outerShdw blurRad="12700" dist="38100" dir="2700000" algn="tl" rotWithShape="0">
                    <a:schemeClr val="bg1">
                      <a:lumMod val="50000"/>
                    </a:schemeClr>
                  </a:outerShdw>
                </a:effectLst>
              </a:rPr>
              <a:t> Nanocrystalline alloy</a:t>
            </a:r>
            <a:endParaRPr lang="ja-JP" altLang="en-US" sz="1800" dirty="0"/>
          </a:p>
        </p:txBody>
      </p:sp>
    </p:spTree>
    <p:extLst>
      <p:ext uri="{BB962C8B-B14F-4D97-AF65-F5344CB8AC3E}">
        <p14:creationId xmlns:p14="http://schemas.microsoft.com/office/powerpoint/2010/main" val="1593228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amond(i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checkerboard(across)">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2776"/>
                                        </p:tgtEl>
                                        <p:attrNameLst>
                                          <p:attrName>style.visibility</p:attrName>
                                        </p:attrNameLst>
                                      </p:cBhvr>
                                      <p:to>
                                        <p:strVal val="visible"/>
                                      </p:to>
                                    </p:set>
                                    <p:animEffect transition="in" filter="wipe(up)">
                                      <p:cBhvr>
                                        <p:cTn id="17" dur="500"/>
                                        <p:tgtEl>
                                          <p:spTgt spid="32776"/>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374793"/>
                                        </p:tgtEl>
                                        <p:attrNameLst>
                                          <p:attrName>style.visibility</p:attrName>
                                        </p:attrNameLst>
                                      </p:cBhvr>
                                      <p:to>
                                        <p:strVal val="visible"/>
                                      </p:to>
                                    </p:set>
                                    <p:animEffect transition="in" filter="blinds(horizontal)">
                                      <p:cBhvr>
                                        <p:cTn id="20" dur="500"/>
                                        <p:tgtEl>
                                          <p:spTgt spid="374793"/>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374794"/>
                                        </p:tgtEl>
                                        <p:attrNameLst>
                                          <p:attrName>style.visibility</p:attrName>
                                        </p:attrNameLst>
                                      </p:cBhvr>
                                      <p:to>
                                        <p:strVal val="visible"/>
                                      </p:to>
                                    </p:set>
                                    <p:animEffect transition="in" filter="blinds(horizontal)">
                                      <p:cBhvr>
                                        <p:cTn id="23" dur="500"/>
                                        <p:tgtEl>
                                          <p:spTgt spid="374794"/>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2779"/>
                                        </p:tgtEl>
                                        <p:attrNameLst>
                                          <p:attrName>style.visibility</p:attrName>
                                        </p:attrNameLst>
                                      </p:cBhvr>
                                      <p:to>
                                        <p:strVal val="visible"/>
                                      </p:to>
                                    </p:set>
                                    <p:animEffect transition="in" filter="blinds(horizontal)">
                                      <p:cBhvr>
                                        <p:cTn id="26" dur="500"/>
                                        <p:tgtEl>
                                          <p:spTgt spid="327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793" grpId="0"/>
      <p:bldP spid="374794" grpId="0"/>
      <p:bldP spid="32779" grpId="0" animBg="1"/>
      <p:bldP spid="3277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テキスト ボックス 14"/>
          <p:cNvSpPr txBox="1"/>
          <p:nvPr/>
        </p:nvSpPr>
        <p:spPr>
          <a:xfrm>
            <a:off x="1464950" y="3780329"/>
            <a:ext cx="10568919" cy="830997"/>
          </a:xfrm>
          <a:prstGeom prst="rect">
            <a:avLst/>
          </a:prstGeom>
          <a:noFill/>
        </p:spPr>
        <p:txBody>
          <a:bodyPr wrap="none" rtlCol="0">
            <a:spAutoFit/>
          </a:bodyPr>
          <a:lstStyle/>
          <a:p>
            <a:r>
              <a:rPr lang="en-US" altLang="ja-JP" sz="2400" dirty="0">
                <a:solidFill>
                  <a:srgbClr val="0099FF"/>
                </a:solidFill>
                <a:latin typeface="+mj-lt"/>
              </a:rPr>
              <a:t>Fe:</a:t>
            </a:r>
            <a:r>
              <a:rPr lang="ja-JP" altLang="en-US" sz="2400" dirty="0">
                <a:solidFill>
                  <a:srgbClr val="0099FF"/>
                </a:solidFill>
                <a:latin typeface="+mj-lt"/>
              </a:rPr>
              <a:t> </a:t>
            </a:r>
            <a:r>
              <a:rPr lang="en-US" altLang="ja-JP" sz="2400" dirty="0">
                <a:solidFill>
                  <a:srgbClr val="0099FF"/>
                </a:solidFill>
                <a:latin typeface="+mj-lt"/>
              </a:rPr>
              <a:t>source of magnetic moments</a:t>
            </a:r>
          </a:p>
          <a:p>
            <a:r>
              <a:rPr lang="en-US" altLang="ja-JP" sz="2400" dirty="0">
                <a:solidFill>
                  <a:srgbClr val="009900"/>
                </a:solidFill>
                <a:latin typeface="+mj-lt"/>
              </a:rPr>
              <a:t>Nb:</a:t>
            </a:r>
            <a:r>
              <a:rPr lang="ja-JP" altLang="en-US" sz="2400" dirty="0">
                <a:solidFill>
                  <a:srgbClr val="009900"/>
                </a:solidFill>
                <a:latin typeface="+mj-lt"/>
              </a:rPr>
              <a:t> </a:t>
            </a:r>
            <a:r>
              <a:rPr lang="en-US" altLang="ja-JP" sz="2400" dirty="0">
                <a:solidFill>
                  <a:srgbClr val="009900"/>
                </a:solidFill>
                <a:latin typeface="+mj-lt"/>
              </a:rPr>
              <a:t>high number density of seeds &amp; suppresses grain growth</a:t>
            </a:r>
          </a:p>
        </p:txBody>
      </p:sp>
      <p:sp>
        <p:nvSpPr>
          <p:cNvPr id="8" name="テキスト ボックス 7"/>
          <p:cNvSpPr txBox="1"/>
          <p:nvPr/>
        </p:nvSpPr>
        <p:spPr>
          <a:xfrm>
            <a:off x="8963139" y="1765254"/>
            <a:ext cx="755335" cy="369332"/>
          </a:xfrm>
          <a:prstGeom prst="rect">
            <a:avLst/>
          </a:prstGeom>
          <a:noFill/>
        </p:spPr>
        <p:txBody>
          <a:bodyPr wrap="none" rtlCol="0">
            <a:spAutoFit/>
          </a:bodyPr>
          <a:lstStyle/>
          <a:p>
            <a:r>
              <a:rPr lang="en-US" altLang="ja-JP" sz="1800" dirty="0">
                <a:latin typeface="+mj-lt"/>
              </a:rPr>
              <a:t>(at.%)</a:t>
            </a:r>
            <a:endParaRPr lang="ja-JP" altLang="en-US" sz="1800" dirty="0">
              <a:latin typeface="+mj-lt"/>
            </a:endParaRPr>
          </a:p>
        </p:txBody>
      </p:sp>
      <p:sp>
        <p:nvSpPr>
          <p:cNvPr id="9" name="テキスト ボックス 8"/>
          <p:cNvSpPr txBox="1"/>
          <p:nvPr/>
        </p:nvSpPr>
        <p:spPr>
          <a:xfrm>
            <a:off x="2068517" y="1188600"/>
            <a:ext cx="3740126" cy="338554"/>
          </a:xfrm>
          <a:prstGeom prst="rect">
            <a:avLst/>
          </a:prstGeom>
          <a:noFill/>
        </p:spPr>
        <p:txBody>
          <a:bodyPr wrap="none" rtlCol="0">
            <a:spAutoFit/>
          </a:bodyPr>
          <a:lstStyle/>
          <a:p>
            <a:r>
              <a:rPr lang="en-US" altLang="ja-JP" sz="1600" dirty="0">
                <a:latin typeface="+mj-lt"/>
              </a:rPr>
              <a:t>Composition of FINEMET</a:t>
            </a:r>
            <a:r>
              <a:rPr lang="en-US" altLang="ja-JP" sz="1600" baseline="30000" dirty="0">
                <a:latin typeface="+mj-lt"/>
              </a:rPr>
              <a:t>®</a:t>
            </a:r>
            <a:r>
              <a:rPr lang="en-US" altLang="ja-JP" sz="1600" dirty="0">
                <a:latin typeface="+mj-lt"/>
              </a:rPr>
              <a:t> alloy</a:t>
            </a:r>
            <a:endParaRPr lang="ja-JP" altLang="en-US" sz="1600" dirty="0">
              <a:latin typeface="+mj-lt"/>
            </a:endParaRPr>
          </a:p>
        </p:txBody>
      </p:sp>
      <p:sp>
        <p:nvSpPr>
          <p:cNvPr id="10" name="テキスト ボックス 9"/>
          <p:cNvSpPr txBox="1"/>
          <p:nvPr/>
        </p:nvSpPr>
        <p:spPr>
          <a:xfrm>
            <a:off x="1678004" y="1486805"/>
            <a:ext cx="7662803" cy="584775"/>
          </a:xfrm>
          <a:prstGeom prst="rect">
            <a:avLst/>
          </a:prstGeom>
          <a:noFill/>
        </p:spPr>
        <p:txBody>
          <a:bodyPr wrap="square" rtlCol="0">
            <a:spAutoFit/>
          </a:bodyPr>
          <a:lstStyle/>
          <a:p>
            <a:r>
              <a:rPr lang="en-US" altLang="ja-JP" sz="3200" dirty="0">
                <a:solidFill>
                  <a:srgbClr val="0099FF"/>
                </a:solidFill>
                <a:latin typeface="+mj-lt"/>
              </a:rPr>
              <a:t>Fe</a:t>
            </a:r>
            <a:r>
              <a:rPr lang="en-US" altLang="ja-JP" sz="3200" baseline="-25000" dirty="0">
                <a:solidFill>
                  <a:srgbClr val="0099FF"/>
                </a:solidFill>
                <a:latin typeface="+mj-lt"/>
              </a:rPr>
              <a:t>73~75</a:t>
            </a:r>
            <a:r>
              <a:rPr lang="en-US" altLang="ja-JP" sz="3200" dirty="0">
                <a:latin typeface="+mj-lt"/>
              </a:rPr>
              <a:t>Cu</a:t>
            </a:r>
            <a:r>
              <a:rPr lang="en-US" altLang="ja-JP" sz="3200" baseline="-25000" dirty="0">
                <a:latin typeface="+mj-lt"/>
              </a:rPr>
              <a:t>0.8~1.0</a:t>
            </a:r>
            <a:r>
              <a:rPr lang="en-US" altLang="ja-JP" sz="3200" dirty="0">
                <a:solidFill>
                  <a:srgbClr val="009900"/>
                </a:solidFill>
                <a:latin typeface="+mj-lt"/>
              </a:rPr>
              <a:t>Nb</a:t>
            </a:r>
            <a:r>
              <a:rPr lang="en-US" altLang="ja-JP" sz="3200" baseline="-25000" dirty="0">
                <a:solidFill>
                  <a:srgbClr val="009900"/>
                </a:solidFill>
                <a:latin typeface="+mj-lt"/>
              </a:rPr>
              <a:t>2.6~3.0</a:t>
            </a:r>
            <a:r>
              <a:rPr lang="en-US" altLang="ja-JP" sz="3200" dirty="0">
                <a:latin typeface="+mj-lt"/>
              </a:rPr>
              <a:t>Si</a:t>
            </a:r>
            <a:r>
              <a:rPr lang="en-US" altLang="ja-JP" sz="3200" baseline="-25000" dirty="0">
                <a:latin typeface="+mj-lt"/>
              </a:rPr>
              <a:t>13~16</a:t>
            </a:r>
            <a:r>
              <a:rPr lang="en-US" altLang="ja-JP" sz="3200" dirty="0">
                <a:latin typeface="+mj-lt"/>
              </a:rPr>
              <a:t>B</a:t>
            </a:r>
            <a:r>
              <a:rPr lang="en-US" altLang="ja-JP" sz="3200" baseline="-25000" dirty="0">
                <a:latin typeface="+mj-lt"/>
              </a:rPr>
              <a:t>6~9</a:t>
            </a:r>
            <a:r>
              <a:rPr lang="ja-JP" altLang="en-US" sz="3200" dirty="0">
                <a:latin typeface="+mj-lt"/>
              </a:rPr>
              <a:t>  </a:t>
            </a:r>
            <a:endParaRPr lang="en-US" altLang="ja-JP" sz="3200" dirty="0">
              <a:latin typeface="+mj-lt"/>
            </a:endParaRPr>
          </a:p>
        </p:txBody>
      </p:sp>
      <p:sp>
        <p:nvSpPr>
          <p:cNvPr id="11" name="テキスト ボックス 10"/>
          <p:cNvSpPr txBox="1"/>
          <p:nvPr/>
        </p:nvSpPr>
        <p:spPr>
          <a:xfrm>
            <a:off x="2206891" y="2990743"/>
            <a:ext cx="8193269" cy="584775"/>
          </a:xfrm>
          <a:prstGeom prst="rect">
            <a:avLst/>
          </a:prstGeom>
          <a:noFill/>
        </p:spPr>
        <p:txBody>
          <a:bodyPr wrap="none" rtlCol="0">
            <a:spAutoFit/>
          </a:bodyPr>
          <a:lstStyle/>
          <a:p>
            <a:r>
              <a:rPr lang="en-US" altLang="ja-JP" sz="3200" dirty="0">
                <a:solidFill>
                  <a:srgbClr val="0099FF"/>
                </a:solidFill>
                <a:latin typeface="+mj-lt"/>
              </a:rPr>
              <a:t>Low Fe</a:t>
            </a:r>
            <a:r>
              <a:rPr lang="en-US" altLang="ja-JP" sz="3200" dirty="0">
                <a:latin typeface="+mj-lt"/>
              </a:rPr>
              <a:t>, relatively high </a:t>
            </a:r>
            <a:r>
              <a:rPr lang="en-US" altLang="ja-JP" sz="3200" dirty="0">
                <a:solidFill>
                  <a:srgbClr val="009900"/>
                </a:solidFill>
                <a:latin typeface="+mj-lt"/>
              </a:rPr>
              <a:t>Nb</a:t>
            </a:r>
            <a:r>
              <a:rPr lang="ja-JP" altLang="en-US" sz="3200" dirty="0">
                <a:latin typeface="+mj-lt"/>
              </a:rPr>
              <a:t> ⇒ </a:t>
            </a:r>
            <a:r>
              <a:rPr lang="en-US" altLang="ja-JP" sz="3200" dirty="0">
                <a:latin typeface="+mj-lt"/>
              </a:rPr>
              <a:t>Low </a:t>
            </a:r>
            <a:r>
              <a:rPr lang="en-US" altLang="ja-JP" sz="3200" i="1" dirty="0">
                <a:latin typeface="+mj-lt"/>
              </a:rPr>
              <a:t>B</a:t>
            </a:r>
            <a:r>
              <a:rPr lang="en-US" altLang="ja-JP" sz="3200" baseline="-25000" dirty="0">
                <a:latin typeface="+mj-lt"/>
              </a:rPr>
              <a:t>s</a:t>
            </a:r>
            <a:endParaRPr lang="ja-JP" altLang="en-US" sz="3200" dirty="0">
              <a:latin typeface="+mj-lt"/>
            </a:endParaRPr>
          </a:p>
        </p:txBody>
      </p:sp>
      <p:sp>
        <p:nvSpPr>
          <p:cNvPr id="2" name="タイトル 1"/>
          <p:cNvSpPr>
            <a:spLocks noGrp="1"/>
          </p:cNvSpPr>
          <p:nvPr>
            <p:ph type="title"/>
          </p:nvPr>
        </p:nvSpPr>
        <p:spPr/>
        <p:txBody>
          <a:bodyPr/>
          <a:lstStyle/>
          <a:p>
            <a:r>
              <a:rPr lang="en-US" altLang="ja-JP" dirty="0"/>
              <a:t>Characters of FINEMET</a:t>
            </a:r>
            <a:r>
              <a:rPr lang="en-US" altLang="ja-JP" baseline="30000" dirty="0"/>
              <a:t>®</a:t>
            </a:r>
            <a:r>
              <a:rPr lang="en-US" altLang="ja-JP" dirty="0"/>
              <a:t> composition</a:t>
            </a:r>
            <a:endParaRPr kumimoji="1" lang="ja-JP" altLang="en-US" dirty="0"/>
          </a:p>
        </p:txBody>
      </p:sp>
      <p:sp>
        <p:nvSpPr>
          <p:cNvPr id="12" name="スライド番号プレースホルダ 11"/>
          <p:cNvSpPr>
            <a:spLocks noGrp="1"/>
          </p:cNvSpPr>
          <p:nvPr>
            <p:ph type="sldNum" sz="quarter" idx="4294967295"/>
          </p:nvPr>
        </p:nvSpPr>
        <p:spPr>
          <a:xfrm>
            <a:off x="9448800" y="6356350"/>
            <a:ext cx="2743200" cy="365125"/>
          </a:xfrm>
          <a:prstGeom prst="rect">
            <a:avLst/>
          </a:prstGeom>
        </p:spPr>
        <p:txBody>
          <a:bodyPr/>
          <a:lstStyle/>
          <a:p>
            <a:pPr>
              <a:defRPr/>
            </a:pPr>
            <a:fld id="{3A982D81-60BA-4C71-A707-A42A7FC2EA3F}" type="slidenum">
              <a:rPr lang="ja-JP" altLang="en-US" smtClean="0"/>
              <a:pPr>
                <a:defRPr/>
              </a:pPr>
              <a:t>23</a:t>
            </a:fld>
            <a:endParaRPr lang="ja-JP" altLang="en-US"/>
          </a:p>
        </p:txBody>
      </p:sp>
      <p:sp>
        <p:nvSpPr>
          <p:cNvPr id="13" name="テキスト ボックス 12">
            <a:extLst>
              <a:ext uri="{FF2B5EF4-FFF2-40B4-BE49-F238E27FC236}">
                <a16:creationId xmlns:a16="http://schemas.microsoft.com/office/drawing/2014/main" id="{D0F13418-08D2-4597-81DE-95213F72D5B0}"/>
              </a:ext>
            </a:extLst>
          </p:cNvPr>
          <p:cNvSpPr txBox="1"/>
          <p:nvPr/>
        </p:nvSpPr>
        <p:spPr>
          <a:xfrm>
            <a:off x="8109141" y="2069561"/>
            <a:ext cx="4018979" cy="507831"/>
          </a:xfrm>
          <a:prstGeom prst="rect">
            <a:avLst/>
          </a:prstGeom>
          <a:noFill/>
        </p:spPr>
        <p:txBody>
          <a:bodyPr wrap="square" rtlCol="0">
            <a:spAutoFit/>
          </a:bodyPr>
          <a:lstStyle/>
          <a:p>
            <a:r>
              <a:rPr kumimoji="1" lang="en-US" altLang="ja-JP" dirty="0">
                <a:solidFill>
                  <a:srgbClr val="00B050"/>
                </a:solidFill>
              </a:rPr>
              <a:t>Y. Yoshizawa, et. al.: </a:t>
            </a:r>
            <a:r>
              <a:rPr kumimoji="1" lang="en-US" altLang="ja-JP" i="1" dirty="0">
                <a:solidFill>
                  <a:srgbClr val="00B050"/>
                </a:solidFill>
              </a:rPr>
              <a:t>Mater. Sci. Eng.</a:t>
            </a:r>
            <a:r>
              <a:rPr kumimoji="1" lang="en-US" altLang="ja-JP" dirty="0">
                <a:solidFill>
                  <a:srgbClr val="00B050"/>
                </a:solidFill>
              </a:rPr>
              <a:t>, A181/A182 (1994) 871-875.</a:t>
            </a:r>
            <a:endParaRPr kumimoji="1" lang="ja-JP" altLang="en-US" dirty="0">
              <a:solidFill>
                <a:srgbClr val="00B050"/>
              </a:solidFill>
            </a:endParaRPr>
          </a:p>
        </p:txBody>
      </p:sp>
    </p:spTree>
    <p:extLst>
      <p:ext uri="{BB962C8B-B14F-4D97-AF65-F5344CB8AC3E}">
        <p14:creationId xmlns:p14="http://schemas.microsoft.com/office/powerpoint/2010/main" val="20805948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4495800" y="764704"/>
            <a:ext cx="7696200" cy="5867400"/>
          </a:xfrm>
          <a:prstGeom prst="rect">
            <a:avLst/>
          </a:prstGeom>
          <a:gradFill rotWithShape="0">
            <a:gsLst>
              <a:gs pos="0">
                <a:srgbClr val="FFCCFF"/>
              </a:gs>
              <a:gs pos="100000">
                <a:srgbClr val="FF9966"/>
              </a:gs>
            </a:gsLst>
            <a:lin ang="0" scaled="1"/>
          </a:gradFill>
          <a:ln w="9525">
            <a:noFill/>
            <a:miter lim="800000"/>
            <a:headEnd/>
            <a:tailEnd/>
          </a:ln>
        </p:spPr>
        <p:txBody>
          <a:bodyPr wrap="none" anchor="ctr"/>
          <a:lstStyle/>
          <a:p>
            <a:pPr algn="ctr"/>
            <a:endParaRPr lang="ja-JP" altLang="en-US" dirty="0">
              <a:latin typeface="+mj-lt"/>
            </a:endParaRPr>
          </a:p>
        </p:txBody>
      </p:sp>
      <p:sp>
        <p:nvSpPr>
          <p:cNvPr id="40963" name="Rectangle 3"/>
          <p:cNvSpPr>
            <a:spLocks noChangeArrowheads="1"/>
          </p:cNvSpPr>
          <p:nvPr/>
        </p:nvSpPr>
        <p:spPr bwMode="auto">
          <a:xfrm>
            <a:off x="0" y="762000"/>
            <a:ext cx="4495800" cy="5867400"/>
          </a:xfrm>
          <a:prstGeom prst="rect">
            <a:avLst/>
          </a:prstGeom>
          <a:solidFill>
            <a:srgbClr val="0070C0"/>
          </a:solidFill>
          <a:ln w="9525">
            <a:solidFill>
              <a:srgbClr val="0070C0"/>
            </a:solidFill>
            <a:miter lim="800000"/>
            <a:headEnd/>
            <a:tailEnd/>
          </a:ln>
        </p:spPr>
        <p:txBody>
          <a:bodyPr wrap="none" anchor="ctr"/>
          <a:lstStyle/>
          <a:p>
            <a:endParaRPr lang="ja-JP" altLang="en-US">
              <a:latin typeface="+mj-lt"/>
            </a:endParaRPr>
          </a:p>
        </p:txBody>
      </p:sp>
      <p:grpSp>
        <p:nvGrpSpPr>
          <p:cNvPr id="2" name="Group 4"/>
          <p:cNvGrpSpPr>
            <a:grpSpLocks/>
          </p:cNvGrpSpPr>
          <p:nvPr/>
        </p:nvGrpSpPr>
        <p:grpSpPr bwMode="auto">
          <a:xfrm>
            <a:off x="10095656" y="3153273"/>
            <a:ext cx="1905000" cy="1139825"/>
            <a:chOff x="8962" y="5057"/>
            <a:chExt cx="1471" cy="879"/>
          </a:xfrm>
        </p:grpSpPr>
        <p:sp>
          <p:nvSpPr>
            <p:cNvPr id="41051" name="Freeform 5"/>
            <p:cNvSpPr>
              <a:spLocks noChangeAspect="1"/>
            </p:cNvSpPr>
            <p:nvPr/>
          </p:nvSpPr>
          <p:spPr bwMode="auto">
            <a:xfrm>
              <a:off x="8962" y="5060"/>
              <a:ext cx="1471" cy="876"/>
            </a:xfrm>
            <a:custGeom>
              <a:avLst/>
              <a:gdLst>
                <a:gd name="T0" fmla="*/ 28 w 1584"/>
                <a:gd name="T1" fmla="*/ 1 h 912"/>
                <a:gd name="T2" fmla="*/ 1488 w 1584"/>
                <a:gd name="T3" fmla="*/ 0 h 912"/>
                <a:gd name="T4" fmla="*/ 1584 w 1584"/>
                <a:gd name="T5" fmla="*/ 288 h 912"/>
                <a:gd name="T6" fmla="*/ 1440 w 1584"/>
                <a:gd name="T7" fmla="*/ 576 h 912"/>
                <a:gd name="T8" fmla="*/ 1584 w 1584"/>
                <a:gd name="T9" fmla="*/ 912 h 912"/>
                <a:gd name="T10" fmla="*/ 144 w 1584"/>
                <a:gd name="T11" fmla="*/ 912 h 912"/>
                <a:gd name="T12" fmla="*/ 0 w 1584"/>
                <a:gd name="T13" fmla="*/ 624 h 912"/>
                <a:gd name="T14" fmla="*/ 144 w 1584"/>
                <a:gd name="T15" fmla="*/ 336 h 912"/>
                <a:gd name="T16" fmla="*/ 28 w 1584"/>
                <a:gd name="T17" fmla="*/ 1 h 9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84"/>
                <a:gd name="T28" fmla="*/ 0 h 912"/>
                <a:gd name="T29" fmla="*/ 1584 w 1584"/>
                <a:gd name="T30" fmla="*/ 912 h 9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84" h="912">
                  <a:moveTo>
                    <a:pt x="28" y="1"/>
                  </a:moveTo>
                  <a:lnTo>
                    <a:pt x="1488" y="0"/>
                  </a:lnTo>
                  <a:lnTo>
                    <a:pt x="1584" y="288"/>
                  </a:lnTo>
                  <a:lnTo>
                    <a:pt x="1440" y="576"/>
                  </a:lnTo>
                  <a:lnTo>
                    <a:pt x="1584" y="912"/>
                  </a:lnTo>
                  <a:lnTo>
                    <a:pt x="144" y="912"/>
                  </a:lnTo>
                  <a:lnTo>
                    <a:pt x="0" y="624"/>
                  </a:lnTo>
                  <a:lnTo>
                    <a:pt x="144" y="336"/>
                  </a:lnTo>
                  <a:lnTo>
                    <a:pt x="28" y="1"/>
                  </a:lnTo>
                  <a:close/>
                </a:path>
              </a:pathLst>
            </a:custGeom>
            <a:solidFill>
              <a:srgbClr val="C0C0C0"/>
            </a:solidFill>
            <a:ln w="9525">
              <a:solidFill>
                <a:srgbClr val="969696"/>
              </a:solidFill>
              <a:round/>
              <a:headEnd/>
              <a:tailEnd/>
            </a:ln>
          </p:spPr>
          <p:txBody>
            <a:bodyPr/>
            <a:lstStyle/>
            <a:p>
              <a:endParaRPr lang="en-US">
                <a:latin typeface="+mj-lt"/>
              </a:endParaRPr>
            </a:p>
          </p:txBody>
        </p:sp>
        <p:sp>
          <p:nvSpPr>
            <p:cNvPr id="41052" name="Oval 6"/>
            <p:cNvSpPr>
              <a:spLocks noChangeAspect="1" noChangeArrowheads="1"/>
            </p:cNvSpPr>
            <p:nvPr/>
          </p:nvSpPr>
          <p:spPr bwMode="auto">
            <a:xfrm>
              <a:off x="9269" y="5104"/>
              <a:ext cx="184" cy="191"/>
            </a:xfrm>
            <a:prstGeom prst="ellipse">
              <a:avLst/>
            </a:prstGeom>
            <a:solidFill>
              <a:srgbClr val="FFFFFF"/>
            </a:solidFill>
            <a:ln w="9525">
              <a:solidFill>
                <a:srgbClr val="000000"/>
              </a:solidFill>
              <a:round/>
              <a:headEnd/>
              <a:tailEnd/>
            </a:ln>
          </p:spPr>
          <p:txBody>
            <a:bodyPr wrap="none" anchor="ctr"/>
            <a:lstStyle/>
            <a:p>
              <a:endParaRPr lang="ja-JP" altLang="en-US">
                <a:latin typeface="+mj-lt"/>
              </a:endParaRPr>
            </a:p>
          </p:txBody>
        </p:sp>
        <p:sp>
          <p:nvSpPr>
            <p:cNvPr id="41053" name="Oval 7"/>
            <p:cNvSpPr>
              <a:spLocks noChangeAspect="1" noChangeArrowheads="1"/>
            </p:cNvSpPr>
            <p:nvPr/>
          </p:nvSpPr>
          <p:spPr bwMode="auto">
            <a:xfrm>
              <a:off x="9514" y="5316"/>
              <a:ext cx="184" cy="191"/>
            </a:xfrm>
            <a:prstGeom prst="ellipse">
              <a:avLst/>
            </a:prstGeom>
            <a:solidFill>
              <a:srgbClr val="FFFFFF"/>
            </a:solidFill>
            <a:ln w="9525">
              <a:solidFill>
                <a:srgbClr val="000000"/>
              </a:solidFill>
              <a:round/>
              <a:headEnd/>
              <a:tailEnd/>
            </a:ln>
          </p:spPr>
          <p:txBody>
            <a:bodyPr wrap="none" anchor="ctr"/>
            <a:lstStyle/>
            <a:p>
              <a:endParaRPr lang="ja-JP" altLang="en-US">
                <a:latin typeface="+mj-lt"/>
              </a:endParaRPr>
            </a:p>
          </p:txBody>
        </p:sp>
        <p:sp>
          <p:nvSpPr>
            <p:cNvPr id="41054" name="Oval 8"/>
            <p:cNvSpPr>
              <a:spLocks noChangeAspect="1" noChangeArrowheads="1"/>
            </p:cNvSpPr>
            <p:nvPr/>
          </p:nvSpPr>
          <p:spPr bwMode="auto">
            <a:xfrm>
              <a:off x="9800" y="5485"/>
              <a:ext cx="184" cy="191"/>
            </a:xfrm>
            <a:prstGeom prst="ellipse">
              <a:avLst/>
            </a:prstGeom>
            <a:solidFill>
              <a:srgbClr val="FFFFFF"/>
            </a:solidFill>
            <a:ln w="9525">
              <a:solidFill>
                <a:srgbClr val="000000"/>
              </a:solidFill>
              <a:round/>
              <a:headEnd/>
              <a:tailEnd/>
            </a:ln>
          </p:spPr>
          <p:txBody>
            <a:bodyPr wrap="none" anchor="ctr"/>
            <a:lstStyle/>
            <a:p>
              <a:endParaRPr lang="ja-JP" altLang="en-US">
                <a:latin typeface="+mj-lt"/>
              </a:endParaRPr>
            </a:p>
          </p:txBody>
        </p:sp>
        <p:sp>
          <p:nvSpPr>
            <p:cNvPr id="41055" name="Oval 9"/>
            <p:cNvSpPr>
              <a:spLocks noChangeAspect="1" noChangeArrowheads="1"/>
            </p:cNvSpPr>
            <p:nvPr/>
          </p:nvSpPr>
          <p:spPr bwMode="auto">
            <a:xfrm>
              <a:off x="9585" y="5528"/>
              <a:ext cx="184" cy="190"/>
            </a:xfrm>
            <a:prstGeom prst="ellipse">
              <a:avLst/>
            </a:prstGeom>
            <a:solidFill>
              <a:srgbClr val="FFFFFF"/>
            </a:solidFill>
            <a:ln w="9525">
              <a:solidFill>
                <a:srgbClr val="000000"/>
              </a:solidFill>
              <a:round/>
              <a:headEnd/>
              <a:tailEnd/>
            </a:ln>
          </p:spPr>
          <p:txBody>
            <a:bodyPr wrap="none" anchor="ctr"/>
            <a:lstStyle/>
            <a:p>
              <a:endParaRPr lang="ja-JP" altLang="en-US">
                <a:latin typeface="+mj-lt"/>
              </a:endParaRPr>
            </a:p>
          </p:txBody>
        </p:sp>
        <p:sp>
          <p:nvSpPr>
            <p:cNvPr id="41056" name="Oval 10"/>
            <p:cNvSpPr>
              <a:spLocks noChangeAspect="1" noChangeArrowheads="1"/>
            </p:cNvSpPr>
            <p:nvPr/>
          </p:nvSpPr>
          <p:spPr bwMode="auto">
            <a:xfrm>
              <a:off x="9207" y="5475"/>
              <a:ext cx="184" cy="190"/>
            </a:xfrm>
            <a:prstGeom prst="ellipse">
              <a:avLst/>
            </a:prstGeom>
            <a:solidFill>
              <a:srgbClr val="FFFFFF"/>
            </a:solidFill>
            <a:ln w="9525">
              <a:solidFill>
                <a:srgbClr val="000000"/>
              </a:solidFill>
              <a:round/>
              <a:headEnd/>
              <a:tailEnd/>
            </a:ln>
          </p:spPr>
          <p:txBody>
            <a:bodyPr wrap="none" anchor="ctr"/>
            <a:lstStyle/>
            <a:p>
              <a:endParaRPr lang="ja-JP" altLang="en-US">
                <a:latin typeface="+mj-lt"/>
              </a:endParaRPr>
            </a:p>
          </p:txBody>
        </p:sp>
        <p:sp>
          <p:nvSpPr>
            <p:cNvPr id="41057" name="Oval 11"/>
            <p:cNvSpPr>
              <a:spLocks noChangeAspect="1" noChangeArrowheads="1"/>
            </p:cNvSpPr>
            <p:nvPr/>
          </p:nvSpPr>
          <p:spPr bwMode="auto">
            <a:xfrm>
              <a:off x="10177" y="5715"/>
              <a:ext cx="184" cy="191"/>
            </a:xfrm>
            <a:prstGeom prst="ellipse">
              <a:avLst/>
            </a:prstGeom>
            <a:solidFill>
              <a:srgbClr val="FFFFFF"/>
            </a:solidFill>
            <a:ln w="9525">
              <a:solidFill>
                <a:srgbClr val="000000"/>
              </a:solidFill>
              <a:round/>
              <a:headEnd/>
              <a:tailEnd/>
            </a:ln>
          </p:spPr>
          <p:txBody>
            <a:bodyPr wrap="none" anchor="ctr"/>
            <a:lstStyle/>
            <a:p>
              <a:endParaRPr lang="ja-JP" altLang="en-US">
                <a:latin typeface="+mj-lt"/>
              </a:endParaRPr>
            </a:p>
          </p:txBody>
        </p:sp>
        <p:sp>
          <p:nvSpPr>
            <p:cNvPr id="41058" name="Oval 12"/>
            <p:cNvSpPr>
              <a:spLocks noChangeAspect="1" noChangeArrowheads="1"/>
            </p:cNvSpPr>
            <p:nvPr/>
          </p:nvSpPr>
          <p:spPr bwMode="auto">
            <a:xfrm>
              <a:off x="9135" y="5715"/>
              <a:ext cx="184" cy="191"/>
            </a:xfrm>
            <a:prstGeom prst="ellipse">
              <a:avLst/>
            </a:prstGeom>
            <a:solidFill>
              <a:srgbClr val="FFFFFF"/>
            </a:solidFill>
            <a:ln w="9525">
              <a:solidFill>
                <a:srgbClr val="000000"/>
              </a:solidFill>
              <a:round/>
              <a:headEnd/>
              <a:tailEnd/>
            </a:ln>
          </p:spPr>
          <p:txBody>
            <a:bodyPr wrap="none" anchor="ctr"/>
            <a:lstStyle/>
            <a:p>
              <a:endParaRPr lang="ja-JP" altLang="en-US">
                <a:latin typeface="+mj-lt"/>
              </a:endParaRPr>
            </a:p>
          </p:txBody>
        </p:sp>
        <p:sp>
          <p:nvSpPr>
            <p:cNvPr id="41059" name="Oval 13"/>
            <p:cNvSpPr>
              <a:spLocks noChangeAspect="1" noChangeArrowheads="1"/>
            </p:cNvSpPr>
            <p:nvPr/>
          </p:nvSpPr>
          <p:spPr bwMode="auto">
            <a:xfrm>
              <a:off x="9698" y="5697"/>
              <a:ext cx="184" cy="190"/>
            </a:xfrm>
            <a:prstGeom prst="ellipse">
              <a:avLst/>
            </a:prstGeom>
            <a:solidFill>
              <a:srgbClr val="FFFFFF"/>
            </a:solidFill>
            <a:ln w="9525">
              <a:solidFill>
                <a:srgbClr val="000000"/>
              </a:solidFill>
              <a:round/>
              <a:headEnd/>
              <a:tailEnd/>
            </a:ln>
          </p:spPr>
          <p:txBody>
            <a:bodyPr wrap="none" anchor="ctr"/>
            <a:lstStyle/>
            <a:p>
              <a:endParaRPr lang="ja-JP" altLang="en-US">
                <a:latin typeface="+mj-lt"/>
              </a:endParaRPr>
            </a:p>
          </p:txBody>
        </p:sp>
        <p:sp>
          <p:nvSpPr>
            <p:cNvPr id="41060" name="Oval 14"/>
            <p:cNvSpPr>
              <a:spLocks noChangeAspect="1" noChangeArrowheads="1"/>
            </p:cNvSpPr>
            <p:nvPr/>
          </p:nvSpPr>
          <p:spPr bwMode="auto">
            <a:xfrm>
              <a:off x="9450" y="5057"/>
              <a:ext cx="184" cy="190"/>
            </a:xfrm>
            <a:prstGeom prst="ellipse">
              <a:avLst/>
            </a:prstGeom>
            <a:solidFill>
              <a:srgbClr val="FFFFFF"/>
            </a:solidFill>
            <a:ln w="9525">
              <a:solidFill>
                <a:srgbClr val="000000"/>
              </a:solidFill>
              <a:round/>
              <a:headEnd/>
              <a:tailEnd/>
            </a:ln>
          </p:spPr>
          <p:txBody>
            <a:bodyPr wrap="none" anchor="ctr"/>
            <a:lstStyle/>
            <a:p>
              <a:endParaRPr lang="ja-JP" altLang="en-US">
                <a:latin typeface="+mj-lt"/>
              </a:endParaRPr>
            </a:p>
          </p:txBody>
        </p:sp>
        <p:sp>
          <p:nvSpPr>
            <p:cNvPr id="41061" name="Oval 15"/>
            <p:cNvSpPr>
              <a:spLocks noChangeAspect="1" noChangeArrowheads="1"/>
            </p:cNvSpPr>
            <p:nvPr/>
          </p:nvSpPr>
          <p:spPr bwMode="auto">
            <a:xfrm>
              <a:off x="9146" y="5295"/>
              <a:ext cx="184" cy="190"/>
            </a:xfrm>
            <a:prstGeom prst="ellipse">
              <a:avLst/>
            </a:prstGeom>
            <a:solidFill>
              <a:srgbClr val="FFFFFF"/>
            </a:solidFill>
            <a:ln w="9525">
              <a:solidFill>
                <a:srgbClr val="000000"/>
              </a:solidFill>
              <a:round/>
              <a:headEnd/>
              <a:tailEnd/>
            </a:ln>
          </p:spPr>
          <p:txBody>
            <a:bodyPr wrap="none" anchor="ctr"/>
            <a:lstStyle/>
            <a:p>
              <a:endParaRPr lang="ja-JP" altLang="en-US">
                <a:latin typeface="+mj-lt"/>
              </a:endParaRPr>
            </a:p>
          </p:txBody>
        </p:sp>
        <p:sp>
          <p:nvSpPr>
            <p:cNvPr id="41062" name="Oval 16"/>
            <p:cNvSpPr>
              <a:spLocks noChangeAspect="1" noChangeArrowheads="1"/>
            </p:cNvSpPr>
            <p:nvPr/>
          </p:nvSpPr>
          <p:spPr bwMode="auto">
            <a:xfrm>
              <a:off x="9391" y="5485"/>
              <a:ext cx="184" cy="191"/>
            </a:xfrm>
            <a:prstGeom prst="ellipse">
              <a:avLst/>
            </a:prstGeom>
            <a:solidFill>
              <a:srgbClr val="FFFFFF"/>
            </a:solidFill>
            <a:ln w="9525">
              <a:solidFill>
                <a:srgbClr val="000000"/>
              </a:solidFill>
              <a:round/>
              <a:headEnd/>
              <a:tailEnd/>
            </a:ln>
          </p:spPr>
          <p:txBody>
            <a:bodyPr wrap="none" anchor="ctr"/>
            <a:lstStyle/>
            <a:p>
              <a:endParaRPr lang="ja-JP" altLang="en-US">
                <a:latin typeface="+mj-lt"/>
              </a:endParaRPr>
            </a:p>
          </p:txBody>
        </p:sp>
        <p:sp>
          <p:nvSpPr>
            <p:cNvPr id="41063" name="Oval 17"/>
            <p:cNvSpPr>
              <a:spLocks noChangeAspect="1" noChangeArrowheads="1"/>
            </p:cNvSpPr>
            <p:nvPr/>
          </p:nvSpPr>
          <p:spPr bwMode="auto">
            <a:xfrm>
              <a:off x="10004" y="5104"/>
              <a:ext cx="184" cy="191"/>
            </a:xfrm>
            <a:prstGeom prst="ellipse">
              <a:avLst/>
            </a:prstGeom>
            <a:solidFill>
              <a:srgbClr val="FFFFFF"/>
            </a:solidFill>
            <a:ln w="9525">
              <a:solidFill>
                <a:srgbClr val="000000"/>
              </a:solidFill>
              <a:round/>
              <a:headEnd/>
              <a:tailEnd/>
            </a:ln>
          </p:spPr>
          <p:txBody>
            <a:bodyPr wrap="none" anchor="ctr"/>
            <a:lstStyle/>
            <a:p>
              <a:endParaRPr lang="ja-JP" altLang="en-US">
                <a:latin typeface="+mj-lt"/>
              </a:endParaRPr>
            </a:p>
          </p:txBody>
        </p:sp>
        <p:sp>
          <p:nvSpPr>
            <p:cNvPr id="41064" name="Oval 18"/>
            <p:cNvSpPr>
              <a:spLocks noChangeAspect="1" noChangeArrowheads="1"/>
            </p:cNvSpPr>
            <p:nvPr/>
          </p:nvSpPr>
          <p:spPr bwMode="auto">
            <a:xfrm>
              <a:off x="9072" y="5099"/>
              <a:ext cx="184" cy="191"/>
            </a:xfrm>
            <a:prstGeom prst="ellipse">
              <a:avLst/>
            </a:prstGeom>
            <a:solidFill>
              <a:srgbClr val="FFFFFF"/>
            </a:solidFill>
            <a:ln w="9525">
              <a:solidFill>
                <a:srgbClr val="000000"/>
              </a:solidFill>
              <a:round/>
              <a:headEnd/>
              <a:tailEnd/>
            </a:ln>
          </p:spPr>
          <p:txBody>
            <a:bodyPr wrap="none" anchor="ctr"/>
            <a:lstStyle/>
            <a:p>
              <a:endParaRPr lang="ja-JP" altLang="en-US">
                <a:latin typeface="+mj-lt"/>
              </a:endParaRPr>
            </a:p>
          </p:txBody>
        </p:sp>
        <p:sp>
          <p:nvSpPr>
            <p:cNvPr id="41065" name="Oval 19"/>
            <p:cNvSpPr>
              <a:spLocks noChangeAspect="1" noChangeArrowheads="1"/>
            </p:cNvSpPr>
            <p:nvPr/>
          </p:nvSpPr>
          <p:spPr bwMode="auto">
            <a:xfrm>
              <a:off x="10198" y="5157"/>
              <a:ext cx="184" cy="190"/>
            </a:xfrm>
            <a:prstGeom prst="ellipse">
              <a:avLst/>
            </a:prstGeom>
            <a:solidFill>
              <a:srgbClr val="FFFFFF"/>
            </a:solidFill>
            <a:ln w="9525">
              <a:solidFill>
                <a:srgbClr val="000000"/>
              </a:solidFill>
              <a:round/>
              <a:headEnd/>
              <a:tailEnd/>
            </a:ln>
          </p:spPr>
          <p:txBody>
            <a:bodyPr wrap="none" anchor="ctr"/>
            <a:lstStyle/>
            <a:p>
              <a:endParaRPr lang="ja-JP" altLang="en-US">
                <a:latin typeface="+mj-lt"/>
              </a:endParaRPr>
            </a:p>
          </p:txBody>
        </p:sp>
        <p:sp>
          <p:nvSpPr>
            <p:cNvPr id="41066" name="Oval 20"/>
            <p:cNvSpPr>
              <a:spLocks noChangeAspect="1" noChangeArrowheads="1"/>
            </p:cNvSpPr>
            <p:nvPr/>
          </p:nvSpPr>
          <p:spPr bwMode="auto">
            <a:xfrm>
              <a:off x="9892" y="5252"/>
              <a:ext cx="184" cy="191"/>
            </a:xfrm>
            <a:prstGeom prst="ellipse">
              <a:avLst/>
            </a:prstGeom>
            <a:solidFill>
              <a:srgbClr val="FFFFFF"/>
            </a:solidFill>
            <a:ln w="9525">
              <a:solidFill>
                <a:srgbClr val="000000"/>
              </a:solidFill>
              <a:round/>
              <a:headEnd/>
              <a:tailEnd/>
            </a:ln>
          </p:spPr>
          <p:txBody>
            <a:bodyPr wrap="none" anchor="ctr"/>
            <a:lstStyle/>
            <a:p>
              <a:endParaRPr lang="ja-JP" altLang="en-US">
                <a:latin typeface="+mj-lt"/>
              </a:endParaRPr>
            </a:p>
          </p:txBody>
        </p:sp>
        <p:sp>
          <p:nvSpPr>
            <p:cNvPr id="41067" name="Oval 21"/>
            <p:cNvSpPr>
              <a:spLocks noChangeAspect="1" noChangeArrowheads="1"/>
            </p:cNvSpPr>
            <p:nvPr/>
          </p:nvSpPr>
          <p:spPr bwMode="auto">
            <a:xfrm>
              <a:off x="10127" y="5359"/>
              <a:ext cx="184" cy="190"/>
            </a:xfrm>
            <a:prstGeom prst="ellipse">
              <a:avLst/>
            </a:prstGeom>
            <a:solidFill>
              <a:srgbClr val="FFFFFF"/>
            </a:solidFill>
            <a:ln w="9525">
              <a:solidFill>
                <a:srgbClr val="000000"/>
              </a:solidFill>
              <a:round/>
              <a:headEnd/>
              <a:tailEnd/>
            </a:ln>
          </p:spPr>
          <p:txBody>
            <a:bodyPr wrap="none" anchor="ctr"/>
            <a:lstStyle/>
            <a:p>
              <a:endParaRPr lang="ja-JP" altLang="en-US">
                <a:latin typeface="+mj-lt"/>
              </a:endParaRPr>
            </a:p>
          </p:txBody>
        </p:sp>
        <p:sp>
          <p:nvSpPr>
            <p:cNvPr id="41068" name="Oval 22"/>
            <p:cNvSpPr>
              <a:spLocks noChangeAspect="1" noChangeArrowheads="1"/>
            </p:cNvSpPr>
            <p:nvPr/>
          </p:nvSpPr>
          <p:spPr bwMode="auto">
            <a:xfrm>
              <a:off x="9820" y="5078"/>
              <a:ext cx="184" cy="191"/>
            </a:xfrm>
            <a:prstGeom prst="ellipse">
              <a:avLst/>
            </a:prstGeom>
            <a:solidFill>
              <a:srgbClr val="FFFFFF"/>
            </a:solidFill>
            <a:ln w="9525">
              <a:solidFill>
                <a:srgbClr val="000000"/>
              </a:solidFill>
              <a:round/>
              <a:headEnd/>
              <a:tailEnd/>
            </a:ln>
          </p:spPr>
          <p:txBody>
            <a:bodyPr wrap="none" anchor="ctr"/>
            <a:lstStyle/>
            <a:p>
              <a:endParaRPr lang="ja-JP" altLang="en-US">
                <a:latin typeface="+mj-lt"/>
              </a:endParaRPr>
            </a:p>
          </p:txBody>
        </p:sp>
        <p:sp>
          <p:nvSpPr>
            <p:cNvPr id="41069" name="Oval 23"/>
            <p:cNvSpPr>
              <a:spLocks noChangeAspect="1" noChangeArrowheads="1"/>
            </p:cNvSpPr>
            <p:nvPr/>
          </p:nvSpPr>
          <p:spPr bwMode="auto">
            <a:xfrm>
              <a:off x="9624" y="5141"/>
              <a:ext cx="184" cy="191"/>
            </a:xfrm>
            <a:prstGeom prst="ellipse">
              <a:avLst/>
            </a:prstGeom>
            <a:solidFill>
              <a:srgbClr val="FFFFFF"/>
            </a:solidFill>
            <a:ln w="9525">
              <a:solidFill>
                <a:srgbClr val="000000"/>
              </a:solidFill>
              <a:round/>
              <a:headEnd/>
              <a:tailEnd/>
            </a:ln>
          </p:spPr>
          <p:txBody>
            <a:bodyPr wrap="none" anchor="ctr"/>
            <a:lstStyle/>
            <a:p>
              <a:endParaRPr lang="ja-JP" altLang="en-US">
                <a:latin typeface="+mj-lt"/>
              </a:endParaRPr>
            </a:p>
          </p:txBody>
        </p:sp>
        <p:sp>
          <p:nvSpPr>
            <p:cNvPr id="41070" name="Oval 24"/>
            <p:cNvSpPr>
              <a:spLocks noChangeAspect="1" noChangeArrowheads="1"/>
            </p:cNvSpPr>
            <p:nvPr/>
          </p:nvSpPr>
          <p:spPr bwMode="auto">
            <a:xfrm>
              <a:off x="9330" y="5295"/>
              <a:ext cx="184" cy="190"/>
            </a:xfrm>
            <a:prstGeom prst="ellipse">
              <a:avLst/>
            </a:prstGeom>
            <a:solidFill>
              <a:srgbClr val="FFFFFF"/>
            </a:solidFill>
            <a:ln w="9525">
              <a:solidFill>
                <a:srgbClr val="000000"/>
              </a:solidFill>
              <a:round/>
              <a:headEnd/>
              <a:tailEnd/>
            </a:ln>
          </p:spPr>
          <p:txBody>
            <a:bodyPr wrap="none" anchor="ctr"/>
            <a:lstStyle/>
            <a:p>
              <a:endParaRPr lang="ja-JP" altLang="en-US">
                <a:latin typeface="+mj-lt"/>
              </a:endParaRPr>
            </a:p>
          </p:txBody>
        </p:sp>
        <p:sp>
          <p:nvSpPr>
            <p:cNvPr id="41071" name="Oval 25"/>
            <p:cNvSpPr>
              <a:spLocks noChangeAspect="1" noChangeArrowheads="1"/>
            </p:cNvSpPr>
            <p:nvPr/>
          </p:nvSpPr>
          <p:spPr bwMode="auto">
            <a:xfrm>
              <a:off x="9708" y="5316"/>
              <a:ext cx="184" cy="191"/>
            </a:xfrm>
            <a:prstGeom prst="ellipse">
              <a:avLst/>
            </a:prstGeom>
            <a:solidFill>
              <a:srgbClr val="FFFFFF"/>
            </a:solidFill>
            <a:ln w="9525">
              <a:solidFill>
                <a:srgbClr val="000000"/>
              </a:solidFill>
              <a:round/>
              <a:headEnd/>
              <a:tailEnd/>
            </a:ln>
          </p:spPr>
          <p:txBody>
            <a:bodyPr wrap="none" anchor="ctr"/>
            <a:lstStyle/>
            <a:p>
              <a:endParaRPr lang="ja-JP" altLang="en-US">
                <a:latin typeface="+mj-lt"/>
              </a:endParaRPr>
            </a:p>
          </p:txBody>
        </p:sp>
        <p:sp>
          <p:nvSpPr>
            <p:cNvPr id="41072" name="Oval 26"/>
            <p:cNvSpPr>
              <a:spLocks noChangeAspect="1" noChangeArrowheads="1"/>
            </p:cNvSpPr>
            <p:nvPr/>
          </p:nvSpPr>
          <p:spPr bwMode="auto">
            <a:xfrm>
              <a:off x="9001" y="5565"/>
              <a:ext cx="183" cy="190"/>
            </a:xfrm>
            <a:prstGeom prst="ellipse">
              <a:avLst/>
            </a:prstGeom>
            <a:solidFill>
              <a:srgbClr val="FFFFFF"/>
            </a:solidFill>
            <a:ln w="9525">
              <a:solidFill>
                <a:srgbClr val="000000"/>
              </a:solidFill>
              <a:round/>
              <a:headEnd/>
              <a:tailEnd/>
            </a:ln>
          </p:spPr>
          <p:txBody>
            <a:bodyPr wrap="none" anchor="ctr"/>
            <a:lstStyle/>
            <a:p>
              <a:endParaRPr lang="ja-JP" altLang="en-US">
                <a:latin typeface="+mj-lt"/>
              </a:endParaRPr>
            </a:p>
          </p:txBody>
        </p:sp>
        <p:sp>
          <p:nvSpPr>
            <p:cNvPr id="41073" name="Oval 27"/>
            <p:cNvSpPr>
              <a:spLocks noChangeAspect="1" noChangeArrowheads="1"/>
            </p:cNvSpPr>
            <p:nvPr/>
          </p:nvSpPr>
          <p:spPr bwMode="auto">
            <a:xfrm>
              <a:off x="10045" y="5602"/>
              <a:ext cx="184" cy="190"/>
            </a:xfrm>
            <a:prstGeom prst="ellipse">
              <a:avLst/>
            </a:prstGeom>
            <a:solidFill>
              <a:srgbClr val="FFFFFF"/>
            </a:solidFill>
            <a:ln w="9525">
              <a:solidFill>
                <a:srgbClr val="000000"/>
              </a:solidFill>
              <a:round/>
              <a:headEnd/>
              <a:tailEnd/>
            </a:ln>
          </p:spPr>
          <p:txBody>
            <a:bodyPr wrap="none" anchor="ctr"/>
            <a:lstStyle/>
            <a:p>
              <a:endParaRPr lang="ja-JP" altLang="en-US">
                <a:latin typeface="+mj-lt"/>
              </a:endParaRPr>
            </a:p>
          </p:txBody>
        </p:sp>
        <p:sp>
          <p:nvSpPr>
            <p:cNvPr id="41074" name="Oval 28"/>
            <p:cNvSpPr>
              <a:spLocks noChangeAspect="1" noChangeArrowheads="1"/>
            </p:cNvSpPr>
            <p:nvPr/>
          </p:nvSpPr>
          <p:spPr bwMode="auto">
            <a:xfrm>
              <a:off x="9503" y="5715"/>
              <a:ext cx="183" cy="191"/>
            </a:xfrm>
            <a:prstGeom prst="ellipse">
              <a:avLst/>
            </a:prstGeom>
            <a:solidFill>
              <a:srgbClr val="FFFFFF"/>
            </a:solidFill>
            <a:ln w="9525">
              <a:solidFill>
                <a:srgbClr val="000000"/>
              </a:solidFill>
              <a:round/>
              <a:headEnd/>
              <a:tailEnd/>
            </a:ln>
          </p:spPr>
          <p:txBody>
            <a:bodyPr wrap="none" anchor="ctr"/>
            <a:lstStyle/>
            <a:p>
              <a:endParaRPr lang="ja-JP" altLang="en-US">
                <a:latin typeface="+mj-lt"/>
              </a:endParaRPr>
            </a:p>
          </p:txBody>
        </p:sp>
        <p:sp>
          <p:nvSpPr>
            <p:cNvPr id="41075" name="Oval 29"/>
            <p:cNvSpPr>
              <a:spLocks noChangeAspect="1" noChangeArrowheads="1"/>
            </p:cNvSpPr>
            <p:nvPr/>
          </p:nvSpPr>
          <p:spPr bwMode="auto">
            <a:xfrm>
              <a:off x="9330" y="5676"/>
              <a:ext cx="184" cy="190"/>
            </a:xfrm>
            <a:prstGeom prst="ellipse">
              <a:avLst/>
            </a:prstGeom>
            <a:solidFill>
              <a:srgbClr val="FFFFFF"/>
            </a:solidFill>
            <a:ln w="9525">
              <a:solidFill>
                <a:srgbClr val="000000"/>
              </a:solidFill>
              <a:round/>
              <a:headEnd/>
              <a:tailEnd/>
            </a:ln>
          </p:spPr>
          <p:txBody>
            <a:bodyPr wrap="none" anchor="ctr"/>
            <a:lstStyle/>
            <a:p>
              <a:endParaRPr lang="ja-JP" altLang="en-US">
                <a:latin typeface="+mj-lt"/>
              </a:endParaRPr>
            </a:p>
          </p:txBody>
        </p:sp>
        <p:sp>
          <p:nvSpPr>
            <p:cNvPr id="41076" name="Oval 30"/>
            <p:cNvSpPr>
              <a:spLocks noChangeAspect="1" noChangeArrowheads="1"/>
            </p:cNvSpPr>
            <p:nvPr/>
          </p:nvSpPr>
          <p:spPr bwMode="auto">
            <a:xfrm>
              <a:off x="9881" y="5684"/>
              <a:ext cx="183" cy="191"/>
            </a:xfrm>
            <a:prstGeom prst="ellipse">
              <a:avLst/>
            </a:prstGeom>
            <a:solidFill>
              <a:srgbClr val="FFFFFF"/>
            </a:solidFill>
            <a:ln w="9525">
              <a:solidFill>
                <a:srgbClr val="000000"/>
              </a:solidFill>
              <a:round/>
              <a:headEnd/>
              <a:tailEnd/>
            </a:ln>
          </p:spPr>
          <p:txBody>
            <a:bodyPr wrap="none" anchor="ctr"/>
            <a:lstStyle/>
            <a:p>
              <a:endParaRPr lang="ja-JP" altLang="en-US">
                <a:latin typeface="+mj-lt"/>
              </a:endParaRPr>
            </a:p>
          </p:txBody>
        </p:sp>
        <p:sp>
          <p:nvSpPr>
            <p:cNvPr id="41077" name="Oval 31"/>
            <p:cNvSpPr>
              <a:spLocks noChangeAspect="1" noChangeArrowheads="1"/>
            </p:cNvSpPr>
            <p:nvPr/>
          </p:nvSpPr>
          <p:spPr bwMode="auto">
            <a:xfrm>
              <a:off x="9974" y="5422"/>
              <a:ext cx="183" cy="191"/>
            </a:xfrm>
            <a:prstGeom prst="ellipse">
              <a:avLst/>
            </a:prstGeom>
            <a:solidFill>
              <a:srgbClr val="FFFFFF"/>
            </a:solidFill>
            <a:ln w="9525">
              <a:solidFill>
                <a:srgbClr val="000000"/>
              </a:solidFill>
              <a:round/>
              <a:headEnd/>
              <a:tailEnd/>
            </a:ln>
          </p:spPr>
          <p:txBody>
            <a:bodyPr wrap="none" anchor="ctr"/>
            <a:lstStyle/>
            <a:p>
              <a:endParaRPr lang="ja-JP" altLang="en-US">
                <a:latin typeface="+mj-lt"/>
              </a:endParaRPr>
            </a:p>
          </p:txBody>
        </p:sp>
      </p:grpSp>
      <p:grpSp>
        <p:nvGrpSpPr>
          <p:cNvPr id="3" name="Group 32"/>
          <p:cNvGrpSpPr>
            <a:grpSpLocks/>
          </p:cNvGrpSpPr>
          <p:nvPr/>
        </p:nvGrpSpPr>
        <p:grpSpPr bwMode="auto">
          <a:xfrm>
            <a:off x="4572000" y="3124202"/>
            <a:ext cx="1912938" cy="1141413"/>
            <a:chOff x="7130" y="4990"/>
            <a:chExt cx="1471" cy="876"/>
          </a:xfrm>
        </p:grpSpPr>
        <p:sp>
          <p:nvSpPr>
            <p:cNvPr id="41028" name="Freeform 33"/>
            <p:cNvSpPr>
              <a:spLocks noChangeAspect="1"/>
            </p:cNvSpPr>
            <p:nvPr/>
          </p:nvSpPr>
          <p:spPr bwMode="auto">
            <a:xfrm>
              <a:off x="7130" y="4990"/>
              <a:ext cx="1471" cy="876"/>
            </a:xfrm>
            <a:custGeom>
              <a:avLst/>
              <a:gdLst>
                <a:gd name="T0" fmla="*/ 28 w 1584"/>
                <a:gd name="T1" fmla="*/ 1 h 912"/>
                <a:gd name="T2" fmla="*/ 1488 w 1584"/>
                <a:gd name="T3" fmla="*/ 0 h 912"/>
                <a:gd name="T4" fmla="*/ 1584 w 1584"/>
                <a:gd name="T5" fmla="*/ 288 h 912"/>
                <a:gd name="T6" fmla="*/ 1440 w 1584"/>
                <a:gd name="T7" fmla="*/ 576 h 912"/>
                <a:gd name="T8" fmla="*/ 1584 w 1584"/>
                <a:gd name="T9" fmla="*/ 912 h 912"/>
                <a:gd name="T10" fmla="*/ 144 w 1584"/>
                <a:gd name="T11" fmla="*/ 912 h 912"/>
                <a:gd name="T12" fmla="*/ 0 w 1584"/>
                <a:gd name="T13" fmla="*/ 624 h 912"/>
                <a:gd name="T14" fmla="*/ 144 w 1584"/>
                <a:gd name="T15" fmla="*/ 336 h 912"/>
                <a:gd name="T16" fmla="*/ 28 w 1584"/>
                <a:gd name="T17" fmla="*/ 1 h 9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84"/>
                <a:gd name="T28" fmla="*/ 0 h 912"/>
                <a:gd name="T29" fmla="*/ 1584 w 1584"/>
                <a:gd name="T30" fmla="*/ 912 h 9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84" h="912">
                  <a:moveTo>
                    <a:pt x="28" y="1"/>
                  </a:moveTo>
                  <a:lnTo>
                    <a:pt x="1488" y="0"/>
                  </a:lnTo>
                  <a:lnTo>
                    <a:pt x="1584" y="288"/>
                  </a:lnTo>
                  <a:lnTo>
                    <a:pt x="1440" y="576"/>
                  </a:lnTo>
                  <a:lnTo>
                    <a:pt x="1584" y="912"/>
                  </a:lnTo>
                  <a:lnTo>
                    <a:pt x="144" y="912"/>
                  </a:lnTo>
                  <a:lnTo>
                    <a:pt x="0" y="624"/>
                  </a:lnTo>
                  <a:lnTo>
                    <a:pt x="144" y="336"/>
                  </a:lnTo>
                  <a:lnTo>
                    <a:pt x="28" y="1"/>
                  </a:lnTo>
                  <a:close/>
                </a:path>
              </a:pathLst>
            </a:custGeom>
            <a:solidFill>
              <a:srgbClr val="C0C0C0"/>
            </a:solidFill>
            <a:ln w="9525">
              <a:solidFill>
                <a:srgbClr val="969696"/>
              </a:solidFill>
              <a:round/>
              <a:headEnd/>
              <a:tailEnd/>
            </a:ln>
          </p:spPr>
          <p:txBody>
            <a:bodyPr/>
            <a:lstStyle/>
            <a:p>
              <a:endParaRPr lang="en-US">
                <a:latin typeface="+mj-lt"/>
              </a:endParaRPr>
            </a:p>
          </p:txBody>
        </p:sp>
        <p:sp>
          <p:nvSpPr>
            <p:cNvPr id="41029" name="Oval 34"/>
            <p:cNvSpPr>
              <a:spLocks noChangeAspect="1" noChangeArrowheads="1"/>
            </p:cNvSpPr>
            <p:nvPr/>
          </p:nvSpPr>
          <p:spPr bwMode="auto">
            <a:xfrm>
              <a:off x="7601" y="5335"/>
              <a:ext cx="61" cy="64"/>
            </a:xfrm>
            <a:prstGeom prst="ellipse">
              <a:avLst/>
            </a:prstGeom>
            <a:solidFill>
              <a:srgbClr val="000000"/>
            </a:solidFill>
            <a:ln w="9525">
              <a:solidFill>
                <a:srgbClr val="000000"/>
              </a:solidFill>
              <a:round/>
              <a:headEnd/>
              <a:tailEnd/>
            </a:ln>
          </p:spPr>
          <p:txBody>
            <a:bodyPr wrap="none" anchor="ctr"/>
            <a:lstStyle/>
            <a:p>
              <a:endParaRPr lang="ja-JP" altLang="en-US">
                <a:latin typeface="+mj-lt"/>
              </a:endParaRPr>
            </a:p>
          </p:txBody>
        </p:sp>
        <p:sp>
          <p:nvSpPr>
            <p:cNvPr id="41030" name="Oval 35"/>
            <p:cNvSpPr>
              <a:spLocks noChangeAspect="1" noChangeArrowheads="1"/>
            </p:cNvSpPr>
            <p:nvPr/>
          </p:nvSpPr>
          <p:spPr bwMode="auto">
            <a:xfrm>
              <a:off x="7335" y="5737"/>
              <a:ext cx="62" cy="64"/>
            </a:xfrm>
            <a:prstGeom prst="ellipse">
              <a:avLst/>
            </a:prstGeom>
            <a:solidFill>
              <a:srgbClr val="000000"/>
            </a:solidFill>
            <a:ln w="9525">
              <a:solidFill>
                <a:srgbClr val="000000"/>
              </a:solidFill>
              <a:round/>
              <a:headEnd/>
              <a:tailEnd/>
            </a:ln>
          </p:spPr>
          <p:txBody>
            <a:bodyPr wrap="none" anchor="ctr"/>
            <a:lstStyle/>
            <a:p>
              <a:endParaRPr lang="ja-JP" altLang="en-US">
                <a:latin typeface="+mj-lt"/>
              </a:endParaRPr>
            </a:p>
          </p:txBody>
        </p:sp>
        <p:sp>
          <p:nvSpPr>
            <p:cNvPr id="41031" name="Oval 36"/>
            <p:cNvSpPr>
              <a:spLocks noChangeAspect="1" noChangeArrowheads="1"/>
            </p:cNvSpPr>
            <p:nvPr/>
          </p:nvSpPr>
          <p:spPr bwMode="auto">
            <a:xfrm>
              <a:off x="7448" y="5504"/>
              <a:ext cx="61" cy="64"/>
            </a:xfrm>
            <a:prstGeom prst="ellipse">
              <a:avLst/>
            </a:prstGeom>
            <a:solidFill>
              <a:srgbClr val="000000"/>
            </a:solidFill>
            <a:ln w="9525">
              <a:solidFill>
                <a:srgbClr val="000000"/>
              </a:solidFill>
              <a:round/>
              <a:headEnd/>
              <a:tailEnd/>
            </a:ln>
          </p:spPr>
          <p:txBody>
            <a:bodyPr wrap="none" anchor="ctr"/>
            <a:lstStyle/>
            <a:p>
              <a:endParaRPr lang="ja-JP" altLang="en-US">
                <a:latin typeface="+mj-lt"/>
              </a:endParaRPr>
            </a:p>
          </p:txBody>
        </p:sp>
        <p:sp>
          <p:nvSpPr>
            <p:cNvPr id="41032" name="Oval 37"/>
            <p:cNvSpPr>
              <a:spLocks noChangeAspect="1" noChangeArrowheads="1"/>
            </p:cNvSpPr>
            <p:nvPr/>
          </p:nvSpPr>
          <p:spPr bwMode="auto">
            <a:xfrm>
              <a:off x="8377" y="5134"/>
              <a:ext cx="62" cy="64"/>
            </a:xfrm>
            <a:prstGeom prst="ellipse">
              <a:avLst/>
            </a:prstGeom>
            <a:solidFill>
              <a:srgbClr val="000000"/>
            </a:solidFill>
            <a:ln w="9525">
              <a:solidFill>
                <a:srgbClr val="000000"/>
              </a:solidFill>
              <a:round/>
              <a:headEnd/>
              <a:tailEnd/>
            </a:ln>
          </p:spPr>
          <p:txBody>
            <a:bodyPr wrap="none" anchor="ctr"/>
            <a:lstStyle/>
            <a:p>
              <a:endParaRPr lang="ja-JP" altLang="en-US">
                <a:latin typeface="+mj-lt"/>
              </a:endParaRPr>
            </a:p>
          </p:txBody>
        </p:sp>
        <p:sp>
          <p:nvSpPr>
            <p:cNvPr id="41033" name="Oval 38"/>
            <p:cNvSpPr>
              <a:spLocks noChangeAspect="1" noChangeArrowheads="1"/>
            </p:cNvSpPr>
            <p:nvPr/>
          </p:nvSpPr>
          <p:spPr bwMode="auto">
            <a:xfrm>
              <a:off x="7785" y="5769"/>
              <a:ext cx="61" cy="63"/>
            </a:xfrm>
            <a:prstGeom prst="ellipse">
              <a:avLst/>
            </a:prstGeom>
            <a:solidFill>
              <a:srgbClr val="000000"/>
            </a:solidFill>
            <a:ln w="9525">
              <a:solidFill>
                <a:srgbClr val="000000"/>
              </a:solidFill>
              <a:round/>
              <a:headEnd/>
              <a:tailEnd/>
            </a:ln>
          </p:spPr>
          <p:txBody>
            <a:bodyPr wrap="none" anchor="ctr"/>
            <a:lstStyle/>
            <a:p>
              <a:endParaRPr lang="ja-JP" altLang="en-US">
                <a:latin typeface="+mj-lt"/>
              </a:endParaRPr>
            </a:p>
          </p:txBody>
        </p:sp>
        <p:sp>
          <p:nvSpPr>
            <p:cNvPr id="41034" name="Oval 39"/>
            <p:cNvSpPr>
              <a:spLocks noChangeAspect="1" noChangeArrowheads="1"/>
            </p:cNvSpPr>
            <p:nvPr/>
          </p:nvSpPr>
          <p:spPr bwMode="auto">
            <a:xfrm>
              <a:off x="8193" y="5102"/>
              <a:ext cx="62" cy="64"/>
            </a:xfrm>
            <a:prstGeom prst="ellipse">
              <a:avLst/>
            </a:prstGeom>
            <a:solidFill>
              <a:srgbClr val="000000"/>
            </a:solidFill>
            <a:ln w="9525">
              <a:solidFill>
                <a:srgbClr val="000000"/>
              </a:solidFill>
              <a:round/>
              <a:headEnd/>
              <a:tailEnd/>
            </a:ln>
          </p:spPr>
          <p:txBody>
            <a:bodyPr wrap="none" anchor="ctr"/>
            <a:lstStyle/>
            <a:p>
              <a:endParaRPr lang="ja-JP" altLang="en-US">
                <a:latin typeface="+mj-lt"/>
              </a:endParaRPr>
            </a:p>
          </p:txBody>
        </p:sp>
        <p:sp>
          <p:nvSpPr>
            <p:cNvPr id="41035" name="Oval 40"/>
            <p:cNvSpPr>
              <a:spLocks noChangeAspect="1" noChangeArrowheads="1"/>
            </p:cNvSpPr>
            <p:nvPr/>
          </p:nvSpPr>
          <p:spPr bwMode="auto">
            <a:xfrm>
              <a:off x="8234" y="5695"/>
              <a:ext cx="62" cy="63"/>
            </a:xfrm>
            <a:prstGeom prst="ellipse">
              <a:avLst/>
            </a:prstGeom>
            <a:solidFill>
              <a:srgbClr val="000000"/>
            </a:solidFill>
            <a:ln w="9525">
              <a:solidFill>
                <a:srgbClr val="000000"/>
              </a:solidFill>
              <a:round/>
              <a:headEnd/>
              <a:tailEnd/>
            </a:ln>
          </p:spPr>
          <p:txBody>
            <a:bodyPr wrap="none" anchor="ctr"/>
            <a:lstStyle/>
            <a:p>
              <a:endParaRPr lang="ja-JP" altLang="en-US">
                <a:latin typeface="+mj-lt"/>
              </a:endParaRPr>
            </a:p>
          </p:txBody>
        </p:sp>
        <p:sp>
          <p:nvSpPr>
            <p:cNvPr id="41036" name="Oval 41"/>
            <p:cNvSpPr>
              <a:spLocks noChangeAspect="1" noChangeArrowheads="1"/>
            </p:cNvSpPr>
            <p:nvPr/>
          </p:nvSpPr>
          <p:spPr bwMode="auto">
            <a:xfrm>
              <a:off x="7764" y="5060"/>
              <a:ext cx="62" cy="64"/>
            </a:xfrm>
            <a:prstGeom prst="ellipse">
              <a:avLst/>
            </a:prstGeom>
            <a:solidFill>
              <a:srgbClr val="000000"/>
            </a:solidFill>
            <a:ln w="9525">
              <a:solidFill>
                <a:srgbClr val="000000"/>
              </a:solidFill>
              <a:round/>
              <a:headEnd/>
              <a:tailEnd/>
            </a:ln>
          </p:spPr>
          <p:txBody>
            <a:bodyPr wrap="none" anchor="ctr"/>
            <a:lstStyle/>
            <a:p>
              <a:endParaRPr lang="ja-JP" altLang="en-US">
                <a:latin typeface="+mj-lt"/>
              </a:endParaRPr>
            </a:p>
          </p:txBody>
        </p:sp>
        <p:sp>
          <p:nvSpPr>
            <p:cNvPr id="41037" name="Oval 42"/>
            <p:cNvSpPr>
              <a:spLocks noChangeAspect="1" noChangeArrowheads="1"/>
            </p:cNvSpPr>
            <p:nvPr/>
          </p:nvSpPr>
          <p:spPr bwMode="auto">
            <a:xfrm>
              <a:off x="7907" y="5504"/>
              <a:ext cx="62" cy="64"/>
            </a:xfrm>
            <a:prstGeom prst="ellipse">
              <a:avLst/>
            </a:prstGeom>
            <a:solidFill>
              <a:srgbClr val="000000"/>
            </a:solidFill>
            <a:ln w="9525">
              <a:solidFill>
                <a:srgbClr val="000000"/>
              </a:solidFill>
              <a:round/>
              <a:headEnd/>
              <a:tailEnd/>
            </a:ln>
          </p:spPr>
          <p:txBody>
            <a:bodyPr wrap="none" anchor="ctr"/>
            <a:lstStyle/>
            <a:p>
              <a:endParaRPr lang="ja-JP" altLang="en-US">
                <a:latin typeface="+mj-lt"/>
              </a:endParaRPr>
            </a:p>
          </p:txBody>
        </p:sp>
        <p:sp>
          <p:nvSpPr>
            <p:cNvPr id="41038" name="Oval 43"/>
            <p:cNvSpPr>
              <a:spLocks noChangeAspect="1" noChangeArrowheads="1"/>
            </p:cNvSpPr>
            <p:nvPr/>
          </p:nvSpPr>
          <p:spPr bwMode="auto">
            <a:xfrm>
              <a:off x="8020" y="5705"/>
              <a:ext cx="61" cy="64"/>
            </a:xfrm>
            <a:prstGeom prst="ellipse">
              <a:avLst/>
            </a:prstGeom>
            <a:solidFill>
              <a:srgbClr val="000000"/>
            </a:solidFill>
            <a:ln w="9525">
              <a:solidFill>
                <a:srgbClr val="000000"/>
              </a:solidFill>
              <a:round/>
              <a:headEnd/>
              <a:tailEnd/>
            </a:ln>
          </p:spPr>
          <p:txBody>
            <a:bodyPr wrap="none" anchor="ctr"/>
            <a:lstStyle/>
            <a:p>
              <a:endParaRPr lang="ja-JP" altLang="en-US">
                <a:latin typeface="+mj-lt"/>
              </a:endParaRPr>
            </a:p>
          </p:txBody>
        </p:sp>
        <p:sp>
          <p:nvSpPr>
            <p:cNvPr id="41039" name="Oval 44"/>
            <p:cNvSpPr>
              <a:spLocks noChangeAspect="1" noChangeArrowheads="1"/>
            </p:cNvSpPr>
            <p:nvPr/>
          </p:nvSpPr>
          <p:spPr bwMode="auto">
            <a:xfrm>
              <a:off x="8112" y="5346"/>
              <a:ext cx="61" cy="63"/>
            </a:xfrm>
            <a:prstGeom prst="ellipse">
              <a:avLst/>
            </a:prstGeom>
            <a:solidFill>
              <a:srgbClr val="000000"/>
            </a:solidFill>
            <a:ln w="9525">
              <a:solidFill>
                <a:srgbClr val="000000"/>
              </a:solidFill>
              <a:round/>
              <a:headEnd/>
              <a:tailEnd/>
            </a:ln>
          </p:spPr>
          <p:txBody>
            <a:bodyPr wrap="none" anchor="ctr"/>
            <a:lstStyle/>
            <a:p>
              <a:endParaRPr lang="ja-JP" altLang="en-US">
                <a:latin typeface="+mj-lt"/>
              </a:endParaRPr>
            </a:p>
          </p:txBody>
        </p:sp>
        <p:sp>
          <p:nvSpPr>
            <p:cNvPr id="41040" name="Oval 45"/>
            <p:cNvSpPr>
              <a:spLocks noChangeAspect="1" noChangeArrowheads="1"/>
            </p:cNvSpPr>
            <p:nvPr/>
          </p:nvSpPr>
          <p:spPr bwMode="auto">
            <a:xfrm>
              <a:off x="8439" y="5737"/>
              <a:ext cx="61" cy="64"/>
            </a:xfrm>
            <a:prstGeom prst="ellipse">
              <a:avLst/>
            </a:prstGeom>
            <a:solidFill>
              <a:srgbClr val="000000"/>
            </a:solidFill>
            <a:ln w="9525">
              <a:solidFill>
                <a:srgbClr val="000000"/>
              </a:solidFill>
              <a:round/>
              <a:headEnd/>
              <a:tailEnd/>
            </a:ln>
          </p:spPr>
          <p:txBody>
            <a:bodyPr wrap="none" anchor="ctr"/>
            <a:lstStyle/>
            <a:p>
              <a:endParaRPr lang="ja-JP" altLang="en-US">
                <a:latin typeface="+mj-lt"/>
              </a:endParaRPr>
            </a:p>
          </p:txBody>
        </p:sp>
        <p:sp>
          <p:nvSpPr>
            <p:cNvPr id="41041" name="Oval 46"/>
            <p:cNvSpPr>
              <a:spLocks noChangeAspect="1" noChangeArrowheads="1"/>
            </p:cNvSpPr>
            <p:nvPr/>
          </p:nvSpPr>
          <p:spPr bwMode="auto">
            <a:xfrm>
              <a:off x="7509" y="5113"/>
              <a:ext cx="61" cy="63"/>
            </a:xfrm>
            <a:prstGeom prst="ellipse">
              <a:avLst/>
            </a:prstGeom>
            <a:solidFill>
              <a:srgbClr val="000000"/>
            </a:solidFill>
            <a:ln w="9525">
              <a:solidFill>
                <a:srgbClr val="000000"/>
              </a:solidFill>
              <a:round/>
              <a:headEnd/>
              <a:tailEnd/>
            </a:ln>
          </p:spPr>
          <p:txBody>
            <a:bodyPr wrap="none" anchor="ctr"/>
            <a:lstStyle/>
            <a:p>
              <a:endParaRPr lang="ja-JP" altLang="en-US">
                <a:latin typeface="+mj-lt"/>
              </a:endParaRPr>
            </a:p>
          </p:txBody>
        </p:sp>
        <p:sp>
          <p:nvSpPr>
            <p:cNvPr id="41042" name="Oval 47"/>
            <p:cNvSpPr>
              <a:spLocks noChangeAspect="1" noChangeArrowheads="1"/>
            </p:cNvSpPr>
            <p:nvPr/>
          </p:nvSpPr>
          <p:spPr bwMode="auto">
            <a:xfrm>
              <a:off x="7264" y="5504"/>
              <a:ext cx="61" cy="64"/>
            </a:xfrm>
            <a:prstGeom prst="ellipse">
              <a:avLst/>
            </a:prstGeom>
            <a:solidFill>
              <a:srgbClr val="000000"/>
            </a:solidFill>
            <a:ln w="9525">
              <a:solidFill>
                <a:srgbClr val="000000"/>
              </a:solidFill>
              <a:round/>
              <a:headEnd/>
              <a:tailEnd/>
            </a:ln>
          </p:spPr>
          <p:txBody>
            <a:bodyPr wrap="none" anchor="ctr"/>
            <a:lstStyle/>
            <a:p>
              <a:endParaRPr lang="ja-JP" altLang="en-US">
                <a:latin typeface="+mj-lt"/>
              </a:endParaRPr>
            </a:p>
          </p:txBody>
        </p:sp>
        <p:sp>
          <p:nvSpPr>
            <p:cNvPr id="41043" name="Oval 48"/>
            <p:cNvSpPr>
              <a:spLocks noChangeAspect="1" noChangeArrowheads="1"/>
            </p:cNvSpPr>
            <p:nvPr/>
          </p:nvSpPr>
          <p:spPr bwMode="auto">
            <a:xfrm>
              <a:off x="7407" y="5346"/>
              <a:ext cx="61" cy="63"/>
            </a:xfrm>
            <a:prstGeom prst="ellipse">
              <a:avLst/>
            </a:prstGeom>
            <a:solidFill>
              <a:srgbClr val="000000"/>
            </a:solidFill>
            <a:ln w="9525">
              <a:solidFill>
                <a:srgbClr val="000000"/>
              </a:solidFill>
              <a:round/>
              <a:headEnd/>
              <a:tailEnd/>
            </a:ln>
          </p:spPr>
          <p:txBody>
            <a:bodyPr wrap="none" anchor="ctr"/>
            <a:lstStyle/>
            <a:p>
              <a:endParaRPr lang="ja-JP" altLang="en-US">
                <a:latin typeface="+mj-lt"/>
              </a:endParaRPr>
            </a:p>
          </p:txBody>
        </p:sp>
        <p:sp>
          <p:nvSpPr>
            <p:cNvPr id="41044" name="Oval 49"/>
            <p:cNvSpPr>
              <a:spLocks noChangeAspect="1" noChangeArrowheads="1"/>
            </p:cNvSpPr>
            <p:nvPr/>
          </p:nvSpPr>
          <p:spPr bwMode="auto">
            <a:xfrm>
              <a:off x="8010" y="5155"/>
              <a:ext cx="61" cy="64"/>
            </a:xfrm>
            <a:prstGeom prst="ellipse">
              <a:avLst/>
            </a:prstGeom>
            <a:solidFill>
              <a:srgbClr val="000000"/>
            </a:solidFill>
            <a:ln w="9525">
              <a:solidFill>
                <a:srgbClr val="000000"/>
              </a:solidFill>
              <a:round/>
              <a:headEnd/>
              <a:tailEnd/>
            </a:ln>
          </p:spPr>
          <p:txBody>
            <a:bodyPr wrap="none" anchor="ctr"/>
            <a:lstStyle/>
            <a:p>
              <a:endParaRPr lang="ja-JP" altLang="en-US">
                <a:latin typeface="+mj-lt"/>
              </a:endParaRPr>
            </a:p>
          </p:txBody>
        </p:sp>
        <p:sp>
          <p:nvSpPr>
            <p:cNvPr id="41045" name="Oval 50"/>
            <p:cNvSpPr>
              <a:spLocks noChangeAspect="1" noChangeArrowheads="1"/>
            </p:cNvSpPr>
            <p:nvPr/>
          </p:nvSpPr>
          <p:spPr bwMode="auto">
            <a:xfrm>
              <a:off x="7540" y="5705"/>
              <a:ext cx="61" cy="64"/>
            </a:xfrm>
            <a:prstGeom prst="ellipse">
              <a:avLst/>
            </a:prstGeom>
            <a:solidFill>
              <a:srgbClr val="000000"/>
            </a:solidFill>
            <a:ln w="9525">
              <a:solidFill>
                <a:srgbClr val="000000"/>
              </a:solidFill>
              <a:round/>
              <a:headEnd/>
              <a:tailEnd/>
            </a:ln>
          </p:spPr>
          <p:txBody>
            <a:bodyPr wrap="none" anchor="ctr"/>
            <a:lstStyle/>
            <a:p>
              <a:endParaRPr lang="ja-JP" altLang="en-US">
                <a:latin typeface="+mj-lt"/>
              </a:endParaRPr>
            </a:p>
          </p:txBody>
        </p:sp>
        <p:sp>
          <p:nvSpPr>
            <p:cNvPr id="41046" name="Oval 51"/>
            <p:cNvSpPr>
              <a:spLocks noChangeAspect="1" noChangeArrowheads="1"/>
            </p:cNvSpPr>
            <p:nvPr/>
          </p:nvSpPr>
          <p:spPr bwMode="auto">
            <a:xfrm>
              <a:off x="7836" y="5272"/>
              <a:ext cx="61" cy="63"/>
            </a:xfrm>
            <a:prstGeom prst="ellipse">
              <a:avLst/>
            </a:prstGeom>
            <a:solidFill>
              <a:srgbClr val="000000"/>
            </a:solidFill>
            <a:ln w="9525">
              <a:solidFill>
                <a:srgbClr val="000000"/>
              </a:solidFill>
              <a:round/>
              <a:headEnd/>
              <a:tailEnd/>
            </a:ln>
          </p:spPr>
          <p:txBody>
            <a:bodyPr wrap="none" anchor="ctr"/>
            <a:lstStyle/>
            <a:p>
              <a:endParaRPr lang="ja-JP" altLang="en-US">
                <a:latin typeface="+mj-lt"/>
              </a:endParaRPr>
            </a:p>
          </p:txBody>
        </p:sp>
        <p:sp>
          <p:nvSpPr>
            <p:cNvPr id="41047" name="Oval 52"/>
            <p:cNvSpPr>
              <a:spLocks noChangeAspect="1" noChangeArrowheads="1"/>
            </p:cNvSpPr>
            <p:nvPr/>
          </p:nvSpPr>
          <p:spPr bwMode="auto">
            <a:xfrm>
              <a:off x="8153" y="5504"/>
              <a:ext cx="61" cy="64"/>
            </a:xfrm>
            <a:prstGeom prst="ellipse">
              <a:avLst/>
            </a:prstGeom>
            <a:solidFill>
              <a:srgbClr val="000000"/>
            </a:solidFill>
            <a:ln w="9525">
              <a:solidFill>
                <a:srgbClr val="000000"/>
              </a:solidFill>
              <a:round/>
              <a:headEnd/>
              <a:tailEnd/>
            </a:ln>
          </p:spPr>
          <p:txBody>
            <a:bodyPr wrap="none" anchor="ctr"/>
            <a:lstStyle/>
            <a:p>
              <a:endParaRPr lang="ja-JP" altLang="en-US">
                <a:latin typeface="+mj-lt"/>
              </a:endParaRPr>
            </a:p>
          </p:txBody>
        </p:sp>
        <p:sp>
          <p:nvSpPr>
            <p:cNvPr id="41048" name="Oval 53"/>
            <p:cNvSpPr>
              <a:spLocks noChangeAspect="1" noChangeArrowheads="1"/>
            </p:cNvSpPr>
            <p:nvPr/>
          </p:nvSpPr>
          <p:spPr bwMode="auto">
            <a:xfrm>
              <a:off x="7294" y="5102"/>
              <a:ext cx="62" cy="64"/>
            </a:xfrm>
            <a:prstGeom prst="ellipse">
              <a:avLst/>
            </a:prstGeom>
            <a:solidFill>
              <a:srgbClr val="000000"/>
            </a:solidFill>
            <a:ln w="9525">
              <a:solidFill>
                <a:srgbClr val="000000"/>
              </a:solidFill>
              <a:round/>
              <a:headEnd/>
              <a:tailEnd/>
            </a:ln>
          </p:spPr>
          <p:txBody>
            <a:bodyPr wrap="none" anchor="ctr"/>
            <a:lstStyle/>
            <a:p>
              <a:endParaRPr lang="ja-JP" altLang="en-US">
                <a:latin typeface="+mj-lt"/>
              </a:endParaRPr>
            </a:p>
          </p:txBody>
        </p:sp>
        <p:sp>
          <p:nvSpPr>
            <p:cNvPr id="41049" name="Oval 54"/>
            <p:cNvSpPr>
              <a:spLocks noChangeAspect="1" noChangeArrowheads="1"/>
            </p:cNvSpPr>
            <p:nvPr/>
          </p:nvSpPr>
          <p:spPr bwMode="auto">
            <a:xfrm>
              <a:off x="8326" y="5409"/>
              <a:ext cx="61" cy="64"/>
            </a:xfrm>
            <a:prstGeom prst="ellipse">
              <a:avLst/>
            </a:prstGeom>
            <a:solidFill>
              <a:srgbClr val="000000"/>
            </a:solidFill>
            <a:ln w="9525">
              <a:solidFill>
                <a:srgbClr val="000000"/>
              </a:solidFill>
              <a:round/>
              <a:headEnd/>
              <a:tailEnd/>
            </a:ln>
          </p:spPr>
          <p:txBody>
            <a:bodyPr wrap="none" anchor="ctr"/>
            <a:lstStyle/>
            <a:p>
              <a:endParaRPr lang="ja-JP" altLang="en-US">
                <a:latin typeface="+mj-lt"/>
              </a:endParaRPr>
            </a:p>
          </p:txBody>
        </p:sp>
        <p:sp>
          <p:nvSpPr>
            <p:cNvPr id="41050" name="Oval 55"/>
            <p:cNvSpPr>
              <a:spLocks noChangeAspect="1" noChangeArrowheads="1"/>
            </p:cNvSpPr>
            <p:nvPr/>
          </p:nvSpPr>
          <p:spPr bwMode="auto">
            <a:xfrm>
              <a:off x="7683" y="5494"/>
              <a:ext cx="61" cy="63"/>
            </a:xfrm>
            <a:prstGeom prst="ellipse">
              <a:avLst/>
            </a:prstGeom>
            <a:solidFill>
              <a:srgbClr val="000000"/>
            </a:solidFill>
            <a:ln w="9525">
              <a:solidFill>
                <a:srgbClr val="000000"/>
              </a:solidFill>
              <a:round/>
              <a:headEnd/>
              <a:tailEnd/>
            </a:ln>
          </p:spPr>
          <p:txBody>
            <a:bodyPr wrap="none" anchor="ctr"/>
            <a:lstStyle/>
            <a:p>
              <a:endParaRPr lang="ja-JP" altLang="en-US">
                <a:latin typeface="+mj-lt"/>
              </a:endParaRPr>
            </a:p>
          </p:txBody>
        </p:sp>
      </p:grpSp>
      <p:grpSp>
        <p:nvGrpSpPr>
          <p:cNvPr id="4" name="Group 56"/>
          <p:cNvGrpSpPr>
            <a:grpSpLocks/>
          </p:cNvGrpSpPr>
          <p:nvPr/>
        </p:nvGrpSpPr>
        <p:grpSpPr bwMode="auto">
          <a:xfrm>
            <a:off x="7501780" y="3140969"/>
            <a:ext cx="1906588" cy="1135063"/>
            <a:chOff x="5854" y="4110"/>
            <a:chExt cx="1471" cy="876"/>
          </a:xfrm>
        </p:grpSpPr>
        <p:sp>
          <p:nvSpPr>
            <p:cNvPr id="40983" name="Freeform 57"/>
            <p:cNvSpPr>
              <a:spLocks noChangeAspect="1"/>
            </p:cNvSpPr>
            <p:nvPr/>
          </p:nvSpPr>
          <p:spPr bwMode="auto">
            <a:xfrm>
              <a:off x="5854" y="4110"/>
              <a:ext cx="1471" cy="876"/>
            </a:xfrm>
            <a:custGeom>
              <a:avLst/>
              <a:gdLst>
                <a:gd name="T0" fmla="*/ 28 w 1584"/>
                <a:gd name="T1" fmla="*/ 1 h 912"/>
                <a:gd name="T2" fmla="*/ 1488 w 1584"/>
                <a:gd name="T3" fmla="*/ 0 h 912"/>
                <a:gd name="T4" fmla="*/ 1584 w 1584"/>
                <a:gd name="T5" fmla="*/ 288 h 912"/>
                <a:gd name="T6" fmla="*/ 1440 w 1584"/>
                <a:gd name="T7" fmla="*/ 576 h 912"/>
                <a:gd name="T8" fmla="*/ 1584 w 1584"/>
                <a:gd name="T9" fmla="*/ 912 h 912"/>
                <a:gd name="T10" fmla="*/ 144 w 1584"/>
                <a:gd name="T11" fmla="*/ 912 h 912"/>
                <a:gd name="T12" fmla="*/ 0 w 1584"/>
                <a:gd name="T13" fmla="*/ 624 h 912"/>
                <a:gd name="T14" fmla="*/ 144 w 1584"/>
                <a:gd name="T15" fmla="*/ 336 h 912"/>
                <a:gd name="T16" fmla="*/ 28 w 1584"/>
                <a:gd name="T17" fmla="*/ 1 h 9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84"/>
                <a:gd name="T28" fmla="*/ 0 h 912"/>
                <a:gd name="T29" fmla="*/ 1584 w 1584"/>
                <a:gd name="T30" fmla="*/ 912 h 9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84" h="912">
                  <a:moveTo>
                    <a:pt x="28" y="1"/>
                  </a:moveTo>
                  <a:lnTo>
                    <a:pt x="1488" y="0"/>
                  </a:lnTo>
                  <a:lnTo>
                    <a:pt x="1584" y="288"/>
                  </a:lnTo>
                  <a:lnTo>
                    <a:pt x="1440" y="576"/>
                  </a:lnTo>
                  <a:lnTo>
                    <a:pt x="1584" y="912"/>
                  </a:lnTo>
                  <a:lnTo>
                    <a:pt x="144" y="912"/>
                  </a:lnTo>
                  <a:lnTo>
                    <a:pt x="0" y="624"/>
                  </a:lnTo>
                  <a:lnTo>
                    <a:pt x="144" y="336"/>
                  </a:lnTo>
                  <a:lnTo>
                    <a:pt x="28" y="1"/>
                  </a:lnTo>
                  <a:close/>
                </a:path>
              </a:pathLst>
            </a:custGeom>
            <a:solidFill>
              <a:srgbClr val="C0C0C0"/>
            </a:solidFill>
            <a:ln w="9525">
              <a:solidFill>
                <a:srgbClr val="969696"/>
              </a:solidFill>
              <a:round/>
              <a:headEnd/>
              <a:tailEnd/>
            </a:ln>
          </p:spPr>
          <p:txBody>
            <a:bodyPr/>
            <a:lstStyle/>
            <a:p>
              <a:endParaRPr lang="en-US">
                <a:latin typeface="+mj-lt"/>
              </a:endParaRPr>
            </a:p>
          </p:txBody>
        </p:sp>
        <p:sp>
          <p:nvSpPr>
            <p:cNvPr id="40984" name="Oval 58"/>
            <p:cNvSpPr>
              <a:spLocks noChangeAspect="1" noChangeArrowheads="1"/>
            </p:cNvSpPr>
            <p:nvPr/>
          </p:nvSpPr>
          <p:spPr bwMode="auto">
            <a:xfrm>
              <a:off x="6324" y="4458"/>
              <a:ext cx="61" cy="64"/>
            </a:xfrm>
            <a:prstGeom prst="ellipse">
              <a:avLst/>
            </a:prstGeom>
            <a:solidFill>
              <a:srgbClr val="000000"/>
            </a:solidFill>
            <a:ln w="9525">
              <a:solidFill>
                <a:srgbClr val="000000"/>
              </a:solidFill>
              <a:round/>
              <a:headEnd/>
              <a:tailEnd/>
            </a:ln>
          </p:spPr>
          <p:txBody>
            <a:bodyPr wrap="none" anchor="ctr"/>
            <a:lstStyle/>
            <a:p>
              <a:endParaRPr lang="ja-JP" altLang="en-US">
                <a:latin typeface="+mj-lt"/>
              </a:endParaRPr>
            </a:p>
          </p:txBody>
        </p:sp>
        <p:sp>
          <p:nvSpPr>
            <p:cNvPr id="40985" name="Oval 59"/>
            <p:cNvSpPr>
              <a:spLocks noChangeAspect="1" noChangeArrowheads="1"/>
            </p:cNvSpPr>
            <p:nvPr/>
          </p:nvSpPr>
          <p:spPr bwMode="auto">
            <a:xfrm>
              <a:off x="6058" y="4860"/>
              <a:ext cx="62" cy="64"/>
            </a:xfrm>
            <a:prstGeom prst="ellipse">
              <a:avLst/>
            </a:prstGeom>
            <a:solidFill>
              <a:srgbClr val="000000"/>
            </a:solidFill>
            <a:ln w="9525">
              <a:solidFill>
                <a:srgbClr val="000000"/>
              </a:solidFill>
              <a:round/>
              <a:headEnd/>
              <a:tailEnd/>
            </a:ln>
          </p:spPr>
          <p:txBody>
            <a:bodyPr wrap="none" anchor="ctr"/>
            <a:lstStyle/>
            <a:p>
              <a:endParaRPr lang="ja-JP" altLang="en-US">
                <a:latin typeface="+mj-lt"/>
              </a:endParaRPr>
            </a:p>
          </p:txBody>
        </p:sp>
        <p:sp>
          <p:nvSpPr>
            <p:cNvPr id="40986" name="Oval 60"/>
            <p:cNvSpPr>
              <a:spLocks noChangeAspect="1" noChangeArrowheads="1"/>
            </p:cNvSpPr>
            <p:nvPr/>
          </p:nvSpPr>
          <p:spPr bwMode="auto">
            <a:xfrm>
              <a:off x="6171" y="4627"/>
              <a:ext cx="61" cy="64"/>
            </a:xfrm>
            <a:prstGeom prst="ellipse">
              <a:avLst/>
            </a:prstGeom>
            <a:solidFill>
              <a:srgbClr val="000000"/>
            </a:solidFill>
            <a:ln w="9525">
              <a:solidFill>
                <a:srgbClr val="000000"/>
              </a:solidFill>
              <a:round/>
              <a:headEnd/>
              <a:tailEnd/>
            </a:ln>
          </p:spPr>
          <p:txBody>
            <a:bodyPr wrap="none" anchor="ctr"/>
            <a:lstStyle/>
            <a:p>
              <a:endParaRPr lang="ja-JP" altLang="en-US">
                <a:latin typeface="+mj-lt"/>
              </a:endParaRPr>
            </a:p>
          </p:txBody>
        </p:sp>
        <p:sp>
          <p:nvSpPr>
            <p:cNvPr id="40987" name="Oval 61"/>
            <p:cNvSpPr>
              <a:spLocks noChangeAspect="1" noChangeArrowheads="1"/>
            </p:cNvSpPr>
            <p:nvPr/>
          </p:nvSpPr>
          <p:spPr bwMode="auto">
            <a:xfrm>
              <a:off x="7100" y="4257"/>
              <a:ext cx="62" cy="64"/>
            </a:xfrm>
            <a:prstGeom prst="ellipse">
              <a:avLst/>
            </a:prstGeom>
            <a:solidFill>
              <a:srgbClr val="000000"/>
            </a:solidFill>
            <a:ln w="9525">
              <a:solidFill>
                <a:srgbClr val="000000"/>
              </a:solidFill>
              <a:round/>
              <a:headEnd/>
              <a:tailEnd/>
            </a:ln>
          </p:spPr>
          <p:txBody>
            <a:bodyPr wrap="none" anchor="ctr"/>
            <a:lstStyle/>
            <a:p>
              <a:endParaRPr lang="ja-JP" altLang="en-US">
                <a:latin typeface="+mj-lt"/>
              </a:endParaRPr>
            </a:p>
          </p:txBody>
        </p:sp>
        <p:sp>
          <p:nvSpPr>
            <p:cNvPr id="40988" name="Oval 62"/>
            <p:cNvSpPr>
              <a:spLocks noChangeAspect="1" noChangeArrowheads="1"/>
            </p:cNvSpPr>
            <p:nvPr/>
          </p:nvSpPr>
          <p:spPr bwMode="auto">
            <a:xfrm>
              <a:off x="6508" y="4892"/>
              <a:ext cx="61" cy="63"/>
            </a:xfrm>
            <a:prstGeom prst="ellipse">
              <a:avLst/>
            </a:prstGeom>
            <a:solidFill>
              <a:srgbClr val="000000"/>
            </a:solidFill>
            <a:ln w="9525">
              <a:solidFill>
                <a:srgbClr val="000000"/>
              </a:solidFill>
              <a:round/>
              <a:headEnd/>
              <a:tailEnd/>
            </a:ln>
          </p:spPr>
          <p:txBody>
            <a:bodyPr wrap="none" anchor="ctr"/>
            <a:lstStyle/>
            <a:p>
              <a:endParaRPr lang="ja-JP" altLang="en-US">
                <a:latin typeface="+mj-lt"/>
              </a:endParaRPr>
            </a:p>
          </p:txBody>
        </p:sp>
        <p:sp>
          <p:nvSpPr>
            <p:cNvPr id="40989" name="Oval 63"/>
            <p:cNvSpPr>
              <a:spLocks noChangeAspect="1" noChangeArrowheads="1"/>
            </p:cNvSpPr>
            <p:nvPr/>
          </p:nvSpPr>
          <p:spPr bwMode="auto">
            <a:xfrm>
              <a:off x="6916" y="4225"/>
              <a:ext cx="62" cy="64"/>
            </a:xfrm>
            <a:prstGeom prst="ellipse">
              <a:avLst/>
            </a:prstGeom>
            <a:solidFill>
              <a:srgbClr val="000000"/>
            </a:solidFill>
            <a:ln w="9525">
              <a:solidFill>
                <a:srgbClr val="000000"/>
              </a:solidFill>
              <a:round/>
              <a:headEnd/>
              <a:tailEnd/>
            </a:ln>
          </p:spPr>
          <p:txBody>
            <a:bodyPr wrap="none" anchor="ctr"/>
            <a:lstStyle/>
            <a:p>
              <a:endParaRPr lang="ja-JP" altLang="en-US">
                <a:latin typeface="+mj-lt"/>
              </a:endParaRPr>
            </a:p>
          </p:txBody>
        </p:sp>
        <p:sp>
          <p:nvSpPr>
            <p:cNvPr id="40990" name="Oval 64"/>
            <p:cNvSpPr>
              <a:spLocks noChangeAspect="1" noChangeArrowheads="1"/>
            </p:cNvSpPr>
            <p:nvPr/>
          </p:nvSpPr>
          <p:spPr bwMode="auto">
            <a:xfrm>
              <a:off x="6957" y="4818"/>
              <a:ext cx="62" cy="63"/>
            </a:xfrm>
            <a:prstGeom prst="ellipse">
              <a:avLst/>
            </a:prstGeom>
            <a:solidFill>
              <a:srgbClr val="000000"/>
            </a:solidFill>
            <a:ln w="9525">
              <a:solidFill>
                <a:srgbClr val="000000"/>
              </a:solidFill>
              <a:round/>
              <a:headEnd/>
              <a:tailEnd/>
            </a:ln>
          </p:spPr>
          <p:txBody>
            <a:bodyPr wrap="none" anchor="ctr"/>
            <a:lstStyle/>
            <a:p>
              <a:endParaRPr lang="ja-JP" altLang="en-US">
                <a:latin typeface="+mj-lt"/>
              </a:endParaRPr>
            </a:p>
          </p:txBody>
        </p:sp>
        <p:sp>
          <p:nvSpPr>
            <p:cNvPr id="40991" name="Oval 65"/>
            <p:cNvSpPr>
              <a:spLocks noChangeAspect="1" noChangeArrowheads="1"/>
            </p:cNvSpPr>
            <p:nvPr/>
          </p:nvSpPr>
          <p:spPr bwMode="auto">
            <a:xfrm>
              <a:off x="6487" y="4183"/>
              <a:ext cx="62" cy="64"/>
            </a:xfrm>
            <a:prstGeom prst="ellipse">
              <a:avLst/>
            </a:prstGeom>
            <a:solidFill>
              <a:srgbClr val="000000"/>
            </a:solidFill>
            <a:ln w="9525">
              <a:solidFill>
                <a:srgbClr val="000000"/>
              </a:solidFill>
              <a:round/>
              <a:headEnd/>
              <a:tailEnd/>
            </a:ln>
          </p:spPr>
          <p:txBody>
            <a:bodyPr wrap="none" anchor="ctr"/>
            <a:lstStyle/>
            <a:p>
              <a:endParaRPr lang="ja-JP" altLang="en-US">
                <a:latin typeface="+mj-lt"/>
              </a:endParaRPr>
            </a:p>
          </p:txBody>
        </p:sp>
        <p:sp>
          <p:nvSpPr>
            <p:cNvPr id="40992" name="Oval 66"/>
            <p:cNvSpPr>
              <a:spLocks noChangeAspect="1" noChangeArrowheads="1"/>
            </p:cNvSpPr>
            <p:nvPr/>
          </p:nvSpPr>
          <p:spPr bwMode="auto">
            <a:xfrm>
              <a:off x="6630" y="4627"/>
              <a:ext cx="62" cy="64"/>
            </a:xfrm>
            <a:prstGeom prst="ellipse">
              <a:avLst/>
            </a:prstGeom>
            <a:solidFill>
              <a:srgbClr val="000000"/>
            </a:solidFill>
            <a:ln w="9525">
              <a:solidFill>
                <a:srgbClr val="000000"/>
              </a:solidFill>
              <a:round/>
              <a:headEnd/>
              <a:tailEnd/>
            </a:ln>
          </p:spPr>
          <p:txBody>
            <a:bodyPr wrap="none" anchor="ctr"/>
            <a:lstStyle/>
            <a:p>
              <a:endParaRPr lang="ja-JP" altLang="en-US">
                <a:latin typeface="+mj-lt"/>
              </a:endParaRPr>
            </a:p>
          </p:txBody>
        </p:sp>
        <p:sp>
          <p:nvSpPr>
            <p:cNvPr id="40993" name="Oval 67"/>
            <p:cNvSpPr>
              <a:spLocks noChangeAspect="1" noChangeArrowheads="1"/>
            </p:cNvSpPr>
            <p:nvPr/>
          </p:nvSpPr>
          <p:spPr bwMode="auto">
            <a:xfrm>
              <a:off x="6743" y="4828"/>
              <a:ext cx="61" cy="64"/>
            </a:xfrm>
            <a:prstGeom prst="ellipse">
              <a:avLst/>
            </a:prstGeom>
            <a:solidFill>
              <a:srgbClr val="000000"/>
            </a:solidFill>
            <a:ln w="9525">
              <a:solidFill>
                <a:srgbClr val="000000"/>
              </a:solidFill>
              <a:round/>
              <a:headEnd/>
              <a:tailEnd/>
            </a:ln>
          </p:spPr>
          <p:txBody>
            <a:bodyPr wrap="none" anchor="ctr"/>
            <a:lstStyle/>
            <a:p>
              <a:endParaRPr lang="ja-JP" altLang="en-US">
                <a:latin typeface="+mj-lt"/>
              </a:endParaRPr>
            </a:p>
          </p:txBody>
        </p:sp>
        <p:sp>
          <p:nvSpPr>
            <p:cNvPr id="40994" name="Oval 68"/>
            <p:cNvSpPr>
              <a:spLocks noChangeAspect="1" noChangeArrowheads="1"/>
            </p:cNvSpPr>
            <p:nvPr/>
          </p:nvSpPr>
          <p:spPr bwMode="auto">
            <a:xfrm>
              <a:off x="6835" y="4469"/>
              <a:ext cx="61" cy="63"/>
            </a:xfrm>
            <a:prstGeom prst="ellipse">
              <a:avLst/>
            </a:prstGeom>
            <a:solidFill>
              <a:srgbClr val="000000"/>
            </a:solidFill>
            <a:ln w="9525">
              <a:solidFill>
                <a:srgbClr val="000000"/>
              </a:solidFill>
              <a:round/>
              <a:headEnd/>
              <a:tailEnd/>
            </a:ln>
          </p:spPr>
          <p:txBody>
            <a:bodyPr wrap="none" anchor="ctr"/>
            <a:lstStyle/>
            <a:p>
              <a:endParaRPr lang="ja-JP" altLang="en-US">
                <a:latin typeface="+mj-lt"/>
              </a:endParaRPr>
            </a:p>
          </p:txBody>
        </p:sp>
        <p:sp>
          <p:nvSpPr>
            <p:cNvPr id="40995" name="Oval 69"/>
            <p:cNvSpPr>
              <a:spLocks noChangeAspect="1" noChangeArrowheads="1"/>
            </p:cNvSpPr>
            <p:nvPr/>
          </p:nvSpPr>
          <p:spPr bwMode="auto">
            <a:xfrm>
              <a:off x="7162" y="4860"/>
              <a:ext cx="61" cy="64"/>
            </a:xfrm>
            <a:prstGeom prst="ellipse">
              <a:avLst/>
            </a:prstGeom>
            <a:solidFill>
              <a:srgbClr val="000000"/>
            </a:solidFill>
            <a:ln w="9525">
              <a:solidFill>
                <a:srgbClr val="000000"/>
              </a:solidFill>
              <a:round/>
              <a:headEnd/>
              <a:tailEnd/>
            </a:ln>
          </p:spPr>
          <p:txBody>
            <a:bodyPr wrap="none" anchor="ctr"/>
            <a:lstStyle/>
            <a:p>
              <a:endParaRPr lang="ja-JP" altLang="en-US">
                <a:latin typeface="+mj-lt"/>
              </a:endParaRPr>
            </a:p>
          </p:txBody>
        </p:sp>
        <p:sp>
          <p:nvSpPr>
            <p:cNvPr id="40996" name="Oval 70"/>
            <p:cNvSpPr>
              <a:spLocks noChangeAspect="1" noChangeArrowheads="1"/>
            </p:cNvSpPr>
            <p:nvPr/>
          </p:nvSpPr>
          <p:spPr bwMode="auto">
            <a:xfrm>
              <a:off x="6232" y="4236"/>
              <a:ext cx="61" cy="63"/>
            </a:xfrm>
            <a:prstGeom prst="ellipse">
              <a:avLst/>
            </a:prstGeom>
            <a:solidFill>
              <a:srgbClr val="000000"/>
            </a:solidFill>
            <a:ln w="9525">
              <a:solidFill>
                <a:srgbClr val="000000"/>
              </a:solidFill>
              <a:round/>
              <a:headEnd/>
              <a:tailEnd/>
            </a:ln>
          </p:spPr>
          <p:txBody>
            <a:bodyPr wrap="none" anchor="ctr"/>
            <a:lstStyle/>
            <a:p>
              <a:endParaRPr lang="ja-JP" altLang="en-US">
                <a:latin typeface="+mj-lt"/>
              </a:endParaRPr>
            </a:p>
          </p:txBody>
        </p:sp>
        <p:sp>
          <p:nvSpPr>
            <p:cNvPr id="40997" name="Oval 71"/>
            <p:cNvSpPr>
              <a:spLocks noChangeAspect="1" noChangeArrowheads="1"/>
            </p:cNvSpPr>
            <p:nvPr/>
          </p:nvSpPr>
          <p:spPr bwMode="auto">
            <a:xfrm>
              <a:off x="5987" y="4627"/>
              <a:ext cx="61" cy="64"/>
            </a:xfrm>
            <a:prstGeom prst="ellipse">
              <a:avLst/>
            </a:prstGeom>
            <a:solidFill>
              <a:srgbClr val="000000"/>
            </a:solidFill>
            <a:ln w="9525">
              <a:solidFill>
                <a:srgbClr val="000000"/>
              </a:solidFill>
              <a:round/>
              <a:headEnd/>
              <a:tailEnd/>
            </a:ln>
          </p:spPr>
          <p:txBody>
            <a:bodyPr wrap="none" anchor="ctr"/>
            <a:lstStyle/>
            <a:p>
              <a:endParaRPr lang="ja-JP" altLang="en-US">
                <a:latin typeface="+mj-lt"/>
              </a:endParaRPr>
            </a:p>
          </p:txBody>
        </p:sp>
        <p:sp>
          <p:nvSpPr>
            <p:cNvPr id="40998" name="Oval 72"/>
            <p:cNvSpPr>
              <a:spLocks noChangeAspect="1" noChangeArrowheads="1"/>
            </p:cNvSpPr>
            <p:nvPr/>
          </p:nvSpPr>
          <p:spPr bwMode="auto">
            <a:xfrm>
              <a:off x="6130" y="4469"/>
              <a:ext cx="61" cy="63"/>
            </a:xfrm>
            <a:prstGeom prst="ellipse">
              <a:avLst/>
            </a:prstGeom>
            <a:solidFill>
              <a:srgbClr val="000000"/>
            </a:solidFill>
            <a:ln w="9525">
              <a:solidFill>
                <a:srgbClr val="000000"/>
              </a:solidFill>
              <a:round/>
              <a:headEnd/>
              <a:tailEnd/>
            </a:ln>
          </p:spPr>
          <p:txBody>
            <a:bodyPr wrap="none" anchor="ctr"/>
            <a:lstStyle/>
            <a:p>
              <a:endParaRPr lang="ja-JP" altLang="en-US">
                <a:latin typeface="+mj-lt"/>
              </a:endParaRPr>
            </a:p>
          </p:txBody>
        </p:sp>
        <p:sp>
          <p:nvSpPr>
            <p:cNvPr id="40999" name="Oval 73"/>
            <p:cNvSpPr>
              <a:spLocks noChangeAspect="1" noChangeArrowheads="1"/>
            </p:cNvSpPr>
            <p:nvPr/>
          </p:nvSpPr>
          <p:spPr bwMode="auto">
            <a:xfrm>
              <a:off x="6733" y="4278"/>
              <a:ext cx="61" cy="64"/>
            </a:xfrm>
            <a:prstGeom prst="ellipse">
              <a:avLst/>
            </a:prstGeom>
            <a:solidFill>
              <a:srgbClr val="000000"/>
            </a:solidFill>
            <a:ln w="9525">
              <a:solidFill>
                <a:srgbClr val="000000"/>
              </a:solidFill>
              <a:round/>
              <a:headEnd/>
              <a:tailEnd/>
            </a:ln>
          </p:spPr>
          <p:txBody>
            <a:bodyPr wrap="none" anchor="ctr"/>
            <a:lstStyle/>
            <a:p>
              <a:endParaRPr lang="ja-JP" altLang="en-US">
                <a:latin typeface="+mj-lt"/>
              </a:endParaRPr>
            </a:p>
          </p:txBody>
        </p:sp>
        <p:sp>
          <p:nvSpPr>
            <p:cNvPr id="41000" name="Oval 74"/>
            <p:cNvSpPr>
              <a:spLocks noChangeAspect="1" noChangeArrowheads="1"/>
            </p:cNvSpPr>
            <p:nvPr/>
          </p:nvSpPr>
          <p:spPr bwMode="auto">
            <a:xfrm>
              <a:off x="6263" y="4828"/>
              <a:ext cx="61" cy="64"/>
            </a:xfrm>
            <a:prstGeom prst="ellipse">
              <a:avLst/>
            </a:prstGeom>
            <a:solidFill>
              <a:srgbClr val="000000"/>
            </a:solidFill>
            <a:ln w="9525">
              <a:solidFill>
                <a:srgbClr val="000000"/>
              </a:solidFill>
              <a:round/>
              <a:headEnd/>
              <a:tailEnd/>
            </a:ln>
          </p:spPr>
          <p:txBody>
            <a:bodyPr wrap="none" anchor="ctr"/>
            <a:lstStyle/>
            <a:p>
              <a:endParaRPr lang="ja-JP" altLang="en-US">
                <a:latin typeface="+mj-lt"/>
              </a:endParaRPr>
            </a:p>
          </p:txBody>
        </p:sp>
        <p:sp>
          <p:nvSpPr>
            <p:cNvPr id="41001" name="Oval 75"/>
            <p:cNvSpPr>
              <a:spLocks noChangeAspect="1" noChangeArrowheads="1"/>
            </p:cNvSpPr>
            <p:nvPr/>
          </p:nvSpPr>
          <p:spPr bwMode="auto">
            <a:xfrm>
              <a:off x="6559" y="4395"/>
              <a:ext cx="61" cy="63"/>
            </a:xfrm>
            <a:prstGeom prst="ellipse">
              <a:avLst/>
            </a:prstGeom>
            <a:solidFill>
              <a:srgbClr val="000000"/>
            </a:solidFill>
            <a:ln w="9525">
              <a:solidFill>
                <a:srgbClr val="000000"/>
              </a:solidFill>
              <a:round/>
              <a:headEnd/>
              <a:tailEnd/>
            </a:ln>
          </p:spPr>
          <p:txBody>
            <a:bodyPr wrap="none" anchor="ctr"/>
            <a:lstStyle/>
            <a:p>
              <a:endParaRPr lang="ja-JP" altLang="en-US">
                <a:latin typeface="+mj-lt"/>
              </a:endParaRPr>
            </a:p>
          </p:txBody>
        </p:sp>
        <p:sp>
          <p:nvSpPr>
            <p:cNvPr id="41002" name="Oval 76"/>
            <p:cNvSpPr>
              <a:spLocks noChangeAspect="1" noChangeArrowheads="1"/>
            </p:cNvSpPr>
            <p:nvPr/>
          </p:nvSpPr>
          <p:spPr bwMode="auto">
            <a:xfrm>
              <a:off x="6876" y="4627"/>
              <a:ext cx="61" cy="64"/>
            </a:xfrm>
            <a:prstGeom prst="ellipse">
              <a:avLst/>
            </a:prstGeom>
            <a:solidFill>
              <a:srgbClr val="000000"/>
            </a:solidFill>
            <a:ln w="9525">
              <a:solidFill>
                <a:srgbClr val="000000"/>
              </a:solidFill>
              <a:round/>
              <a:headEnd/>
              <a:tailEnd/>
            </a:ln>
          </p:spPr>
          <p:txBody>
            <a:bodyPr wrap="none" anchor="ctr"/>
            <a:lstStyle/>
            <a:p>
              <a:endParaRPr lang="ja-JP" altLang="en-US">
                <a:latin typeface="+mj-lt"/>
              </a:endParaRPr>
            </a:p>
          </p:txBody>
        </p:sp>
        <p:sp>
          <p:nvSpPr>
            <p:cNvPr id="41003" name="Oval 77"/>
            <p:cNvSpPr>
              <a:spLocks noChangeAspect="1" noChangeArrowheads="1"/>
            </p:cNvSpPr>
            <p:nvPr/>
          </p:nvSpPr>
          <p:spPr bwMode="auto">
            <a:xfrm>
              <a:off x="6017" y="4225"/>
              <a:ext cx="62" cy="64"/>
            </a:xfrm>
            <a:prstGeom prst="ellipse">
              <a:avLst/>
            </a:prstGeom>
            <a:solidFill>
              <a:srgbClr val="000000"/>
            </a:solidFill>
            <a:ln w="9525">
              <a:solidFill>
                <a:srgbClr val="000000"/>
              </a:solidFill>
              <a:round/>
              <a:headEnd/>
              <a:tailEnd/>
            </a:ln>
          </p:spPr>
          <p:txBody>
            <a:bodyPr wrap="none" anchor="ctr"/>
            <a:lstStyle/>
            <a:p>
              <a:endParaRPr lang="ja-JP" altLang="en-US">
                <a:latin typeface="+mj-lt"/>
              </a:endParaRPr>
            </a:p>
          </p:txBody>
        </p:sp>
        <p:sp>
          <p:nvSpPr>
            <p:cNvPr id="41004" name="Oval 78"/>
            <p:cNvSpPr>
              <a:spLocks noChangeAspect="1" noChangeArrowheads="1"/>
            </p:cNvSpPr>
            <p:nvPr/>
          </p:nvSpPr>
          <p:spPr bwMode="auto">
            <a:xfrm>
              <a:off x="7049" y="4532"/>
              <a:ext cx="61" cy="64"/>
            </a:xfrm>
            <a:prstGeom prst="ellipse">
              <a:avLst/>
            </a:prstGeom>
            <a:solidFill>
              <a:srgbClr val="000000"/>
            </a:solidFill>
            <a:ln w="9525">
              <a:solidFill>
                <a:srgbClr val="000000"/>
              </a:solidFill>
              <a:round/>
              <a:headEnd/>
              <a:tailEnd/>
            </a:ln>
          </p:spPr>
          <p:txBody>
            <a:bodyPr wrap="none" anchor="ctr"/>
            <a:lstStyle/>
            <a:p>
              <a:endParaRPr lang="ja-JP" altLang="en-US">
                <a:latin typeface="+mj-lt"/>
              </a:endParaRPr>
            </a:p>
          </p:txBody>
        </p:sp>
        <p:sp>
          <p:nvSpPr>
            <p:cNvPr id="41005" name="Oval 79"/>
            <p:cNvSpPr>
              <a:spLocks noChangeAspect="1" noChangeArrowheads="1"/>
            </p:cNvSpPr>
            <p:nvPr/>
          </p:nvSpPr>
          <p:spPr bwMode="auto">
            <a:xfrm>
              <a:off x="6406" y="4617"/>
              <a:ext cx="61" cy="63"/>
            </a:xfrm>
            <a:prstGeom prst="ellipse">
              <a:avLst/>
            </a:prstGeom>
            <a:solidFill>
              <a:srgbClr val="000000"/>
            </a:solidFill>
            <a:ln w="9525">
              <a:solidFill>
                <a:srgbClr val="000000"/>
              </a:solidFill>
              <a:round/>
              <a:headEnd/>
              <a:tailEnd/>
            </a:ln>
          </p:spPr>
          <p:txBody>
            <a:bodyPr wrap="none" anchor="ctr"/>
            <a:lstStyle/>
            <a:p>
              <a:endParaRPr lang="ja-JP" altLang="en-US">
                <a:latin typeface="+mj-lt"/>
              </a:endParaRPr>
            </a:p>
          </p:txBody>
        </p:sp>
        <p:sp>
          <p:nvSpPr>
            <p:cNvPr id="41006" name="Oval 80"/>
            <p:cNvSpPr>
              <a:spLocks noChangeAspect="1" noChangeArrowheads="1"/>
            </p:cNvSpPr>
            <p:nvPr/>
          </p:nvSpPr>
          <p:spPr bwMode="auto">
            <a:xfrm>
              <a:off x="6301" y="4489"/>
              <a:ext cx="120" cy="126"/>
            </a:xfrm>
            <a:prstGeom prst="ellipse">
              <a:avLst/>
            </a:prstGeom>
            <a:solidFill>
              <a:srgbClr val="FFFFFF"/>
            </a:solidFill>
            <a:ln w="9525">
              <a:solidFill>
                <a:srgbClr val="000000"/>
              </a:solidFill>
              <a:round/>
              <a:headEnd/>
              <a:tailEnd/>
            </a:ln>
          </p:spPr>
          <p:txBody>
            <a:bodyPr wrap="none" anchor="ctr"/>
            <a:lstStyle/>
            <a:p>
              <a:endParaRPr lang="ja-JP" altLang="en-US">
                <a:latin typeface="+mj-lt"/>
              </a:endParaRPr>
            </a:p>
          </p:txBody>
        </p:sp>
        <p:sp>
          <p:nvSpPr>
            <p:cNvPr id="41007" name="Oval 81"/>
            <p:cNvSpPr>
              <a:spLocks noChangeAspect="1" noChangeArrowheads="1"/>
            </p:cNvSpPr>
            <p:nvPr/>
          </p:nvSpPr>
          <p:spPr bwMode="auto">
            <a:xfrm>
              <a:off x="6088" y="4830"/>
              <a:ext cx="122" cy="126"/>
            </a:xfrm>
            <a:prstGeom prst="ellipse">
              <a:avLst/>
            </a:prstGeom>
            <a:solidFill>
              <a:srgbClr val="FFFFFF"/>
            </a:solidFill>
            <a:ln w="9525">
              <a:solidFill>
                <a:srgbClr val="000000"/>
              </a:solidFill>
              <a:round/>
              <a:headEnd/>
              <a:tailEnd/>
            </a:ln>
          </p:spPr>
          <p:txBody>
            <a:bodyPr wrap="none" anchor="ctr"/>
            <a:lstStyle/>
            <a:p>
              <a:endParaRPr lang="ja-JP" altLang="en-US">
                <a:latin typeface="+mj-lt"/>
              </a:endParaRPr>
            </a:p>
          </p:txBody>
        </p:sp>
        <p:sp>
          <p:nvSpPr>
            <p:cNvPr id="41008" name="Oval 82"/>
            <p:cNvSpPr>
              <a:spLocks noChangeAspect="1" noChangeArrowheads="1"/>
            </p:cNvSpPr>
            <p:nvPr/>
          </p:nvSpPr>
          <p:spPr bwMode="auto">
            <a:xfrm>
              <a:off x="6201" y="4597"/>
              <a:ext cx="120" cy="126"/>
            </a:xfrm>
            <a:prstGeom prst="ellipse">
              <a:avLst/>
            </a:prstGeom>
            <a:solidFill>
              <a:srgbClr val="FFFFFF"/>
            </a:solidFill>
            <a:ln w="9525">
              <a:solidFill>
                <a:srgbClr val="000000"/>
              </a:solidFill>
              <a:round/>
              <a:headEnd/>
              <a:tailEnd/>
            </a:ln>
          </p:spPr>
          <p:txBody>
            <a:bodyPr wrap="none" anchor="ctr"/>
            <a:lstStyle/>
            <a:p>
              <a:endParaRPr lang="ja-JP" altLang="en-US">
                <a:latin typeface="+mj-lt"/>
              </a:endParaRPr>
            </a:p>
          </p:txBody>
        </p:sp>
        <p:sp>
          <p:nvSpPr>
            <p:cNvPr id="41009" name="Oval 83"/>
            <p:cNvSpPr>
              <a:spLocks noChangeAspect="1" noChangeArrowheads="1"/>
            </p:cNvSpPr>
            <p:nvPr/>
          </p:nvSpPr>
          <p:spPr bwMode="auto">
            <a:xfrm>
              <a:off x="7130" y="4227"/>
              <a:ext cx="122" cy="126"/>
            </a:xfrm>
            <a:prstGeom prst="ellipse">
              <a:avLst/>
            </a:prstGeom>
            <a:solidFill>
              <a:srgbClr val="FFFFFF"/>
            </a:solidFill>
            <a:ln w="9525">
              <a:solidFill>
                <a:srgbClr val="000000"/>
              </a:solidFill>
              <a:round/>
              <a:headEnd/>
              <a:tailEnd/>
            </a:ln>
          </p:spPr>
          <p:txBody>
            <a:bodyPr wrap="none" anchor="ctr"/>
            <a:lstStyle/>
            <a:p>
              <a:endParaRPr lang="ja-JP" altLang="en-US">
                <a:latin typeface="+mj-lt"/>
              </a:endParaRPr>
            </a:p>
          </p:txBody>
        </p:sp>
        <p:sp>
          <p:nvSpPr>
            <p:cNvPr id="41010" name="Oval 84"/>
            <p:cNvSpPr>
              <a:spLocks noChangeAspect="1" noChangeArrowheads="1"/>
            </p:cNvSpPr>
            <p:nvPr/>
          </p:nvSpPr>
          <p:spPr bwMode="auto">
            <a:xfrm>
              <a:off x="6572" y="4860"/>
              <a:ext cx="120" cy="124"/>
            </a:xfrm>
            <a:prstGeom prst="ellipse">
              <a:avLst/>
            </a:prstGeom>
            <a:solidFill>
              <a:srgbClr val="FFFFFF"/>
            </a:solidFill>
            <a:ln w="9525">
              <a:solidFill>
                <a:srgbClr val="000000"/>
              </a:solidFill>
              <a:round/>
              <a:headEnd/>
              <a:tailEnd/>
            </a:ln>
          </p:spPr>
          <p:txBody>
            <a:bodyPr wrap="none" anchor="ctr"/>
            <a:lstStyle/>
            <a:p>
              <a:endParaRPr lang="ja-JP" altLang="en-US">
                <a:latin typeface="+mj-lt"/>
              </a:endParaRPr>
            </a:p>
          </p:txBody>
        </p:sp>
        <p:sp>
          <p:nvSpPr>
            <p:cNvPr id="41011" name="Oval 85"/>
            <p:cNvSpPr>
              <a:spLocks noChangeAspect="1" noChangeArrowheads="1"/>
            </p:cNvSpPr>
            <p:nvPr/>
          </p:nvSpPr>
          <p:spPr bwMode="auto">
            <a:xfrm>
              <a:off x="6819" y="4145"/>
              <a:ext cx="122" cy="126"/>
            </a:xfrm>
            <a:prstGeom prst="ellipse">
              <a:avLst/>
            </a:prstGeom>
            <a:solidFill>
              <a:srgbClr val="FFFFFF"/>
            </a:solidFill>
            <a:ln w="9525">
              <a:solidFill>
                <a:srgbClr val="000000"/>
              </a:solidFill>
              <a:round/>
              <a:headEnd/>
              <a:tailEnd/>
            </a:ln>
          </p:spPr>
          <p:txBody>
            <a:bodyPr wrap="none" anchor="ctr"/>
            <a:lstStyle/>
            <a:p>
              <a:endParaRPr lang="ja-JP" altLang="en-US">
                <a:latin typeface="+mj-lt"/>
              </a:endParaRPr>
            </a:p>
          </p:txBody>
        </p:sp>
        <p:sp>
          <p:nvSpPr>
            <p:cNvPr id="41012" name="Oval 86"/>
            <p:cNvSpPr>
              <a:spLocks noChangeAspect="1" noChangeArrowheads="1"/>
            </p:cNvSpPr>
            <p:nvPr/>
          </p:nvSpPr>
          <p:spPr bwMode="auto">
            <a:xfrm>
              <a:off x="6988" y="4753"/>
              <a:ext cx="122" cy="124"/>
            </a:xfrm>
            <a:prstGeom prst="ellipse">
              <a:avLst/>
            </a:prstGeom>
            <a:solidFill>
              <a:srgbClr val="FFFFFF"/>
            </a:solidFill>
            <a:ln w="9525">
              <a:solidFill>
                <a:srgbClr val="000000"/>
              </a:solidFill>
              <a:round/>
              <a:headEnd/>
              <a:tailEnd/>
            </a:ln>
          </p:spPr>
          <p:txBody>
            <a:bodyPr wrap="none" anchor="ctr"/>
            <a:lstStyle/>
            <a:p>
              <a:endParaRPr lang="ja-JP" altLang="en-US">
                <a:latin typeface="+mj-lt"/>
              </a:endParaRPr>
            </a:p>
          </p:txBody>
        </p:sp>
        <p:sp>
          <p:nvSpPr>
            <p:cNvPr id="41013" name="Oval 87"/>
            <p:cNvSpPr>
              <a:spLocks noChangeAspect="1" noChangeArrowheads="1"/>
            </p:cNvSpPr>
            <p:nvPr/>
          </p:nvSpPr>
          <p:spPr bwMode="auto">
            <a:xfrm>
              <a:off x="6386" y="4163"/>
              <a:ext cx="122" cy="126"/>
            </a:xfrm>
            <a:prstGeom prst="ellipse">
              <a:avLst/>
            </a:prstGeom>
            <a:solidFill>
              <a:srgbClr val="FFFFFF"/>
            </a:solidFill>
            <a:ln w="9525">
              <a:solidFill>
                <a:srgbClr val="000000"/>
              </a:solidFill>
              <a:round/>
              <a:headEnd/>
              <a:tailEnd/>
            </a:ln>
          </p:spPr>
          <p:txBody>
            <a:bodyPr wrap="none" anchor="ctr"/>
            <a:lstStyle/>
            <a:p>
              <a:endParaRPr lang="ja-JP" altLang="en-US">
                <a:latin typeface="+mj-lt"/>
              </a:endParaRPr>
            </a:p>
          </p:txBody>
        </p:sp>
        <p:sp>
          <p:nvSpPr>
            <p:cNvPr id="41014" name="Oval 88"/>
            <p:cNvSpPr>
              <a:spLocks noChangeAspect="1" noChangeArrowheads="1"/>
            </p:cNvSpPr>
            <p:nvPr/>
          </p:nvSpPr>
          <p:spPr bwMode="auto">
            <a:xfrm>
              <a:off x="6570" y="4649"/>
              <a:ext cx="122" cy="126"/>
            </a:xfrm>
            <a:prstGeom prst="ellipse">
              <a:avLst/>
            </a:prstGeom>
            <a:solidFill>
              <a:srgbClr val="FFFFFF"/>
            </a:solidFill>
            <a:ln w="9525">
              <a:solidFill>
                <a:srgbClr val="000000"/>
              </a:solidFill>
              <a:round/>
              <a:headEnd/>
              <a:tailEnd/>
            </a:ln>
          </p:spPr>
          <p:txBody>
            <a:bodyPr wrap="none" anchor="ctr"/>
            <a:lstStyle/>
            <a:p>
              <a:endParaRPr lang="ja-JP" altLang="en-US">
                <a:latin typeface="+mj-lt"/>
              </a:endParaRPr>
            </a:p>
          </p:txBody>
        </p:sp>
        <p:sp>
          <p:nvSpPr>
            <p:cNvPr id="41015" name="Oval 89"/>
            <p:cNvSpPr>
              <a:spLocks noChangeAspect="1" noChangeArrowheads="1"/>
            </p:cNvSpPr>
            <p:nvPr/>
          </p:nvSpPr>
          <p:spPr bwMode="auto">
            <a:xfrm>
              <a:off x="6756" y="4734"/>
              <a:ext cx="120" cy="126"/>
            </a:xfrm>
            <a:prstGeom prst="ellipse">
              <a:avLst/>
            </a:prstGeom>
            <a:solidFill>
              <a:srgbClr val="FFFFFF"/>
            </a:solidFill>
            <a:ln w="9525">
              <a:solidFill>
                <a:srgbClr val="000000"/>
              </a:solidFill>
              <a:round/>
              <a:headEnd/>
              <a:tailEnd/>
            </a:ln>
          </p:spPr>
          <p:txBody>
            <a:bodyPr wrap="none" anchor="ctr"/>
            <a:lstStyle/>
            <a:p>
              <a:endParaRPr lang="ja-JP" altLang="en-US">
                <a:latin typeface="+mj-lt"/>
              </a:endParaRPr>
            </a:p>
          </p:txBody>
        </p:sp>
        <p:sp>
          <p:nvSpPr>
            <p:cNvPr id="41016" name="Oval 90"/>
            <p:cNvSpPr>
              <a:spLocks noChangeAspect="1" noChangeArrowheads="1"/>
            </p:cNvSpPr>
            <p:nvPr/>
          </p:nvSpPr>
          <p:spPr bwMode="auto">
            <a:xfrm>
              <a:off x="6782" y="4532"/>
              <a:ext cx="120" cy="124"/>
            </a:xfrm>
            <a:prstGeom prst="ellipse">
              <a:avLst/>
            </a:prstGeom>
            <a:solidFill>
              <a:srgbClr val="FFFFFF"/>
            </a:solidFill>
            <a:ln w="9525">
              <a:solidFill>
                <a:srgbClr val="000000"/>
              </a:solidFill>
              <a:round/>
              <a:headEnd/>
              <a:tailEnd/>
            </a:ln>
          </p:spPr>
          <p:txBody>
            <a:bodyPr wrap="none" anchor="ctr"/>
            <a:lstStyle/>
            <a:p>
              <a:endParaRPr lang="ja-JP" altLang="en-US">
                <a:latin typeface="+mj-lt"/>
              </a:endParaRPr>
            </a:p>
          </p:txBody>
        </p:sp>
        <p:sp>
          <p:nvSpPr>
            <p:cNvPr id="41017" name="Oval 91"/>
            <p:cNvSpPr>
              <a:spLocks noChangeAspect="1" noChangeArrowheads="1"/>
            </p:cNvSpPr>
            <p:nvPr/>
          </p:nvSpPr>
          <p:spPr bwMode="auto">
            <a:xfrm>
              <a:off x="7192" y="4830"/>
              <a:ext cx="120" cy="126"/>
            </a:xfrm>
            <a:prstGeom prst="ellipse">
              <a:avLst/>
            </a:prstGeom>
            <a:solidFill>
              <a:srgbClr val="FFFFFF"/>
            </a:solidFill>
            <a:ln w="9525">
              <a:solidFill>
                <a:srgbClr val="000000"/>
              </a:solidFill>
              <a:round/>
              <a:headEnd/>
              <a:tailEnd/>
            </a:ln>
          </p:spPr>
          <p:txBody>
            <a:bodyPr wrap="none" anchor="ctr"/>
            <a:lstStyle/>
            <a:p>
              <a:endParaRPr lang="ja-JP" altLang="en-US">
                <a:latin typeface="+mj-lt"/>
              </a:endParaRPr>
            </a:p>
          </p:txBody>
        </p:sp>
        <p:sp>
          <p:nvSpPr>
            <p:cNvPr id="41018" name="Oval 92"/>
            <p:cNvSpPr>
              <a:spLocks noChangeAspect="1" noChangeArrowheads="1"/>
            </p:cNvSpPr>
            <p:nvPr/>
          </p:nvSpPr>
          <p:spPr bwMode="auto">
            <a:xfrm>
              <a:off x="6262" y="4271"/>
              <a:ext cx="120" cy="124"/>
            </a:xfrm>
            <a:prstGeom prst="ellipse">
              <a:avLst/>
            </a:prstGeom>
            <a:solidFill>
              <a:srgbClr val="FFFFFF"/>
            </a:solidFill>
            <a:ln w="9525">
              <a:solidFill>
                <a:srgbClr val="000000"/>
              </a:solidFill>
              <a:round/>
              <a:headEnd/>
              <a:tailEnd/>
            </a:ln>
          </p:spPr>
          <p:txBody>
            <a:bodyPr wrap="none" anchor="ctr"/>
            <a:lstStyle/>
            <a:p>
              <a:endParaRPr lang="ja-JP" altLang="en-US">
                <a:latin typeface="+mj-lt"/>
              </a:endParaRPr>
            </a:p>
          </p:txBody>
        </p:sp>
        <p:sp>
          <p:nvSpPr>
            <p:cNvPr id="41019" name="Oval 93"/>
            <p:cNvSpPr>
              <a:spLocks noChangeAspect="1" noChangeArrowheads="1"/>
            </p:cNvSpPr>
            <p:nvPr/>
          </p:nvSpPr>
          <p:spPr bwMode="auto">
            <a:xfrm>
              <a:off x="6017" y="4627"/>
              <a:ext cx="120" cy="126"/>
            </a:xfrm>
            <a:prstGeom prst="ellipse">
              <a:avLst/>
            </a:prstGeom>
            <a:solidFill>
              <a:srgbClr val="FFFFFF"/>
            </a:solidFill>
            <a:ln w="9525">
              <a:solidFill>
                <a:srgbClr val="000000"/>
              </a:solidFill>
              <a:round/>
              <a:headEnd/>
              <a:tailEnd/>
            </a:ln>
          </p:spPr>
          <p:txBody>
            <a:bodyPr wrap="none" anchor="ctr"/>
            <a:lstStyle/>
            <a:p>
              <a:endParaRPr lang="ja-JP" altLang="en-US">
                <a:latin typeface="+mj-lt"/>
              </a:endParaRPr>
            </a:p>
          </p:txBody>
        </p:sp>
        <p:sp>
          <p:nvSpPr>
            <p:cNvPr id="41020" name="Oval 94"/>
            <p:cNvSpPr>
              <a:spLocks noChangeAspect="1" noChangeArrowheads="1"/>
            </p:cNvSpPr>
            <p:nvPr/>
          </p:nvSpPr>
          <p:spPr bwMode="auto">
            <a:xfrm>
              <a:off x="6040" y="4439"/>
              <a:ext cx="120" cy="124"/>
            </a:xfrm>
            <a:prstGeom prst="ellipse">
              <a:avLst/>
            </a:prstGeom>
            <a:solidFill>
              <a:srgbClr val="FFFFFF"/>
            </a:solidFill>
            <a:ln w="9525">
              <a:solidFill>
                <a:srgbClr val="000000"/>
              </a:solidFill>
              <a:round/>
              <a:headEnd/>
              <a:tailEnd/>
            </a:ln>
          </p:spPr>
          <p:txBody>
            <a:bodyPr wrap="none" anchor="ctr"/>
            <a:lstStyle/>
            <a:p>
              <a:endParaRPr lang="ja-JP" altLang="en-US">
                <a:latin typeface="+mj-lt"/>
              </a:endParaRPr>
            </a:p>
          </p:txBody>
        </p:sp>
        <p:sp>
          <p:nvSpPr>
            <p:cNvPr id="41021" name="Oval 95"/>
            <p:cNvSpPr>
              <a:spLocks noChangeAspect="1" noChangeArrowheads="1"/>
            </p:cNvSpPr>
            <p:nvPr/>
          </p:nvSpPr>
          <p:spPr bwMode="auto">
            <a:xfrm>
              <a:off x="6773" y="4313"/>
              <a:ext cx="120" cy="126"/>
            </a:xfrm>
            <a:prstGeom prst="ellipse">
              <a:avLst/>
            </a:prstGeom>
            <a:solidFill>
              <a:srgbClr val="FFFFFF"/>
            </a:solidFill>
            <a:ln w="9525">
              <a:solidFill>
                <a:srgbClr val="000000"/>
              </a:solidFill>
              <a:round/>
              <a:headEnd/>
              <a:tailEnd/>
            </a:ln>
          </p:spPr>
          <p:txBody>
            <a:bodyPr wrap="none" anchor="ctr"/>
            <a:lstStyle/>
            <a:p>
              <a:endParaRPr lang="ja-JP" altLang="en-US">
                <a:latin typeface="+mj-lt"/>
              </a:endParaRPr>
            </a:p>
          </p:txBody>
        </p:sp>
        <p:sp>
          <p:nvSpPr>
            <p:cNvPr id="41022" name="Oval 96"/>
            <p:cNvSpPr>
              <a:spLocks noChangeAspect="1" noChangeArrowheads="1"/>
            </p:cNvSpPr>
            <p:nvPr/>
          </p:nvSpPr>
          <p:spPr bwMode="auto">
            <a:xfrm>
              <a:off x="6293" y="4798"/>
              <a:ext cx="120" cy="126"/>
            </a:xfrm>
            <a:prstGeom prst="ellipse">
              <a:avLst/>
            </a:prstGeom>
            <a:solidFill>
              <a:srgbClr val="FFFFFF"/>
            </a:solidFill>
            <a:ln w="9525">
              <a:solidFill>
                <a:srgbClr val="000000"/>
              </a:solidFill>
              <a:round/>
              <a:headEnd/>
              <a:tailEnd/>
            </a:ln>
          </p:spPr>
          <p:txBody>
            <a:bodyPr wrap="none" anchor="ctr"/>
            <a:lstStyle/>
            <a:p>
              <a:endParaRPr lang="ja-JP" altLang="en-US">
                <a:latin typeface="+mj-lt"/>
              </a:endParaRPr>
            </a:p>
          </p:txBody>
        </p:sp>
        <p:sp>
          <p:nvSpPr>
            <p:cNvPr id="41023" name="Oval 97"/>
            <p:cNvSpPr>
              <a:spLocks noChangeAspect="1" noChangeArrowheads="1"/>
            </p:cNvSpPr>
            <p:nvPr/>
          </p:nvSpPr>
          <p:spPr bwMode="auto">
            <a:xfrm>
              <a:off x="6538" y="4299"/>
              <a:ext cx="120" cy="124"/>
            </a:xfrm>
            <a:prstGeom prst="ellipse">
              <a:avLst/>
            </a:prstGeom>
            <a:solidFill>
              <a:srgbClr val="FFFFFF"/>
            </a:solidFill>
            <a:ln w="9525">
              <a:solidFill>
                <a:srgbClr val="000000"/>
              </a:solidFill>
              <a:round/>
              <a:headEnd/>
              <a:tailEnd/>
            </a:ln>
          </p:spPr>
          <p:txBody>
            <a:bodyPr wrap="none" anchor="ctr"/>
            <a:lstStyle/>
            <a:p>
              <a:endParaRPr lang="ja-JP" altLang="en-US">
                <a:latin typeface="+mj-lt"/>
              </a:endParaRPr>
            </a:p>
          </p:txBody>
        </p:sp>
        <p:sp>
          <p:nvSpPr>
            <p:cNvPr id="41024" name="Oval 98"/>
            <p:cNvSpPr>
              <a:spLocks noChangeAspect="1" noChangeArrowheads="1"/>
            </p:cNvSpPr>
            <p:nvPr/>
          </p:nvSpPr>
          <p:spPr bwMode="auto">
            <a:xfrm>
              <a:off x="6906" y="4649"/>
              <a:ext cx="120" cy="126"/>
            </a:xfrm>
            <a:prstGeom prst="ellipse">
              <a:avLst/>
            </a:prstGeom>
            <a:solidFill>
              <a:srgbClr val="FFFFFF"/>
            </a:solidFill>
            <a:ln w="9525">
              <a:solidFill>
                <a:srgbClr val="000000"/>
              </a:solidFill>
              <a:round/>
              <a:headEnd/>
              <a:tailEnd/>
            </a:ln>
          </p:spPr>
          <p:txBody>
            <a:bodyPr wrap="none" anchor="ctr"/>
            <a:lstStyle/>
            <a:p>
              <a:endParaRPr lang="ja-JP" altLang="en-US">
                <a:latin typeface="+mj-lt"/>
              </a:endParaRPr>
            </a:p>
          </p:txBody>
        </p:sp>
        <p:sp>
          <p:nvSpPr>
            <p:cNvPr id="41025" name="Oval 99"/>
            <p:cNvSpPr>
              <a:spLocks noChangeAspect="1" noChangeArrowheads="1"/>
            </p:cNvSpPr>
            <p:nvPr/>
          </p:nvSpPr>
          <p:spPr bwMode="auto">
            <a:xfrm>
              <a:off x="6047" y="4195"/>
              <a:ext cx="122" cy="126"/>
            </a:xfrm>
            <a:prstGeom prst="ellipse">
              <a:avLst/>
            </a:prstGeom>
            <a:solidFill>
              <a:srgbClr val="FFFFFF"/>
            </a:solidFill>
            <a:ln w="9525">
              <a:solidFill>
                <a:srgbClr val="000000"/>
              </a:solidFill>
              <a:round/>
              <a:headEnd/>
              <a:tailEnd/>
            </a:ln>
          </p:spPr>
          <p:txBody>
            <a:bodyPr wrap="none" anchor="ctr"/>
            <a:lstStyle/>
            <a:p>
              <a:endParaRPr lang="ja-JP" altLang="en-US">
                <a:latin typeface="+mj-lt"/>
              </a:endParaRPr>
            </a:p>
          </p:txBody>
        </p:sp>
        <p:sp>
          <p:nvSpPr>
            <p:cNvPr id="41026" name="Oval 100"/>
            <p:cNvSpPr>
              <a:spLocks noChangeAspect="1" noChangeArrowheads="1"/>
            </p:cNvSpPr>
            <p:nvPr/>
          </p:nvSpPr>
          <p:spPr bwMode="auto">
            <a:xfrm>
              <a:off x="7026" y="4439"/>
              <a:ext cx="120" cy="126"/>
            </a:xfrm>
            <a:prstGeom prst="ellipse">
              <a:avLst/>
            </a:prstGeom>
            <a:solidFill>
              <a:srgbClr val="FFFFFF"/>
            </a:solidFill>
            <a:ln w="9525">
              <a:solidFill>
                <a:srgbClr val="000000"/>
              </a:solidFill>
              <a:round/>
              <a:headEnd/>
              <a:tailEnd/>
            </a:ln>
          </p:spPr>
          <p:txBody>
            <a:bodyPr wrap="none" anchor="ctr"/>
            <a:lstStyle/>
            <a:p>
              <a:endParaRPr lang="ja-JP" altLang="en-US">
                <a:latin typeface="+mj-lt"/>
              </a:endParaRPr>
            </a:p>
          </p:txBody>
        </p:sp>
        <p:sp>
          <p:nvSpPr>
            <p:cNvPr id="41027" name="Oval 101"/>
            <p:cNvSpPr>
              <a:spLocks noChangeAspect="1" noChangeArrowheads="1"/>
            </p:cNvSpPr>
            <p:nvPr/>
          </p:nvSpPr>
          <p:spPr bwMode="auto">
            <a:xfrm>
              <a:off x="6436" y="4587"/>
              <a:ext cx="120" cy="124"/>
            </a:xfrm>
            <a:prstGeom prst="ellipse">
              <a:avLst/>
            </a:prstGeom>
            <a:solidFill>
              <a:srgbClr val="FFFFFF"/>
            </a:solidFill>
            <a:ln w="9525">
              <a:solidFill>
                <a:srgbClr val="000000"/>
              </a:solidFill>
              <a:round/>
              <a:headEnd/>
              <a:tailEnd/>
            </a:ln>
          </p:spPr>
          <p:txBody>
            <a:bodyPr wrap="none" anchor="ctr"/>
            <a:lstStyle/>
            <a:p>
              <a:endParaRPr lang="ja-JP" altLang="en-US">
                <a:latin typeface="+mj-lt"/>
              </a:endParaRPr>
            </a:p>
          </p:txBody>
        </p:sp>
      </p:grpSp>
      <p:sp>
        <p:nvSpPr>
          <p:cNvPr id="429158" name="Text Box 102"/>
          <p:cNvSpPr txBox="1">
            <a:spLocks noChangeArrowheads="1"/>
          </p:cNvSpPr>
          <p:nvPr/>
        </p:nvSpPr>
        <p:spPr bwMode="auto">
          <a:xfrm>
            <a:off x="6168009" y="1196752"/>
            <a:ext cx="3060453" cy="523220"/>
          </a:xfrm>
          <a:prstGeom prst="rect">
            <a:avLst/>
          </a:prstGeom>
          <a:noFill/>
          <a:ln w="9525">
            <a:noFill/>
            <a:miter lim="800000"/>
            <a:headEnd/>
            <a:tailEnd/>
          </a:ln>
          <a:effectLst>
            <a:outerShdw dist="28398" dir="3806097" algn="ctr" rotWithShape="0">
              <a:srgbClr val="FF0000"/>
            </a:outerShdw>
          </a:effectLst>
        </p:spPr>
        <p:txBody>
          <a:bodyPr wrap="none">
            <a:spAutoFit/>
          </a:bodyPr>
          <a:lstStyle/>
          <a:p>
            <a:pPr>
              <a:defRPr/>
            </a:pPr>
            <a:r>
              <a:rPr lang="en-US" altLang="ja-JP" sz="2800" dirty="0">
                <a:solidFill>
                  <a:schemeClr val="bg1"/>
                </a:solidFill>
                <a:latin typeface="+mj-lt"/>
                <a:ea typeface="ＭＳ Ｐゴシック" charset="-128"/>
              </a:rPr>
              <a:t>Annealing process</a:t>
            </a:r>
          </a:p>
        </p:txBody>
      </p:sp>
      <p:sp>
        <p:nvSpPr>
          <p:cNvPr id="429161" name="Text Box 105"/>
          <p:cNvSpPr txBox="1">
            <a:spLocks noChangeArrowheads="1"/>
          </p:cNvSpPr>
          <p:nvPr/>
        </p:nvSpPr>
        <p:spPr bwMode="auto">
          <a:xfrm>
            <a:off x="1425354" y="1154114"/>
            <a:ext cx="915635" cy="400110"/>
          </a:xfrm>
          <a:prstGeom prst="rect">
            <a:avLst/>
          </a:prstGeom>
          <a:noFill/>
          <a:ln w="9525">
            <a:noFill/>
            <a:miter lim="800000"/>
            <a:headEnd/>
            <a:tailEnd/>
          </a:ln>
          <a:effectLst/>
        </p:spPr>
        <p:txBody>
          <a:bodyPr wrap="none">
            <a:spAutoFit/>
          </a:bodyPr>
          <a:lstStyle/>
          <a:p>
            <a:pPr>
              <a:defRPr/>
            </a:pPr>
            <a:r>
              <a:rPr lang="en-US" altLang="ja-JP" sz="20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mj-lt"/>
                <a:ea typeface="ＭＳ Ｐゴシック" charset="-128"/>
              </a:rPr>
              <a:t>As-Q</a:t>
            </a:r>
          </a:p>
        </p:txBody>
      </p:sp>
      <p:sp>
        <p:nvSpPr>
          <p:cNvPr id="429162" name="Text Box 106"/>
          <p:cNvSpPr txBox="1">
            <a:spLocks noChangeArrowheads="1"/>
          </p:cNvSpPr>
          <p:nvPr/>
        </p:nvSpPr>
        <p:spPr bwMode="auto">
          <a:xfrm>
            <a:off x="4494868" y="4302225"/>
            <a:ext cx="3523235" cy="830997"/>
          </a:xfrm>
          <a:prstGeom prst="rect">
            <a:avLst/>
          </a:prstGeom>
          <a:noFill/>
          <a:ln w="9525">
            <a:noFill/>
            <a:miter lim="800000"/>
            <a:headEnd/>
            <a:tailEnd/>
          </a:ln>
          <a:effectLst>
            <a:outerShdw dist="17961" dir="2700000" algn="ctr" rotWithShape="0">
              <a:schemeClr val="bg1"/>
            </a:outerShdw>
          </a:effectLst>
        </p:spPr>
        <p:txBody>
          <a:bodyPr wrap="square">
            <a:spAutoFit/>
          </a:bodyPr>
          <a:lstStyle/>
          <a:p>
            <a:pPr>
              <a:defRPr/>
            </a:pPr>
            <a:r>
              <a:rPr lang="en-US" altLang="ja-JP" sz="1600" dirty="0">
                <a:latin typeface="+mj-lt"/>
                <a:ea typeface="ＭＳ Ｐゴシック" charset="-128"/>
              </a:rPr>
              <a:t>Nb:</a:t>
            </a:r>
            <a:r>
              <a:rPr lang="ja-JP" altLang="en-US" sz="1600" dirty="0">
                <a:latin typeface="+mj-lt"/>
                <a:ea typeface="ＭＳ Ｐゴシック" charset="-128"/>
              </a:rPr>
              <a:t>  </a:t>
            </a:r>
            <a:r>
              <a:rPr lang="en-US" altLang="ja-JP" sz="1600" dirty="0">
                <a:latin typeface="+mj-lt"/>
                <a:ea typeface="ＭＳ Ｐゴシック" charset="-128"/>
              </a:rPr>
              <a:t>Suppress Cu migration</a:t>
            </a:r>
          </a:p>
          <a:p>
            <a:pPr>
              <a:defRPr/>
            </a:pPr>
            <a:r>
              <a:rPr lang="en-US" altLang="ja-JP" sz="1600" dirty="0">
                <a:latin typeface="+mj-lt"/>
                <a:ea typeface="ＭＳ Ｐゴシック" charset="-128"/>
              </a:rPr>
              <a:t>Helps high number density of grain nucleation </a:t>
            </a:r>
          </a:p>
        </p:txBody>
      </p:sp>
      <p:sp>
        <p:nvSpPr>
          <p:cNvPr id="429163" name="Text Box 107"/>
          <p:cNvSpPr txBox="1">
            <a:spLocks noChangeArrowheads="1"/>
          </p:cNvSpPr>
          <p:nvPr/>
        </p:nvSpPr>
        <p:spPr bwMode="auto">
          <a:xfrm>
            <a:off x="9192344" y="4305291"/>
            <a:ext cx="2808312" cy="738664"/>
          </a:xfrm>
          <a:prstGeom prst="rect">
            <a:avLst/>
          </a:prstGeom>
          <a:noFill/>
          <a:ln w="9525">
            <a:noFill/>
            <a:miter lim="800000"/>
            <a:headEnd/>
            <a:tailEnd/>
          </a:ln>
          <a:effectLst>
            <a:outerShdw dist="17961" dir="2700000" algn="ctr" rotWithShape="0">
              <a:schemeClr val="bg1"/>
            </a:outerShdw>
          </a:effectLst>
        </p:spPr>
        <p:txBody>
          <a:bodyPr wrap="square">
            <a:spAutoFit/>
          </a:bodyPr>
          <a:lstStyle/>
          <a:p>
            <a:pPr algn="ctr">
              <a:defRPr/>
            </a:pPr>
            <a:r>
              <a:rPr lang="en-US" altLang="ja-JP" sz="1400" dirty="0">
                <a:latin typeface="+mj-lt"/>
                <a:ea typeface="ＭＳ Ｐゴシック" charset="-128"/>
              </a:rPr>
              <a:t>Nb:</a:t>
            </a:r>
            <a:r>
              <a:rPr lang="ja-JP" altLang="en-US" sz="1400" dirty="0">
                <a:latin typeface="+mj-lt"/>
                <a:ea typeface="ＭＳ Ｐゴシック" charset="-128"/>
              </a:rPr>
              <a:t> </a:t>
            </a:r>
            <a:r>
              <a:rPr lang="en-US" altLang="ja-JP" sz="1400" dirty="0">
                <a:latin typeface="+mj-lt"/>
                <a:ea typeface="ＭＳ Ｐゴシック" charset="-128"/>
              </a:rPr>
              <a:t>Enhance thermal stability of residual amorphous phase</a:t>
            </a:r>
          </a:p>
        </p:txBody>
      </p:sp>
      <p:sp>
        <p:nvSpPr>
          <p:cNvPr id="40977" name="Freeform 112"/>
          <p:cNvSpPr>
            <a:spLocks noChangeAspect="1"/>
          </p:cNvSpPr>
          <p:nvPr/>
        </p:nvSpPr>
        <p:spPr bwMode="auto">
          <a:xfrm>
            <a:off x="1272952" y="3124202"/>
            <a:ext cx="1906588" cy="1133475"/>
          </a:xfrm>
          <a:custGeom>
            <a:avLst/>
            <a:gdLst>
              <a:gd name="T0" fmla="*/ 28 w 1584"/>
              <a:gd name="T1" fmla="*/ 1 h 912"/>
              <a:gd name="T2" fmla="*/ 1488 w 1584"/>
              <a:gd name="T3" fmla="*/ 0 h 912"/>
              <a:gd name="T4" fmla="*/ 1584 w 1584"/>
              <a:gd name="T5" fmla="*/ 288 h 912"/>
              <a:gd name="T6" fmla="*/ 1440 w 1584"/>
              <a:gd name="T7" fmla="*/ 576 h 912"/>
              <a:gd name="T8" fmla="*/ 1584 w 1584"/>
              <a:gd name="T9" fmla="*/ 912 h 912"/>
              <a:gd name="T10" fmla="*/ 144 w 1584"/>
              <a:gd name="T11" fmla="*/ 912 h 912"/>
              <a:gd name="T12" fmla="*/ 0 w 1584"/>
              <a:gd name="T13" fmla="*/ 624 h 912"/>
              <a:gd name="T14" fmla="*/ 144 w 1584"/>
              <a:gd name="T15" fmla="*/ 336 h 912"/>
              <a:gd name="T16" fmla="*/ 28 w 1584"/>
              <a:gd name="T17" fmla="*/ 1 h 9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84"/>
              <a:gd name="T28" fmla="*/ 0 h 912"/>
              <a:gd name="T29" fmla="*/ 1584 w 1584"/>
              <a:gd name="T30" fmla="*/ 912 h 9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84" h="912">
                <a:moveTo>
                  <a:pt x="28" y="1"/>
                </a:moveTo>
                <a:lnTo>
                  <a:pt x="1488" y="0"/>
                </a:lnTo>
                <a:lnTo>
                  <a:pt x="1584" y="288"/>
                </a:lnTo>
                <a:lnTo>
                  <a:pt x="1440" y="576"/>
                </a:lnTo>
                <a:lnTo>
                  <a:pt x="1584" y="912"/>
                </a:lnTo>
                <a:lnTo>
                  <a:pt x="144" y="912"/>
                </a:lnTo>
                <a:lnTo>
                  <a:pt x="0" y="624"/>
                </a:lnTo>
                <a:lnTo>
                  <a:pt x="144" y="336"/>
                </a:lnTo>
                <a:lnTo>
                  <a:pt x="28" y="1"/>
                </a:lnTo>
                <a:close/>
              </a:path>
            </a:pathLst>
          </a:custGeom>
          <a:solidFill>
            <a:srgbClr val="C0C0C0"/>
          </a:solidFill>
          <a:ln w="9525">
            <a:solidFill>
              <a:srgbClr val="969696"/>
            </a:solidFill>
            <a:round/>
            <a:headEnd/>
            <a:tailEnd/>
          </a:ln>
        </p:spPr>
        <p:txBody>
          <a:bodyPr/>
          <a:lstStyle/>
          <a:p>
            <a:endParaRPr lang="en-US">
              <a:latin typeface="+mj-lt"/>
            </a:endParaRPr>
          </a:p>
        </p:txBody>
      </p:sp>
      <p:sp>
        <p:nvSpPr>
          <p:cNvPr id="429170" name="Text Box 114"/>
          <p:cNvSpPr txBox="1">
            <a:spLocks noChangeArrowheads="1"/>
          </p:cNvSpPr>
          <p:nvPr/>
        </p:nvSpPr>
        <p:spPr bwMode="auto">
          <a:xfrm>
            <a:off x="739552" y="5805265"/>
            <a:ext cx="3124200" cy="646331"/>
          </a:xfrm>
          <a:prstGeom prst="rect">
            <a:avLst/>
          </a:prstGeom>
          <a:noFill/>
          <a:ln w="9525">
            <a:noFill/>
            <a:miter lim="800000"/>
            <a:headEnd/>
            <a:tailEnd/>
          </a:ln>
          <a:effectLst>
            <a:outerShdw blurRad="50800" dist="50800" dir="5400000" algn="ctr" rotWithShape="0">
              <a:schemeClr val="tx1"/>
            </a:outerShdw>
          </a:effectLst>
        </p:spPr>
        <p:txBody>
          <a:bodyPr>
            <a:spAutoFit/>
          </a:bodyPr>
          <a:lstStyle/>
          <a:p>
            <a:pPr>
              <a:defRPr/>
            </a:pPr>
            <a:r>
              <a:rPr lang="en-US" altLang="ja-JP" dirty="0">
                <a:solidFill>
                  <a:srgbClr val="CCFFCC"/>
                </a:solidFill>
                <a:latin typeface="+mj-lt"/>
                <a:ea typeface="ＭＳ Ｐゴシック" charset="-128"/>
              </a:rPr>
              <a:t>K. </a:t>
            </a:r>
            <a:r>
              <a:rPr lang="en-US" altLang="ja-JP" dirty="0" err="1">
                <a:solidFill>
                  <a:srgbClr val="CCFFCC"/>
                </a:solidFill>
                <a:latin typeface="+mj-lt"/>
                <a:ea typeface="ＭＳ Ｐゴシック" charset="-128"/>
              </a:rPr>
              <a:t>Hono</a:t>
            </a:r>
            <a:r>
              <a:rPr lang="en-US" altLang="ja-JP" dirty="0">
                <a:solidFill>
                  <a:srgbClr val="CCFFCC"/>
                </a:solidFill>
                <a:latin typeface="+mj-lt"/>
                <a:ea typeface="ＭＳ Ｐゴシック" charset="-128"/>
              </a:rPr>
              <a:t>, et al, </a:t>
            </a:r>
            <a:r>
              <a:rPr lang="en-US" altLang="ja-JP" i="1" dirty="0" err="1">
                <a:solidFill>
                  <a:srgbClr val="CCFFCC"/>
                </a:solidFill>
                <a:latin typeface="+mj-lt"/>
                <a:ea typeface="ＭＳ Ｐゴシック" charset="-128"/>
              </a:rPr>
              <a:t>Acta</a:t>
            </a:r>
            <a:r>
              <a:rPr lang="en-US" altLang="ja-JP" i="1" dirty="0">
                <a:solidFill>
                  <a:srgbClr val="CCFFCC"/>
                </a:solidFill>
                <a:latin typeface="+mj-lt"/>
                <a:ea typeface="ＭＳ Ｐゴシック" charset="-128"/>
              </a:rPr>
              <a:t> Mater. </a:t>
            </a:r>
            <a:r>
              <a:rPr lang="en-US" altLang="ja-JP" b="1" u="sng" dirty="0">
                <a:solidFill>
                  <a:srgbClr val="CCFFCC"/>
                </a:solidFill>
                <a:latin typeface="+mj-lt"/>
                <a:ea typeface="ＭＳ Ｐゴシック" charset="-128"/>
              </a:rPr>
              <a:t>47</a:t>
            </a:r>
            <a:r>
              <a:rPr lang="en-US" altLang="ja-JP" dirty="0">
                <a:solidFill>
                  <a:srgbClr val="CCFFCC"/>
                </a:solidFill>
                <a:latin typeface="+mj-lt"/>
                <a:ea typeface="ＭＳ Ｐゴシック" charset="-128"/>
              </a:rPr>
              <a:t> (1999) 997. </a:t>
            </a:r>
          </a:p>
        </p:txBody>
      </p:sp>
      <p:sp>
        <p:nvSpPr>
          <p:cNvPr id="429171" name="Text Box 115"/>
          <p:cNvSpPr txBox="1">
            <a:spLocks noChangeArrowheads="1"/>
          </p:cNvSpPr>
          <p:nvPr/>
        </p:nvSpPr>
        <p:spPr bwMode="auto">
          <a:xfrm>
            <a:off x="10056441" y="2492896"/>
            <a:ext cx="1640193" cy="523220"/>
          </a:xfrm>
          <a:prstGeom prst="rect">
            <a:avLst/>
          </a:prstGeom>
          <a:noFill/>
          <a:ln w="9525">
            <a:noFill/>
            <a:miter lim="800000"/>
            <a:headEnd/>
            <a:tailEnd/>
          </a:ln>
          <a:effectLst>
            <a:outerShdw dist="17961" dir="2700000" algn="ctr" rotWithShape="0">
              <a:schemeClr val="bg1"/>
            </a:outerShdw>
          </a:effectLst>
        </p:spPr>
        <p:txBody>
          <a:bodyPr wrap="none">
            <a:spAutoFit/>
          </a:bodyPr>
          <a:lstStyle/>
          <a:p>
            <a:pPr>
              <a:defRPr/>
            </a:pPr>
            <a:r>
              <a:rPr lang="en-US" altLang="ja-JP" sz="2800" dirty="0">
                <a:latin typeface="+mj-lt"/>
                <a:ea typeface="ＭＳ Ｐゴシック" charset="-128"/>
              </a:rPr>
              <a:t>bcc Fe-Si</a:t>
            </a:r>
          </a:p>
        </p:txBody>
      </p:sp>
      <p:sp>
        <p:nvSpPr>
          <p:cNvPr id="40981" name="Line 116"/>
          <p:cNvSpPr>
            <a:spLocks noChangeShapeType="1"/>
          </p:cNvSpPr>
          <p:nvPr/>
        </p:nvSpPr>
        <p:spPr bwMode="auto">
          <a:xfrm>
            <a:off x="10848528" y="2924944"/>
            <a:ext cx="349424" cy="275456"/>
          </a:xfrm>
          <a:prstGeom prst="line">
            <a:avLst/>
          </a:prstGeom>
          <a:noFill/>
          <a:ln w="9525">
            <a:solidFill>
              <a:schemeClr val="tx1"/>
            </a:solidFill>
            <a:round/>
            <a:headEnd/>
            <a:tailEnd type="triangle" w="med" len="med"/>
          </a:ln>
        </p:spPr>
        <p:txBody>
          <a:bodyPr/>
          <a:lstStyle/>
          <a:p>
            <a:endParaRPr lang="en-US">
              <a:latin typeface="+mj-lt"/>
            </a:endParaRPr>
          </a:p>
        </p:txBody>
      </p:sp>
      <p:sp>
        <p:nvSpPr>
          <p:cNvPr id="118" name="Rectangle 117"/>
          <p:cNvSpPr/>
          <p:nvPr/>
        </p:nvSpPr>
        <p:spPr>
          <a:xfrm>
            <a:off x="4511825" y="764705"/>
            <a:ext cx="2601994" cy="400110"/>
          </a:xfrm>
          <a:prstGeom prst="rect">
            <a:avLst/>
          </a:prstGeom>
        </p:spPr>
        <p:txBody>
          <a:bodyPr wrap="none">
            <a:spAutoFit/>
          </a:bodyPr>
          <a:lstStyle/>
          <a:p>
            <a:r>
              <a:rPr lang="en-US" altLang="ja-JP" sz="2000" dirty="0">
                <a:latin typeface="+mj-lt"/>
              </a:rPr>
              <a:t> （Fe-Cu-Nb-Si-B)</a:t>
            </a:r>
          </a:p>
        </p:txBody>
      </p:sp>
      <p:grpSp>
        <p:nvGrpSpPr>
          <p:cNvPr id="129" name="グループ化 128"/>
          <p:cNvGrpSpPr/>
          <p:nvPr/>
        </p:nvGrpSpPr>
        <p:grpSpPr>
          <a:xfrm>
            <a:off x="5104527" y="5043955"/>
            <a:ext cx="6555442" cy="1350282"/>
            <a:chOff x="3580527" y="5043953"/>
            <a:chExt cx="6555441" cy="1350282"/>
          </a:xfrm>
        </p:grpSpPr>
        <p:sp>
          <p:nvSpPr>
            <p:cNvPr id="429165" name="Text Box 109"/>
            <p:cNvSpPr txBox="1">
              <a:spLocks noChangeArrowheads="1"/>
            </p:cNvSpPr>
            <p:nvPr/>
          </p:nvSpPr>
          <p:spPr bwMode="auto">
            <a:xfrm>
              <a:off x="7758394" y="5284053"/>
              <a:ext cx="2377574" cy="300082"/>
            </a:xfrm>
            <a:prstGeom prst="rect">
              <a:avLst/>
            </a:prstGeom>
            <a:noFill/>
            <a:ln w="9525">
              <a:noFill/>
              <a:miter lim="800000"/>
              <a:headEnd/>
              <a:tailEnd/>
            </a:ln>
            <a:effectLst>
              <a:outerShdw dist="35921" dir="2700000" algn="ctr" rotWithShape="0">
                <a:schemeClr val="bg1"/>
              </a:outerShdw>
            </a:effectLst>
          </p:spPr>
          <p:txBody>
            <a:bodyPr wrap="none">
              <a:spAutoFit/>
            </a:bodyPr>
            <a:lstStyle/>
            <a:p>
              <a:pPr>
                <a:defRPr/>
              </a:pPr>
              <a:r>
                <a:rPr lang="en-US" altLang="ja-JP" dirty="0">
                  <a:solidFill>
                    <a:srgbClr val="FF0000"/>
                  </a:solidFill>
                  <a:latin typeface="+mj-lt"/>
                  <a:ea typeface="ＭＳ Ｐゴシック" charset="-128"/>
                </a:rPr>
                <a:t>Suppress Grain growth</a:t>
              </a:r>
            </a:p>
          </p:txBody>
        </p:sp>
        <p:sp>
          <p:nvSpPr>
            <p:cNvPr id="120" name="テキスト ボックス 119"/>
            <p:cNvSpPr txBox="1"/>
            <p:nvPr/>
          </p:nvSpPr>
          <p:spPr>
            <a:xfrm>
              <a:off x="3580527" y="5871015"/>
              <a:ext cx="5888149" cy="523220"/>
            </a:xfrm>
            <a:prstGeom prst="rect">
              <a:avLst/>
            </a:prstGeom>
            <a:noFill/>
          </p:spPr>
          <p:txBody>
            <a:bodyPr wrap="none" rtlCol="0">
              <a:spAutoFit/>
            </a:bodyPr>
            <a:lstStyle/>
            <a:p>
              <a:r>
                <a:rPr lang="en-US" altLang="ja-JP" sz="2800" b="1" dirty="0">
                  <a:ln w="9525">
                    <a:solidFill>
                      <a:schemeClr val="bg1"/>
                    </a:solidFill>
                    <a:prstDash val="solid"/>
                  </a:ln>
                  <a:effectLst>
                    <a:outerShdw blurRad="12700" dist="38100" dir="2700000" algn="tl" rotWithShape="0">
                      <a:schemeClr val="bg1">
                        <a:lumMod val="50000"/>
                      </a:schemeClr>
                    </a:outerShdw>
                  </a:effectLst>
                  <a:latin typeface="+mj-lt"/>
                </a:rPr>
                <a:t>Nb = indispensable element</a:t>
              </a:r>
              <a:endParaRPr lang="ja-JP" altLang="en-US" sz="2800" b="1" dirty="0">
                <a:ln w="9525">
                  <a:solidFill>
                    <a:schemeClr val="bg1"/>
                  </a:solidFill>
                  <a:prstDash val="solid"/>
                </a:ln>
                <a:effectLst>
                  <a:outerShdw blurRad="12700" dist="38100" dir="2700000" algn="tl" rotWithShape="0">
                    <a:schemeClr val="bg1">
                      <a:lumMod val="50000"/>
                    </a:schemeClr>
                  </a:outerShdw>
                </a:effectLst>
                <a:latin typeface="+mj-lt"/>
              </a:endParaRPr>
            </a:p>
          </p:txBody>
        </p:sp>
        <p:cxnSp>
          <p:nvCxnSpPr>
            <p:cNvPr id="123" name="直線矢印コネクタ 122"/>
            <p:cNvCxnSpPr>
              <a:stCxn id="429163" idx="2"/>
            </p:cNvCxnSpPr>
            <p:nvPr/>
          </p:nvCxnSpPr>
          <p:spPr>
            <a:xfrm flipH="1">
              <a:off x="8964489" y="5043953"/>
              <a:ext cx="108010" cy="25725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26" name="直線矢印コネクタ 125"/>
            <p:cNvCxnSpPr>
              <a:stCxn id="429165" idx="2"/>
            </p:cNvCxnSpPr>
            <p:nvPr/>
          </p:nvCxnSpPr>
          <p:spPr>
            <a:xfrm flipH="1">
              <a:off x="7631490" y="5584135"/>
              <a:ext cx="1315691" cy="24865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24" name="直線矢印コネクタ 123"/>
            <p:cNvCxnSpPr>
              <a:cxnSpLocks/>
              <a:stCxn id="429162" idx="2"/>
            </p:cNvCxnSpPr>
            <p:nvPr/>
          </p:nvCxnSpPr>
          <p:spPr>
            <a:xfrm>
              <a:off x="4732486" y="5133220"/>
              <a:ext cx="398623" cy="75317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5" name="タイトル 4">
            <a:extLst>
              <a:ext uri="{FF2B5EF4-FFF2-40B4-BE49-F238E27FC236}">
                <a16:creationId xmlns:a16="http://schemas.microsoft.com/office/drawing/2014/main" id="{E41489F6-E561-4F2E-B4FE-65EB66E05E08}"/>
              </a:ext>
            </a:extLst>
          </p:cNvPr>
          <p:cNvSpPr>
            <a:spLocks noGrp="1"/>
          </p:cNvSpPr>
          <p:nvPr>
            <p:ph type="title"/>
          </p:nvPr>
        </p:nvSpPr>
        <p:spPr>
          <a:xfrm>
            <a:off x="338155" y="128750"/>
            <a:ext cx="7702061" cy="417512"/>
          </a:xfrm>
        </p:spPr>
        <p:txBody>
          <a:bodyPr>
            <a:normAutofit fontScale="90000"/>
          </a:bodyPr>
          <a:lstStyle/>
          <a:p>
            <a:r>
              <a:rPr lang="en-US" altLang="ja-JP" sz="3200" dirty="0">
                <a:latin typeface="+mj-ea"/>
                <a:ea typeface="+mj-ea"/>
              </a:rPr>
              <a:t>Annealing process of FINEMET</a:t>
            </a:r>
            <a:r>
              <a:rPr lang="en-US" altLang="ja-JP" sz="3200" baseline="30000" dirty="0">
                <a:latin typeface="+mj-ea"/>
                <a:ea typeface="+mj-ea"/>
              </a:rPr>
              <a:t>®</a:t>
            </a:r>
            <a:r>
              <a:rPr lang="en-US" altLang="ja-JP" sz="3200" dirty="0">
                <a:latin typeface="+mj-ea"/>
                <a:ea typeface="+mj-ea"/>
              </a:rPr>
              <a:t> </a:t>
            </a:r>
            <a:endParaRPr lang="ja-JP" altLang="en-US" sz="3200" dirty="0">
              <a:latin typeface="+mj-ea"/>
              <a:ea typeface="+mj-ea"/>
            </a:endParaRPr>
          </a:p>
        </p:txBody>
      </p:sp>
      <p:sp>
        <p:nvSpPr>
          <p:cNvPr id="125" name="右矢印 124"/>
          <p:cNvSpPr/>
          <p:nvPr/>
        </p:nvSpPr>
        <p:spPr>
          <a:xfrm>
            <a:off x="4583832" y="1916832"/>
            <a:ext cx="1728192"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dirty="0"/>
              <a:t>Cu</a:t>
            </a:r>
            <a:r>
              <a:rPr lang="ja-JP" altLang="en-US" sz="1400" b="1" dirty="0"/>
              <a:t> </a:t>
            </a:r>
            <a:r>
              <a:rPr lang="en-US" altLang="ja-JP" sz="1400" b="1" dirty="0"/>
              <a:t>cluster</a:t>
            </a:r>
            <a:endParaRPr lang="ja-JP" altLang="en-US" sz="1400" b="1" dirty="0"/>
          </a:p>
        </p:txBody>
      </p:sp>
      <p:sp>
        <p:nvSpPr>
          <p:cNvPr id="127" name="右矢印 126"/>
          <p:cNvSpPr/>
          <p:nvPr/>
        </p:nvSpPr>
        <p:spPr>
          <a:xfrm>
            <a:off x="7027333" y="1916832"/>
            <a:ext cx="2102369"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dirty="0"/>
              <a:t>Primary crystals</a:t>
            </a:r>
            <a:endParaRPr lang="ja-JP" altLang="en-US" sz="1400" b="1" dirty="0"/>
          </a:p>
        </p:txBody>
      </p:sp>
      <p:sp>
        <p:nvSpPr>
          <p:cNvPr id="128" name="右矢印 127"/>
          <p:cNvSpPr/>
          <p:nvPr/>
        </p:nvSpPr>
        <p:spPr>
          <a:xfrm>
            <a:off x="9408368" y="1916832"/>
            <a:ext cx="1728192"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dirty="0"/>
              <a:t>grain growth</a:t>
            </a:r>
            <a:endParaRPr lang="ja-JP" altLang="en-US" sz="1400" b="1" dirty="0"/>
          </a:p>
        </p:txBody>
      </p:sp>
      <p:sp>
        <p:nvSpPr>
          <p:cNvPr id="6" name="四角形: 角を丸くする 5">
            <a:extLst>
              <a:ext uri="{FF2B5EF4-FFF2-40B4-BE49-F238E27FC236}">
                <a16:creationId xmlns:a16="http://schemas.microsoft.com/office/drawing/2014/main" id="{071D3527-B8DC-44E3-8AFE-21E1CA93BD6D}"/>
              </a:ext>
            </a:extLst>
          </p:cNvPr>
          <p:cNvSpPr/>
          <p:nvPr/>
        </p:nvSpPr>
        <p:spPr>
          <a:xfrm>
            <a:off x="2994899" y="2370869"/>
            <a:ext cx="6583283" cy="303546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t>Our purpose: Zero magnetostriction</a:t>
            </a:r>
          </a:p>
          <a:p>
            <a:pPr algn="ctr"/>
            <a:endParaRPr kumimoji="1" lang="en-US" altLang="ja-JP" sz="1800" dirty="0"/>
          </a:p>
          <a:p>
            <a:pPr algn="ctr"/>
            <a:r>
              <a:rPr kumimoji="1" lang="en-US" altLang="ja-JP" sz="1800" dirty="0"/>
              <a:t>Fe-Si has negative magnetostriction</a:t>
            </a:r>
          </a:p>
          <a:p>
            <a:pPr algn="ctr"/>
            <a:r>
              <a:rPr lang="en-US" altLang="ja-JP" sz="1800" dirty="0"/>
              <a:t>Residual amorphous phase has positive one</a:t>
            </a:r>
          </a:p>
          <a:p>
            <a:pPr algn="ctr"/>
            <a:endParaRPr kumimoji="1" lang="en-US" altLang="ja-JP" sz="2000" dirty="0"/>
          </a:p>
          <a:p>
            <a:pPr algn="ctr"/>
            <a:r>
              <a:rPr lang="en-US" altLang="ja-JP" sz="1800" dirty="0"/>
              <a:t>The balance of volume fraction of each phase</a:t>
            </a:r>
          </a:p>
          <a:p>
            <a:pPr algn="ctr"/>
            <a:r>
              <a:rPr kumimoji="1" lang="en-US" altLang="ja-JP" sz="1800" dirty="0"/>
              <a:t>is important </a:t>
            </a:r>
            <a:endParaRPr kumimoji="1" lang="ja-JP" altLang="en-US" sz="1800" dirty="0"/>
          </a:p>
        </p:txBody>
      </p:sp>
    </p:spTree>
    <p:extLst>
      <p:ext uri="{BB962C8B-B14F-4D97-AF65-F5344CB8AC3E}">
        <p14:creationId xmlns:p14="http://schemas.microsoft.com/office/powerpoint/2010/main" val="2182504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wipe(left)">
                                      <p:cBhvr>
                                        <p:cTn id="7" dur="500"/>
                                        <p:tgtEl>
                                          <p:spTgt spid="127"/>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par>
                          <p:cTn id="11" fill="hold">
                            <p:stCondLst>
                              <p:cond delay="500"/>
                            </p:stCondLst>
                            <p:childTnLst>
                              <p:par>
                                <p:cTn id="12" presetID="22" presetClass="entr" presetSubtype="8" fill="hold" grpId="1" nodeType="afterEffect">
                                  <p:stCondLst>
                                    <p:cond delay="1000"/>
                                  </p:stCondLst>
                                  <p:childTnLst>
                                    <p:set>
                                      <p:cBhvr>
                                        <p:cTn id="13" dur="1" fill="hold">
                                          <p:stCondLst>
                                            <p:cond delay="0"/>
                                          </p:stCondLst>
                                        </p:cTn>
                                        <p:tgtEl>
                                          <p:spTgt spid="128"/>
                                        </p:tgtEl>
                                        <p:attrNameLst>
                                          <p:attrName>style.visibility</p:attrName>
                                        </p:attrNameLst>
                                      </p:cBhvr>
                                      <p:to>
                                        <p:strVal val="visible"/>
                                      </p:to>
                                    </p:set>
                                    <p:animEffect transition="in" filter="wipe(left)">
                                      <p:cBhvr>
                                        <p:cTn id="14" dur="500"/>
                                        <p:tgtEl>
                                          <p:spTgt spid="128"/>
                                        </p:tgtEl>
                                      </p:cBhvr>
                                    </p:animEffect>
                                  </p:childTnLst>
                                </p:cTn>
                              </p:par>
                              <p:par>
                                <p:cTn id="15" presetID="22" presetClass="entr" presetSubtype="8" fill="hold" grpId="0" nodeType="withEffect">
                                  <p:stCondLst>
                                    <p:cond delay="500"/>
                                  </p:stCondLst>
                                  <p:childTnLst>
                                    <p:set>
                                      <p:cBhvr>
                                        <p:cTn id="16" dur="1" fill="hold">
                                          <p:stCondLst>
                                            <p:cond delay="0"/>
                                          </p:stCondLst>
                                        </p:cTn>
                                        <p:tgtEl>
                                          <p:spTgt spid="429171"/>
                                        </p:tgtEl>
                                        <p:attrNameLst>
                                          <p:attrName>style.visibility</p:attrName>
                                        </p:attrNameLst>
                                      </p:cBhvr>
                                      <p:to>
                                        <p:strVal val="visible"/>
                                      </p:to>
                                    </p:set>
                                    <p:animEffect transition="in" filter="wipe(left)">
                                      <p:cBhvr>
                                        <p:cTn id="17" dur="500"/>
                                        <p:tgtEl>
                                          <p:spTgt spid="429171"/>
                                        </p:tgtEl>
                                      </p:cBhvr>
                                    </p:animEffect>
                                  </p:childTnLst>
                                </p:cTn>
                              </p:par>
                              <p:par>
                                <p:cTn id="18" presetID="22" presetClass="entr" presetSubtype="8" fill="hold" grpId="0" nodeType="withEffect">
                                  <p:stCondLst>
                                    <p:cond delay="500"/>
                                  </p:stCondLst>
                                  <p:childTnLst>
                                    <p:set>
                                      <p:cBhvr>
                                        <p:cTn id="19" dur="1" fill="hold">
                                          <p:stCondLst>
                                            <p:cond delay="0"/>
                                          </p:stCondLst>
                                        </p:cTn>
                                        <p:tgtEl>
                                          <p:spTgt spid="40981"/>
                                        </p:tgtEl>
                                        <p:attrNameLst>
                                          <p:attrName>style.visibility</p:attrName>
                                        </p:attrNameLst>
                                      </p:cBhvr>
                                      <p:to>
                                        <p:strVal val="visible"/>
                                      </p:to>
                                    </p:set>
                                    <p:animEffect transition="in" filter="wipe(left)">
                                      <p:cBhvr>
                                        <p:cTn id="20" dur="500"/>
                                        <p:tgtEl>
                                          <p:spTgt spid="40981"/>
                                        </p:tgtEl>
                                      </p:cBhvr>
                                    </p:animEffect>
                                  </p:childTnLst>
                                </p:cTn>
                              </p:par>
                              <p:par>
                                <p:cTn id="21" presetID="22" presetClass="entr" presetSubtype="8" fill="hold" nodeType="withEffect">
                                  <p:stCondLst>
                                    <p:cond delay="500"/>
                                  </p:stCondLst>
                                  <p:childTnLst>
                                    <p:set>
                                      <p:cBhvr>
                                        <p:cTn id="22" dur="1" fill="hold">
                                          <p:stCondLst>
                                            <p:cond delay="0"/>
                                          </p:stCondLst>
                                        </p:cTn>
                                        <p:tgtEl>
                                          <p:spTgt spid="2"/>
                                        </p:tgtEl>
                                        <p:attrNameLst>
                                          <p:attrName>style.visibility</p:attrName>
                                        </p:attrNameLst>
                                      </p:cBhvr>
                                      <p:to>
                                        <p:strVal val="visible"/>
                                      </p:to>
                                    </p:set>
                                    <p:animEffect transition="in" filter="wipe(left)">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3" presetClass="emph" presetSubtype="0" fill="hold" grpId="0" nodeType="clickEffect">
                                  <p:stCondLst>
                                    <p:cond delay="0"/>
                                  </p:stCondLst>
                                  <p:childTnLst>
                                    <p:animClr clrSpc="hsl" dir="cw">
                                      <p:cBhvr override="childStyle">
                                        <p:cTn id="27" dur="500" fill="hold"/>
                                        <p:tgtEl>
                                          <p:spTgt spid="125"/>
                                        </p:tgtEl>
                                        <p:attrNameLst>
                                          <p:attrName>style.color</p:attrName>
                                        </p:attrNameLst>
                                      </p:cBhvr>
                                      <p:by>
                                        <p:hsl h="10842353" s="0" l="0"/>
                                      </p:by>
                                    </p:animClr>
                                    <p:animClr clrSpc="hsl" dir="cw">
                                      <p:cBhvr>
                                        <p:cTn id="28" dur="500" fill="hold"/>
                                        <p:tgtEl>
                                          <p:spTgt spid="125"/>
                                        </p:tgtEl>
                                        <p:attrNameLst>
                                          <p:attrName>fillcolor</p:attrName>
                                        </p:attrNameLst>
                                      </p:cBhvr>
                                      <p:by>
                                        <p:hsl h="10842353" s="0" l="0"/>
                                      </p:by>
                                    </p:animClr>
                                    <p:animClr clrSpc="hsl" dir="cw">
                                      <p:cBhvr>
                                        <p:cTn id="29" dur="500" fill="hold"/>
                                        <p:tgtEl>
                                          <p:spTgt spid="125"/>
                                        </p:tgtEl>
                                        <p:attrNameLst>
                                          <p:attrName>stroke.color</p:attrName>
                                        </p:attrNameLst>
                                      </p:cBhvr>
                                      <p:by>
                                        <p:hsl h="10842353" s="0" l="0"/>
                                      </p:by>
                                    </p:animClr>
                                    <p:set>
                                      <p:cBhvr>
                                        <p:cTn id="30" dur="500" fill="hold"/>
                                        <p:tgtEl>
                                          <p:spTgt spid="125"/>
                                        </p:tgtEl>
                                        <p:attrNameLst>
                                          <p:attrName>fill.type</p:attrName>
                                        </p:attrNameLst>
                                      </p:cBhvr>
                                      <p:to>
                                        <p:strVal val="solid"/>
                                      </p:to>
                                    </p:set>
                                  </p:childTnLst>
                                </p:cTn>
                              </p:par>
                              <p:par>
                                <p:cTn id="31" presetID="3" presetClass="entr" presetSubtype="10" fill="hold" grpId="0" nodeType="withEffect">
                                  <p:stCondLst>
                                    <p:cond delay="0"/>
                                  </p:stCondLst>
                                  <p:childTnLst>
                                    <p:set>
                                      <p:cBhvr>
                                        <p:cTn id="32" dur="1" fill="hold">
                                          <p:stCondLst>
                                            <p:cond delay="0"/>
                                          </p:stCondLst>
                                        </p:cTn>
                                        <p:tgtEl>
                                          <p:spTgt spid="429162"/>
                                        </p:tgtEl>
                                        <p:attrNameLst>
                                          <p:attrName>style.visibility</p:attrName>
                                        </p:attrNameLst>
                                      </p:cBhvr>
                                      <p:to>
                                        <p:strVal val="visible"/>
                                      </p:to>
                                    </p:set>
                                    <p:animEffect transition="in" filter="blinds(horizontal)">
                                      <p:cBhvr>
                                        <p:cTn id="33" dur="500"/>
                                        <p:tgtEl>
                                          <p:spTgt spid="429162"/>
                                        </p:tgtEl>
                                      </p:cBhvr>
                                    </p:animEffect>
                                  </p:childTnLst>
                                </p:cTn>
                              </p:par>
                            </p:childTnLst>
                          </p:cTn>
                        </p:par>
                      </p:childTnLst>
                    </p:cTn>
                  </p:par>
                  <p:par>
                    <p:cTn id="34" fill="hold">
                      <p:stCondLst>
                        <p:cond delay="indefinite"/>
                      </p:stCondLst>
                      <p:childTnLst>
                        <p:par>
                          <p:cTn id="35" fill="hold">
                            <p:stCondLst>
                              <p:cond delay="0"/>
                            </p:stCondLst>
                            <p:childTnLst>
                              <p:par>
                                <p:cTn id="36" presetID="23" presetClass="emph" presetSubtype="0" fill="hold" grpId="0" nodeType="clickEffect">
                                  <p:stCondLst>
                                    <p:cond delay="0"/>
                                  </p:stCondLst>
                                  <p:childTnLst>
                                    <p:animClr clrSpc="hsl" dir="cw">
                                      <p:cBhvr override="childStyle">
                                        <p:cTn id="37" dur="500" fill="hold"/>
                                        <p:tgtEl>
                                          <p:spTgt spid="128"/>
                                        </p:tgtEl>
                                        <p:attrNameLst>
                                          <p:attrName>style.color</p:attrName>
                                        </p:attrNameLst>
                                      </p:cBhvr>
                                      <p:by>
                                        <p:hsl h="10842353" s="0" l="0"/>
                                      </p:by>
                                    </p:animClr>
                                    <p:animClr clrSpc="hsl" dir="cw">
                                      <p:cBhvr>
                                        <p:cTn id="38" dur="500" fill="hold"/>
                                        <p:tgtEl>
                                          <p:spTgt spid="128"/>
                                        </p:tgtEl>
                                        <p:attrNameLst>
                                          <p:attrName>fillcolor</p:attrName>
                                        </p:attrNameLst>
                                      </p:cBhvr>
                                      <p:by>
                                        <p:hsl h="10842353" s="0" l="0"/>
                                      </p:by>
                                    </p:animClr>
                                    <p:animClr clrSpc="hsl" dir="cw">
                                      <p:cBhvr>
                                        <p:cTn id="39" dur="500" fill="hold"/>
                                        <p:tgtEl>
                                          <p:spTgt spid="128"/>
                                        </p:tgtEl>
                                        <p:attrNameLst>
                                          <p:attrName>stroke.color</p:attrName>
                                        </p:attrNameLst>
                                      </p:cBhvr>
                                      <p:by>
                                        <p:hsl h="10842353" s="0" l="0"/>
                                      </p:by>
                                    </p:animClr>
                                    <p:set>
                                      <p:cBhvr>
                                        <p:cTn id="40" dur="500" fill="hold"/>
                                        <p:tgtEl>
                                          <p:spTgt spid="128"/>
                                        </p:tgtEl>
                                        <p:attrNameLst>
                                          <p:attrName>fill.type</p:attrName>
                                        </p:attrNameLst>
                                      </p:cBhvr>
                                      <p:to>
                                        <p:strVal val="solid"/>
                                      </p:to>
                                    </p:set>
                                  </p:childTnLst>
                                </p:cTn>
                              </p:par>
                              <p:par>
                                <p:cTn id="41" presetID="3" presetClass="entr" presetSubtype="10" fill="hold" grpId="0" nodeType="withEffect">
                                  <p:stCondLst>
                                    <p:cond delay="0"/>
                                  </p:stCondLst>
                                  <p:childTnLst>
                                    <p:set>
                                      <p:cBhvr>
                                        <p:cTn id="42" dur="1" fill="hold">
                                          <p:stCondLst>
                                            <p:cond delay="0"/>
                                          </p:stCondLst>
                                        </p:cTn>
                                        <p:tgtEl>
                                          <p:spTgt spid="429163"/>
                                        </p:tgtEl>
                                        <p:attrNameLst>
                                          <p:attrName>style.visibility</p:attrName>
                                        </p:attrNameLst>
                                      </p:cBhvr>
                                      <p:to>
                                        <p:strVal val="visible"/>
                                      </p:to>
                                    </p:set>
                                    <p:animEffect transition="in" filter="blinds(horizontal)">
                                      <p:cBhvr>
                                        <p:cTn id="43" dur="500"/>
                                        <p:tgtEl>
                                          <p:spTgt spid="429163"/>
                                        </p:tgtEl>
                                      </p:cBhvr>
                                    </p:animEffect>
                                  </p:childTnLst>
                                </p:cTn>
                              </p:par>
                              <p:par>
                                <p:cTn id="44" presetID="22" presetClass="entr" presetSubtype="1" fill="hold" nodeType="withEffect">
                                  <p:stCondLst>
                                    <p:cond delay="0"/>
                                  </p:stCondLst>
                                  <p:childTnLst>
                                    <p:set>
                                      <p:cBhvr>
                                        <p:cTn id="45" dur="1" fill="hold">
                                          <p:stCondLst>
                                            <p:cond delay="0"/>
                                          </p:stCondLst>
                                        </p:cTn>
                                        <p:tgtEl>
                                          <p:spTgt spid="129"/>
                                        </p:tgtEl>
                                        <p:attrNameLst>
                                          <p:attrName>style.visibility</p:attrName>
                                        </p:attrNameLst>
                                      </p:cBhvr>
                                      <p:to>
                                        <p:strVal val="visible"/>
                                      </p:to>
                                    </p:set>
                                    <p:animEffect transition="in" filter="wipe(up)">
                                      <p:cBhvr>
                                        <p:cTn id="46" dur="500"/>
                                        <p:tgtEl>
                                          <p:spTgt spid="129"/>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162" grpId="0"/>
      <p:bldP spid="429163" grpId="0"/>
      <p:bldP spid="429171" grpId="0"/>
      <p:bldP spid="40981" grpId="0" animBg="1"/>
      <p:bldP spid="125" grpId="0" animBg="1"/>
      <p:bldP spid="127" grpId="0" animBg="1"/>
      <p:bldP spid="128" grpId="0" animBg="1"/>
      <p:bldP spid="128" grpId="1"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p:cNvSpPr txBox="1"/>
          <p:nvPr/>
        </p:nvSpPr>
        <p:spPr>
          <a:xfrm>
            <a:off x="2203541" y="2836241"/>
            <a:ext cx="8411277" cy="461665"/>
          </a:xfrm>
          <a:prstGeom prst="rect">
            <a:avLst/>
          </a:prstGeom>
          <a:noFill/>
        </p:spPr>
        <p:txBody>
          <a:bodyPr wrap="none" rtlCol="0">
            <a:spAutoFit/>
          </a:bodyPr>
          <a:lstStyle/>
          <a:p>
            <a:r>
              <a:rPr lang="en-US" altLang="ja-JP" sz="2400" dirty="0">
                <a:solidFill>
                  <a:srgbClr val="0099FF"/>
                </a:solidFill>
                <a:latin typeface="+mj-lt"/>
              </a:rPr>
              <a:t>Fe</a:t>
            </a:r>
            <a:r>
              <a:rPr lang="en-US" altLang="ja-JP" sz="2400" baseline="-25000" dirty="0">
                <a:solidFill>
                  <a:srgbClr val="0099FF"/>
                </a:solidFill>
                <a:latin typeface="+mj-lt"/>
              </a:rPr>
              <a:t>80~83</a:t>
            </a:r>
            <a:r>
              <a:rPr lang="en-US" altLang="ja-JP" sz="2400" dirty="0">
                <a:latin typeface="+mj-lt"/>
              </a:rPr>
              <a:t>Cu</a:t>
            </a:r>
            <a:r>
              <a:rPr lang="en-US" altLang="ja-JP" sz="2400" baseline="-25000" dirty="0">
                <a:latin typeface="+mj-lt"/>
              </a:rPr>
              <a:t>0.8~1.0</a:t>
            </a:r>
            <a:r>
              <a:rPr lang="en-US" altLang="ja-JP" sz="2400" dirty="0">
                <a:solidFill>
                  <a:srgbClr val="009900"/>
                </a:solidFill>
                <a:latin typeface="+mj-lt"/>
              </a:rPr>
              <a:t>Nb</a:t>
            </a:r>
            <a:r>
              <a:rPr lang="en-US" altLang="ja-JP" sz="2400" baseline="-25000" dirty="0">
                <a:solidFill>
                  <a:srgbClr val="009900"/>
                </a:solidFill>
                <a:latin typeface="+mj-lt"/>
              </a:rPr>
              <a:t>0.0~1.0</a:t>
            </a:r>
            <a:r>
              <a:rPr lang="en-US" altLang="ja-JP" sz="2400" dirty="0">
                <a:latin typeface="+mj-lt"/>
              </a:rPr>
              <a:t>Si</a:t>
            </a:r>
            <a:r>
              <a:rPr lang="en-US" altLang="ja-JP" sz="2400" baseline="-25000" dirty="0">
                <a:latin typeface="+mj-lt"/>
              </a:rPr>
              <a:t>0~7</a:t>
            </a:r>
            <a:r>
              <a:rPr lang="en-US" altLang="ja-JP" sz="2400" dirty="0">
                <a:latin typeface="+mj-lt"/>
              </a:rPr>
              <a:t>B</a:t>
            </a:r>
            <a:r>
              <a:rPr lang="en-US" altLang="ja-JP" sz="2400" baseline="-25000" dirty="0">
                <a:latin typeface="+mj-lt"/>
              </a:rPr>
              <a:t>12~15</a:t>
            </a:r>
            <a:r>
              <a:rPr lang="ja-JP" altLang="en-US" sz="2400" dirty="0">
                <a:latin typeface="+mj-lt"/>
              </a:rPr>
              <a:t>  </a:t>
            </a:r>
            <a:r>
              <a:rPr lang="en-US" altLang="ja-JP" sz="2400" dirty="0">
                <a:latin typeface="+mj-lt"/>
              </a:rPr>
              <a:t>(M</a:t>
            </a:r>
            <a:r>
              <a:rPr lang="ja-JP" altLang="en-US" sz="2400" dirty="0">
                <a:latin typeface="+mj-lt"/>
              </a:rPr>
              <a:t> </a:t>
            </a:r>
            <a:r>
              <a:rPr lang="en-US" altLang="ja-JP" sz="2400" dirty="0">
                <a:latin typeface="+mj-lt"/>
              </a:rPr>
              <a:t>=</a:t>
            </a:r>
            <a:r>
              <a:rPr lang="ja-JP" altLang="en-US" sz="2400" dirty="0">
                <a:latin typeface="+mj-lt"/>
              </a:rPr>
              <a:t> </a:t>
            </a:r>
            <a:r>
              <a:rPr lang="en-US" altLang="ja-JP" sz="2400" dirty="0" err="1">
                <a:latin typeface="+mj-lt"/>
              </a:rPr>
              <a:t>Nb</a:t>
            </a:r>
            <a:r>
              <a:rPr lang="en-US" altLang="ja-JP" sz="2400" dirty="0">
                <a:latin typeface="+mj-lt"/>
              </a:rPr>
              <a:t>,</a:t>
            </a:r>
            <a:r>
              <a:rPr lang="ja-JP" altLang="en-US" sz="2400" dirty="0">
                <a:latin typeface="+mj-lt"/>
              </a:rPr>
              <a:t> </a:t>
            </a:r>
            <a:r>
              <a:rPr lang="en-US" altLang="ja-JP" sz="2400" dirty="0">
                <a:latin typeface="+mj-lt"/>
              </a:rPr>
              <a:t>Mo</a:t>
            </a:r>
            <a:r>
              <a:rPr lang="ja-JP" altLang="en-US" sz="2400" dirty="0">
                <a:latin typeface="+mj-lt"/>
              </a:rPr>
              <a:t> </a:t>
            </a:r>
            <a:r>
              <a:rPr lang="en-US" altLang="ja-JP" sz="2400" dirty="0">
                <a:latin typeface="+mj-lt"/>
              </a:rPr>
              <a:t>…)</a:t>
            </a:r>
            <a:endParaRPr lang="ja-JP" altLang="en-US" sz="2400" dirty="0">
              <a:latin typeface="+mj-lt"/>
            </a:endParaRPr>
          </a:p>
        </p:txBody>
      </p:sp>
      <p:sp>
        <p:nvSpPr>
          <p:cNvPr id="16" name="テキスト ボックス 15"/>
          <p:cNvSpPr txBox="1"/>
          <p:nvPr/>
        </p:nvSpPr>
        <p:spPr>
          <a:xfrm>
            <a:off x="2937472" y="3869759"/>
            <a:ext cx="8526395" cy="1200329"/>
          </a:xfrm>
          <a:prstGeom prst="rect">
            <a:avLst/>
          </a:prstGeom>
          <a:noFill/>
        </p:spPr>
        <p:txBody>
          <a:bodyPr wrap="square" rtlCol="0">
            <a:spAutoFit/>
          </a:bodyPr>
          <a:lstStyle/>
          <a:p>
            <a:r>
              <a:rPr lang="en-US" altLang="ja-JP" sz="3600" dirty="0">
                <a:latin typeface="+mj-lt"/>
              </a:rPr>
              <a:t>Roles of </a:t>
            </a:r>
            <a:r>
              <a:rPr lang="en-US" altLang="ja-JP" sz="3600" dirty="0">
                <a:solidFill>
                  <a:srgbClr val="00B050"/>
                </a:solidFill>
                <a:latin typeface="+mj-lt"/>
              </a:rPr>
              <a:t>Nb elements </a:t>
            </a:r>
          </a:p>
          <a:p>
            <a:r>
              <a:rPr lang="ja-JP" altLang="en-US" sz="3600" dirty="0">
                <a:latin typeface="+mj-lt"/>
              </a:rPr>
              <a:t>→ </a:t>
            </a:r>
            <a:r>
              <a:rPr lang="en-US" altLang="ja-JP" sz="3600" dirty="0">
                <a:latin typeface="+mj-lt"/>
              </a:rPr>
              <a:t>substituted by </a:t>
            </a:r>
            <a:r>
              <a:rPr lang="en-US" altLang="ja-JP" sz="3600" b="1" dirty="0">
                <a:ln w="22225">
                  <a:solidFill>
                    <a:schemeClr val="accent2"/>
                  </a:solidFill>
                  <a:prstDash val="solid"/>
                </a:ln>
                <a:solidFill>
                  <a:schemeClr val="accent2">
                    <a:lumMod val="40000"/>
                    <a:lumOff val="60000"/>
                  </a:schemeClr>
                </a:solidFill>
                <a:latin typeface="+mj-lt"/>
              </a:rPr>
              <a:t>Quick Anneal</a:t>
            </a:r>
            <a:endParaRPr lang="ja-JP" altLang="en-US" sz="3600" dirty="0">
              <a:latin typeface="+mj-lt"/>
            </a:endParaRPr>
          </a:p>
        </p:txBody>
      </p:sp>
      <p:sp>
        <p:nvSpPr>
          <p:cNvPr id="8" name="テキスト ボックス 7"/>
          <p:cNvSpPr txBox="1"/>
          <p:nvPr/>
        </p:nvSpPr>
        <p:spPr>
          <a:xfrm>
            <a:off x="8884664" y="1681033"/>
            <a:ext cx="755335" cy="369332"/>
          </a:xfrm>
          <a:prstGeom prst="rect">
            <a:avLst/>
          </a:prstGeom>
          <a:noFill/>
        </p:spPr>
        <p:txBody>
          <a:bodyPr wrap="none" rtlCol="0">
            <a:spAutoFit/>
          </a:bodyPr>
          <a:lstStyle/>
          <a:p>
            <a:r>
              <a:rPr lang="en-US" altLang="ja-JP" sz="1800" dirty="0">
                <a:latin typeface="+mj-lt"/>
              </a:rPr>
              <a:t>(at.%)</a:t>
            </a:r>
            <a:endParaRPr lang="ja-JP" altLang="en-US" sz="1800" dirty="0">
              <a:latin typeface="+mj-lt"/>
            </a:endParaRPr>
          </a:p>
        </p:txBody>
      </p:sp>
      <p:sp>
        <p:nvSpPr>
          <p:cNvPr id="10" name="テキスト ボックス 9"/>
          <p:cNvSpPr txBox="1"/>
          <p:nvPr/>
        </p:nvSpPr>
        <p:spPr>
          <a:xfrm>
            <a:off x="2147563" y="1533387"/>
            <a:ext cx="8037616" cy="461665"/>
          </a:xfrm>
          <a:prstGeom prst="rect">
            <a:avLst/>
          </a:prstGeom>
          <a:noFill/>
        </p:spPr>
        <p:txBody>
          <a:bodyPr wrap="square" rtlCol="0">
            <a:spAutoFit/>
          </a:bodyPr>
          <a:lstStyle/>
          <a:p>
            <a:r>
              <a:rPr lang="en-US" altLang="ja-JP" sz="2400" dirty="0">
                <a:solidFill>
                  <a:srgbClr val="0099FF"/>
                </a:solidFill>
                <a:latin typeface="+mj-lt"/>
              </a:rPr>
              <a:t>Fe</a:t>
            </a:r>
            <a:r>
              <a:rPr lang="en-US" altLang="ja-JP" sz="2400" baseline="-25000" dirty="0">
                <a:solidFill>
                  <a:srgbClr val="0099FF"/>
                </a:solidFill>
                <a:latin typeface="+mj-lt"/>
              </a:rPr>
              <a:t>73~75</a:t>
            </a:r>
            <a:r>
              <a:rPr lang="en-US" altLang="ja-JP" sz="2400" dirty="0">
                <a:latin typeface="+mj-lt"/>
              </a:rPr>
              <a:t>Cu</a:t>
            </a:r>
            <a:r>
              <a:rPr lang="en-US" altLang="ja-JP" sz="2400" baseline="-25000" dirty="0">
                <a:latin typeface="+mj-lt"/>
              </a:rPr>
              <a:t>0.8~1.0</a:t>
            </a:r>
            <a:r>
              <a:rPr lang="en-US" altLang="ja-JP" sz="2400" dirty="0">
                <a:solidFill>
                  <a:srgbClr val="009900"/>
                </a:solidFill>
                <a:latin typeface="+mj-lt"/>
              </a:rPr>
              <a:t>Nb</a:t>
            </a:r>
            <a:r>
              <a:rPr lang="en-US" altLang="ja-JP" sz="2400" baseline="-25000" dirty="0">
                <a:solidFill>
                  <a:srgbClr val="009900"/>
                </a:solidFill>
                <a:latin typeface="+mj-lt"/>
              </a:rPr>
              <a:t>2.6~3.0</a:t>
            </a:r>
            <a:r>
              <a:rPr lang="en-US" altLang="ja-JP" sz="2400" dirty="0">
                <a:latin typeface="+mj-lt"/>
              </a:rPr>
              <a:t>Si</a:t>
            </a:r>
            <a:r>
              <a:rPr lang="en-US" altLang="ja-JP" sz="2400" baseline="-25000" dirty="0">
                <a:latin typeface="+mj-lt"/>
              </a:rPr>
              <a:t>13~16</a:t>
            </a:r>
            <a:r>
              <a:rPr lang="en-US" altLang="ja-JP" sz="2400" dirty="0">
                <a:latin typeface="+mj-lt"/>
              </a:rPr>
              <a:t>B</a:t>
            </a:r>
            <a:r>
              <a:rPr lang="en-US" altLang="ja-JP" sz="2400" baseline="-25000" dirty="0">
                <a:latin typeface="+mj-lt"/>
              </a:rPr>
              <a:t>6~9</a:t>
            </a:r>
            <a:r>
              <a:rPr lang="ja-JP" altLang="en-US" sz="2400" dirty="0">
                <a:latin typeface="+mj-lt"/>
              </a:rPr>
              <a:t>  </a:t>
            </a:r>
            <a:endParaRPr lang="en-US" altLang="ja-JP" sz="2400" dirty="0">
              <a:latin typeface="+mj-lt"/>
            </a:endParaRPr>
          </a:p>
        </p:txBody>
      </p:sp>
      <p:sp>
        <p:nvSpPr>
          <p:cNvPr id="11" name="下矢印 10"/>
          <p:cNvSpPr/>
          <p:nvPr/>
        </p:nvSpPr>
        <p:spPr>
          <a:xfrm>
            <a:off x="2423592" y="2204864"/>
            <a:ext cx="216024" cy="5760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j-lt"/>
            </a:endParaRPr>
          </a:p>
        </p:txBody>
      </p:sp>
      <p:sp>
        <p:nvSpPr>
          <p:cNvPr id="12" name="テキスト ボックス 11"/>
          <p:cNvSpPr txBox="1"/>
          <p:nvPr/>
        </p:nvSpPr>
        <p:spPr>
          <a:xfrm>
            <a:off x="2567609" y="2204865"/>
            <a:ext cx="1225785" cy="461665"/>
          </a:xfrm>
          <a:prstGeom prst="rect">
            <a:avLst/>
          </a:prstGeom>
          <a:noFill/>
        </p:spPr>
        <p:txBody>
          <a:bodyPr wrap="none" rtlCol="0">
            <a:spAutoFit/>
          </a:bodyPr>
          <a:lstStyle/>
          <a:p>
            <a:r>
              <a:rPr lang="en-US" altLang="ja-JP" dirty="0">
                <a:latin typeface="+mj-lt"/>
              </a:rPr>
              <a:t>increase</a:t>
            </a:r>
            <a:endParaRPr lang="ja-JP" altLang="en-US" dirty="0">
              <a:latin typeface="+mj-lt"/>
            </a:endParaRPr>
          </a:p>
        </p:txBody>
      </p:sp>
      <p:cxnSp>
        <p:nvCxnSpPr>
          <p:cNvPr id="23" name="直線コネクタ 22"/>
          <p:cNvCxnSpPr/>
          <p:nvPr/>
        </p:nvCxnSpPr>
        <p:spPr>
          <a:xfrm>
            <a:off x="4655840" y="3284984"/>
            <a:ext cx="1296144" cy="0"/>
          </a:xfrm>
          <a:prstGeom prst="line">
            <a:avLst/>
          </a:prstGeom>
          <a:ln>
            <a:solidFill>
              <a:srgbClr val="00B050"/>
            </a:solidFill>
          </a:ln>
        </p:spPr>
        <p:style>
          <a:lnRef idx="2">
            <a:schemeClr val="accent3"/>
          </a:lnRef>
          <a:fillRef idx="0">
            <a:schemeClr val="accent3"/>
          </a:fillRef>
          <a:effectRef idx="1">
            <a:schemeClr val="accent3"/>
          </a:effectRef>
          <a:fontRef idx="minor">
            <a:schemeClr val="tx1"/>
          </a:fontRef>
        </p:style>
      </p:cxnSp>
      <p:sp>
        <p:nvSpPr>
          <p:cNvPr id="17" name="下矢印 16"/>
          <p:cNvSpPr/>
          <p:nvPr/>
        </p:nvSpPr>
        <p:spPr>
          <a:xfrm>
            <a:off x="4871864" y="2204864"/>
            <a:ext cx="216024" cy="5760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j-lt"/>
            </a:endParaRPr>
          </a:p>
        </p:txBody>
      </p:sp>
      <p:sp>
        <p:nvSpPr>
          <p:cNvPr id="20" name="テキスト ボックス 19"/>
          <p:cNvSpPr txBox="1"/>
          <p:nvPr/>
        </p:nvSpPr>
        <p:spPr>
          <a:xfrm>
            <a:off x="5015881" y="2204865"/>
            <a:ext cx="1309141" cy="461665"/>
          </a:xfrm>
          <a:prstGeom prst="rect">
            <a:avLst/>
          </a:prstGeom>
          <a:noFill/>
        </p:spPr>
        <p:txBody>
          <a:bodyPr wrap="none" rtlCol="0">
            <a:spAutoFit/>
          </a:bodyPr>
          <a:lstStyle/>
          <a:p>
            <a:r>
              <a:rPr lang="en-US" altLang="ja-JP" dirty="0">
                <a:latin typeface="+mj-lt"/>
              </a:rPr>
              <a:t>decrease</a:t>
            </a:r>
            <a:endParaRPr lang="ja-JP" altLang="en-US" dirty="0">
              <a:latin typeface="+mj-lt"/>
            </a:endParaRPr>
          </a:p>
        </p:txBody>
      </p:sp>
      <p:cxnSp>
        <p:nvCxnSpPr>
          <p:cNvPr id="26" name="直線コネクタ 25"/>
          <p:cNvCxnSpPr/>
          <p:nvPr/>
        </p:nvCxnSpPr>
        <p:spPr>
          <a:xfrm>
            <a:off x="2063552" y="3284984"/>
            <a:ext cx="1440160" cy="0"/>
          </a:xfrm>
          <a:prstGeom prst="line">
            <a:avLst/>
          </a:prstGeom>
          <a:ln>
            <a:solidFill>
              <a:srgbClr val="0099FF"/>
            </a:solidFill>
          </a:ln>
        </p:spPr>
        <p:style>
          <a:lnRef idx="2">
            <a:schemeClr val="dk1"/>
          </a:lnRef>
          <a:fillRef idx="0">
            <a:schemeClr val="dk1"/>
          </a:fillRef>
          <a:effectRef idx="1">
            <a:schemeClr val="dk1"/>
          </a:effectRef>
          <a:fontRef idx="minor">
            <a:schemeClr val="tx1"/>
          </a:fontRef>
        </p:style>
      </p:cxnSp>
      <p:sp>
        <p:nvSpPr>
          <p:cNvPr id="15" name="テキスト ボックス 14"/>
          <p:cNvSpPr txBox="1"/>
          <p:nvPr/>
        </p:nvSpPr>
        <p:spPr>
          <a:xfrm>
            <a:off x="2783632" y="967782"/>
            <a:ext cx="4626588" cy="400110"/>
          </a:xfrm>
          <a:prstGeom prst="rect">
            <a:avLst/>
          </a:prstGeom>
          <a:noFill/>
        </p:spPr>
        <p:txBody>
          <a:bodyPr wrap="none" rtlCol="0">
            <a:spAutoFit/>
          </a:bodyPr>
          <a:lstStyle/>
          <a:p>
            <a:r>
              <a:rPr lang="en-US" altLang="ja-JP" sz="2000" dirty="0">
                <a:latin typeface="+mj-lt"/>
              </a:rPr>
              <a:t>Composition of FINEMET</a:t>
            </a:r>
            <a:r>
              <a:rPr lang="en-US" altLang="ja-JP" sz="2000" baseline="30000" dirty="0">
                <a:latin typeface="+mj-lt"/>
              </a:rPr>
              <a:t>®</a:t>
            </a:r>
            <a:r>
              <a:rPr lang="en-US" altLang="ja-JP" sz="2000" dirty="0">
                <a:latin typeface="+mj-lt"/>
              </a:rPr>
              <a:t> alloy</a:t>
            </a:r>
            <a:endParaRPr lang="ja-JP" altLang="en-US" sz="2000" dirty="0">
              <a:latin typeface="+mj-lt"/>
            </a:endParaRPr>
          </a:p>
        </p:txBody>
      </p:sp>
      <p:sp>
        <p:nvSpPr>
          <p:cNvPr id="3" name="タイトル 2"/>
          <p:cNvSpPr>
            <a:spLocks noGrp="1"/>
          </p:cNvSpPr>
          <p:nvPr>
            <p:ph type="title"/>
          </p:nvPr>
        </p:nvSpPr>
        <p:spPr/>
        <p:txBody>
          <a:bodyPr/>
          <a:lstStyle/>
          <a:p>
            <a:r>
              <a:rPr lang="en-US" altLang="ja-JP" sz="3200" dirty="0"/>
              <a:t>Adopting Quick Anneal</a:t>
            </a:r>
            <a:endParaRPr kumimoji="1" lang="ja-JP" altLang="en-US" sz="3200" dirty="0"/>
          </a:p>
        </p:txBody>
      </p:sp>
      <p:sp>
        <p:nvSpPr>
          <p:cNvPr id="2" name="スライド番号プレースホルダー 1"/>
          <p:cNvSpPr>
            <a:spLocks noGrp="1"/>
          </p:cNvSpPr>
          <p:nvPr>
            <p:ph type="sldNum" sz="quarter" idx="4294967295"/>
          </p:nvPr>
        </p:nvSpPr>
        <p:spPr>
          <a:xfrm>
            <a:off x="9448800" y="6356350"/>
            <a:ext cx="2743200" cy="365125"/>
          </a:xfrm>
          <a:prstGeom prst="rect">
            <a:avLst/>
          </a:prstGeom>
        </p:spPr>
        <p:txBody>
          <a:bodyPr/>
          <a:lstStyle/>
          <a:p>
            <a:pPr>
              <a:defRPr/>
            </a:pPr>
            <a:fld id="{3A982D81-60BA-4C71-A707-A42A7FC2EA3F}" type="slidenum">
              <a:rPr lang="ja-JP" altLang="en-US" smtClean="0"/>
              <a:pPr>
                <a:defRPr/>
              </a:pPr>
              <a:t>25</a:t>
            </a:fld>
            <a:endParaRPr lang="ja-JP" altLang="en-US"/>
          </a:p>
        </p:txBody>
      </p:sp>
      <p:sp>
        <p:nvSpPr>
          <p:cNvPr id="18" name="角丸四角形 17"/>
          <p:cNvSpPr/>
          <p:nvPr/>
        </p:nvSpPr>
        <p:spPr>
          <a:xfrm>
            <a:off x="2147563" y="5441950"/>
            <a:ext cx="7933386"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Approach 2. Rob migration time of Cu atoms</a:t>
            </a:r>
          </a:p>
        </p:txBody>
      </p:sp>
      <p:sp>
        <p:nvSpPr>
          <p:cNvPr id="6" name="テキスト ボックス 5">
            <a:extLst>
              <a:ext uri="{FF2B5EF4-FFF2-40B4-BE49-F238E27FC236}">
                <a16:creationId xmlns:a16="http://schemas.microsoft.com/office/drawing/2014/main" id="{775569D7-AC23-4333-AFBC-CAB994C65B66}"/>
              </a:ext>
            </a:extLst>
          </p:cNvPr>
          <p:cNvSpPr txBox="1"/>
          <p:nvPr/>
        </p:nvSpPr>
        <p:spPr>
          <a:xfrm>
            <a:off x="7006457" y="2198011"/>
            <a:ext cx="4754808" cy="584775"/>
          </a:xfrm>
          <a:prstGeom prst="rect">
            <a:avLst/>
          </a:prstGeom>
          <a:noFill/>
        </p:spPr>
        <p:txBody>
          <a:bodyPr wrap="square" rtlCol="0">
            <a:spAutoFit/>
          </a:bodyPr>
          <a:lstStyle/>
          <a:p>
            <a:r>
              <a:rPr lang="en-US" altLang="ja-JP" sz="1600" dirty="0"/>
              <a:t>at the expense of low magnetostriction, aim high </a:t>
            </a:r>
            <a:r>
              <a:rPr lang="en-US" altLang="ja-JP" sz="1600" i="1" dirty="0"/>
              <a:t>B</a:t>
            </a:r>
            <a:r>
              <a:rPr lang="en-US" altLang="ja-JP" sz="1600" baseline="-25000" dirty="0"/>
              <a:t>s</a:t>
            </a:r>
            <a:endParaRPr kumimoji="1" lang="ja-JP" altLang="en-US" sz="1600" baseline="-25000" dirty="0"/>
          </a:p>
        </p:txBody>
      </p:sp>
      <p:sp>
        <p:nvSpPr>
          <p:cNvPr id="7" name="テキスト ボックス 6">
            <a:extLst>
              <a:ext uri="{FF2B5EF4-FFF2-40B4-BE49-F238E27FC236}">
                <a16:creationId xmlns:a16="http://schemas.microsoft.com/office/drawing/2014/main" id="{4DEFDA1C-4A4C-4B2D-85C5-EF58EE5B30BA}"/>
              </a:ext>
            </a:extLst>
          </p:cNvPr>
          <p:cNvSpPr txBox="1"/>
          <p:nvPr/>
        </p:nvSpPr>
        <p:spPr>
          <a:xfrm>
            <a:off x="7570134" y="5039720"/>
            <a:ext cx="2629059" cy="369332"/>
          </a:xfrm>
          <a:prstGeom prst="rect">
            <a:avLst/>
          </a:prstGeom>
          <a:noFill/>
        </p:spPr>
        <p:txBody>
          <a:bodyPr wrap="square" rtlCol="0">
            <a:spAutoFit/>
          </a:bodyPr>
          <a:lstStyle/>
          <a:p>
            <a:r>
              <a:rPr kumimoji="1" lang="en-US" altLang="ja-JP" sz="1800" dirty="0"/>
              <a:t>(flash anneal)</a:t>
            </a:r>
            <a:endParaRPr kumimoji="1" lang="ja-JP" altLang="en-US" sz="1800" dirty="0"/>
          </a:p>
        </p:txBody>
      </p:sp>
    </p:spTree>
    <p:extLst>
      <p:ext uri="{BB962C8B-B14F-4D97-AF65-F5344CB8AC3E}">
        <p14:creationId xmlns:p14="http://schemas.microsoft.com/office/powerpoint/2010/main" val="24186126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p:cNvSpPr/>
          <p:nvPr/>
        </p:nvSpPr>
        <p:spPr>
          <a:xfrm>
            <a:off x="1919536" y="1340768"/>
            <a:ext cx="2088232" cy="1296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0" name="Oval 29"/>
          <p:cNvSpPr/>
          <p:nvPr/>
        </p:nvSpPr>
        <p:spPr>
          <a:xfrm>
            <a:off x="2567609" y="1628801"/>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1" name="Oval 30"/>
          <p:cNvSpPr/>
          <p:nvPr/>
        </p:nvSpPr>
        <p:spPr>
          <a:xfrm>
            <a:off x="2207569" y="1844825"/>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2" name="Oval 31"/>
          <p:cNvSpPr/>
          <p:nvPr/>
        </p:nvSpPr>
        <p:spPr>
          <a:xfrm>
            <a:off x="3071665" y="1556793"/>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3" name="Oval 32"/>
          <p:cNvSpPr/>
          <p:nvPr/>
        </p:nvSpPr>
        <p:spPr>
          <a:xfrm>
            <a:off x="2855641" y="1772817"/>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4" name="Oval 33"/>
          <p:cNvSpPr/>
          <p:nvPr/>
        </p:nvSpPr>
        <p:spPr>
          <a:xfrm>
            <a:off x="3503713" y="1772817"/>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5" name="Oval 34"/>
          <p:cNvSpPr/>
          <p:nvPr/>
        </p:nvSpPr>
        <p:spPr>
          <a:xfrm>
            <a:off x="2567609" y="2060849"/>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6" name="Oval 35"/>
          <p:cNvSpPr/>
          <p:nvPr/>
        </p:nvSpPr>
        <p:spPr>
          <a:xfrm>
            <a:off x="2855641" y="2447178"/>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7" name="Oval 36"/>
          <p:cNvSpPr/>
          <p:nvPr/>
        </p:nvSpPr>
        <p:spPr>
          <a:xfrm>
            <a:off x="3287689" y="1628801"/>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8" name="Oval 37"/>
          <p:cNvSpPr/>
          <p:nvPr/>
        </p:nvSpPr>
        <p:spPr>
          <a:xfrm>
            <a:off x="2207569" y="2204865"/>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9" name="Oval 38"/>
          <p:cNvSpPr/>
          <p:nvPr/>
        </p:nvSpPr>
        <p:spPr>
          <a:xfrm>
            <a:off x="3503713" y="2276873"/>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9" name="Oval 29"/>
          <p:cNvSpPr/>
          <p:nvPr/>
        </p:nvSpPr>
        <p:spPr>
          <a:xfrm>
            <a:off x="2495601" y="1727098"/>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0" name="Oval 30"/>
          <p:cNvSpPr/>
          <p:nvPr/>
        </p:nvSpPr>
        <p:spPr>
          <a:xfrm>
            <a:off x="2359969" y="1988841"/>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1" name="Oval 31"/>
          <p:cNvSpPr/>
          <p:nvPr/>
        </p:nvSpPr>
        <p:spPr>
          <a:xfrm>
            <a:off x="3602010" y="1583082"/>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2" name="Oval 32"/>
          <p:cNvSpPr/>
          <p:nvPr/>
        </p:nvSpPr>
        <p:spPr>
          <a:xfrm>
            <a:off x="3008041" y="1844825"/>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3" name="Oval 33"/>
          <p:cNvSpPr/>
          <p:nvPr/>
        </p:nvSpPr>
        <p:spPr>
          <a:xfrm>
            <a:off x="3656113" y="2015130"/>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4" name="Oval 34"/>
          <p:cNvSpPr/>
          <p:nvPr/>
        </p:nvSpPr>
        <p:spPr>
          <a:xfrm>
            <a:off x="2881930" y="2132857"/>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5" name="Oval 35"/>
          <p:cNvSpPr/>
          <p:nvPr/>
        </p:nvSpPr>
        <p:spPr>
          <a:xfrm>
            <a:off x="3008041" y="2348881"/>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6" name="Oval 36"/>
          <p:cNvSpPr/>
          <p:nvPr/>
        </p:nvSpPr>
        <p:spPr>
          <a:xfrm>
            <a:off x="3431705" y="2060849"/>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7" name="Oval 37"/>
          <p:cNvSpPr/>
          <p:nvPr/>
        </p:nvSpPr>
        <p:spPr>
          <a:xfrm>
            <a:off x="2359969" y="2420889"/>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8" name="Oval 38"/>
          <p:cNvSpPr/>
          <p:nvPr/>
        </p:nvSpPr>
        <p:spPr>
          <a:xfrm>
            <a:off x="3719737" y="2420889"/>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9" name="Oval 29"/>
          <p:cNvSpPr/>
          <p:nvPr/>
        </p:nvSpPr>
        <p:spPr>
          <a:xfrm>
            <a:off x="2279577" y="1583082"/>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0" name="Oval 30"/>
          <p:cNvSpPr/>
          <p:nvPr/>
        </p:nvSpPr>
        <p:spPr>
          <a:xfrm>
            <a:off x="2063553" y="1943122"/>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1" name="Oval 31"/>
          <p:cNvSpPr/>
          <p:nvPr/>
        </p:nvSpPr>
        <p:spPr>
          <a:xfrm>
            <a:off x="2855641" y="1583082"/>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2" name="Oval 32"/>
          <p:cNvSpPr/>
          <p:nvPr/>
        </p:nvSpPr>
        <p:spPr>
          <a:xfrm>
            <a:off x="2783633" y="1916833"/>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3" name="Oval 33"/>
          <p:cNvSpPr/>
          <p:nvPr/>
        </p:nvSpPr>
        <p:spPr>
          <a:xfrm>
            <a:off x="3359697" y="1799106"/>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4" name="Oval 34"/>
          <p:cNvSpPr/>
          <p:nvPr/>
        </p:nvSpPr>
        <p:spPr>
          <a:xfrm>
            <a:off x="2423593" y="2087138"/>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5" name="Oval 35"/>
          <p:cNvSpPr/>
          <p:nvPr/>
        </p:nvSpPr>
        <p:spPr>
          <a:xfrm>
            <a:off x="2711625" y="2303162"/>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6" name="Oval 36"/>
          <p:cNvSpPr/>
          <p:nvPr/>
        </p:nvSpPr>
        <p:spPr>
          <a:xfrm>
            <a:off x="3143673" y="2087138"/>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7" name="Oval 37"/>
          <p:cNvSpPr/>
          <p:nvPr/>
        </p:nvSpPr>
        <p:spPr>
          <a:xfrm>
            <a:off x="2063553" y="2375170"/>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8" name="Oval 38"/>
          <p:cNvSpPr/>
          <p:nvPr/>
        </p:nvSpPr>
        <p:spPr>
          <a:xfrm>
            <a:off x="3287689" y="2276873"/>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nvGrpSpPr>
          <p:cNvPr id="228" name="グループ化 227"/>
          <p:cNvGrpSpPr/>
          <p:nvPr/>
        </p:nvGrpSpPr>
        <p:grpSpPr>
          <a:xfrm>
            <a:off x="8272374" y="3040338"/>
            <a:ext cx="2088232" cy="2592288"/>
            <a:chOff x="6712370" y="2852936"/>
            <a:chExt cx="2088232" cy="2592288"/>
          </a:xfrm>
        </p:grpSpPr>
        <p:sp>
          <p:nvSpPr>
            <p:cNvPr id="182" name="下矢印 181"/>
            <p:cNvSpPr/>
            <p:nvPr/>
          </p:nvSpPr>
          <p:spPr>
            <a:xfrm>
              <a:off x="7380312" y="2852936"/>
              <a:ext cx="432048" cy="7920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j-lt"/>
              </a:endParaRPr>
            </a:p>
          </p:txBody>
        </p:sp>
        <p:sp>
          <p:nvSpPr>
            <p:cNvPr id="183" name="Rounded Rectangle 28"/>
            <p:cNvSpPr/>
            <p:nvPr/>
          </p:nvSpPr>
          <p:spPr>
            <a:xfrm>
              <a:off x="6712370" y="4149080"/>
              <a:ext cx="2088232" cy="1296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4" name="Oval 29"/>
            <p:cNvSpPr/>
            <p:nvPr/>
          </p:nvSpPr>
          <p:spPr>
            <a:xfrm>
              <a:off x="7144418" y="4509120"/>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5" name="Oval 30"/>
            <p:cNvSpPr/>
            <p:nvPr/>
          </p:nvSpPr>
          <p:spPr>
            <a:xfrm>
              <a:off x="7216426" y="4581128"/>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6" name="Oval 31"/>
            <p:cNvSpPr/>
            <p:nvPr/>
          </p:nvSpPr>
          <p:spPr>
            <a:xfrm>
              <a:off x="7950223" y="4393679"/>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7" name="Oval 32"/>
            <p:cNvSpPr/>
            <p:nvPr/>
          </p:nvSpPr>
          <p:spPr>
            <a:xfrm>
              <a:off x="7619899" y="4676378"/>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8" name="Oval 33"/>
            <p:cNvSpPr/>
            <p:nvPr/>
          </p:nvSpPr>
          <p:spPr>
            <a:xfrm>
              <a:off x="8152530" y="4437112"/>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9" name="Oval 34"/>
            <p:cNvSpPr/>
            <p:nvPr/>
          </p:nvSpPr>
          <p:spPr>
            <a:xfrm>
              <a:off x="7216426" y="4725144"/>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0" name="Oval 35"/>
            <p:cNvSpPr/>
            <p:nvPr/>
          </p:nvSpPr>
          <p:spPr>
            <a:xfrm>
              <a:off x="7648474" y="5255489"/>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1" name="Oval 36"/>
            <p:cNvSpPr/>
            <p:nvPr/>
          </p:nvSpPr>
          <p:spPr>
            <a:xfrm>
              <a:off x="8023372" y="4427587"/>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2" name="Oval 37"/>
            <p:cNvSpPr/>
            <p:nvPr/>
          </p:nvSpPr>
          <p:spPr>
            <a:xfrm>
              <a:off x="6882675" y="5183481"/>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3" name="Oval 38"/>
            <p:cNvSpPr/>
            <p:nvPr/>
          </p:nvSpPr>
          <p:spPr>
            <a:xfrm>
              <a:off x="8277496" y="4999459"/>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4" name="Oval 29"/>
            <p:cNvSpPr/>
            <p:nvPr/>
          </p:nvSpPr>
          <p:spPr>
            <a:xfrm>
              <a:off x="7216426" y="4509120"/>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5" name="Oval 30"/>
            <p:cNvSpPr/>
            <p:nvPr/>
          </p:nvSpPr>
          <p:spPr>
            <a:xfrm>
              <a:off x="7144418" y="4653136"/>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6" name="Oval 31"/>
            <p:cNvSpPr/>
            <p:nvPr/>
          </p:nvSpPr>
          <p:spPr>
            <a:xfrm>
              <a:off x="8080522" y="4365104"/>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7" name="Oval 32"/>
            <p:cNvSpPr/>
            <p:nvPr/>
          </p:nvSpPr>
          <p:spPr>
            <a:xfrm>
              <a:off x="7648474" y="4725144"/>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8" name="Oval 33"/>
            <p:cNvSpPr/>
            <p:nvPr/>
          </p:nvSpPr>
          <p:spPr>
            <a:xfrm>
              <a:off x="8296546" y="4941168"/>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9" name="Oval 34"/>
            <p:cNvSpPr/>
            <p:nvPr/>
          </p:nvSpPr>
          <p:spPr>
            <a:xfrm>
              <a:off x="7648474" y="4823441"/>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0" name="Oval 35"/>
            <p:cNvSpPr/>
            <p:nvPr/>
          </p:nvSpPr>
          <p:spPr>
            <a:xfrm>
              <a:off x="7715149" y="5223867"/>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1" name="Oval 36"/>
            <p:cNvSpPr/>
            <p:nvPr/>
          </p:nvSpPr>
          <p:spPr>
            <a:xfrm>
              <a:off x="8224538" y="4945360"/>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2" name="Oval 37"/>
            <p:cNvSpPr/>
            <p:nvPr/>
          </p:nvSpPr>
          <p:spPr>
            <a:xfrm>
              <a:off x="6856386" y="5229200"/>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3" name="Oval 38"/>
            <p:cNvSpPr/>
            <p:nvPr/>
          </p:nvSpPr>
          <p:spPr>
            <a:xfrm>
              <a:off x="8296546" y="4941168"/>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4" name="Oval 29"/>
            <p:cNvSpPr/>
            <p:nvPr/>
          </p:nvSpPr>
          <p:spPr>
            <a:xfrm>
              <a:off x="7144418" y="4509120"/>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5" name="Oval 30"/>
            <p:cNvSpPr/>
            <p:nvPr/>
          </p:nvSpPr>
          <p:spPr>
            <a:xfrm>
              <a:off x="7144418" y="4607417"/>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6" name="Oval 31"/>
            <p:cNvSpPr/>
            <p:nvPr/>
          </p:nvSpPr>
          <p:spPr>
            <a:xfrm>
              <a:off x="8008514" y="4319385"/>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7" name="Oval 32"/>
            <p:cNvSpPr/>
            <p:nvPr/>
          </p:nvSpPr>
          <p:spPr>
            <a:xfrm>
              <a:off x="7576466" y="4725144"/>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8" name="Oval 33"/>
            <p:cNvSpPr/>
            <p:nvPr/>
          </p:nvSpPr>
          <p:spPr>
            <a:xfrm>
              <a:off x="8152530" y="4509120"/>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9" name="Oval 34"/>
            <p:cNvSpPr/>
            <p:nvPr/>
          </p:nvSpPr>
          <p:spPr>
            <a:xfrm>
              <a:off x="7216426" y="4653136"/>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10" name="Oval 35"/>
            <p:cNvSpPr/>
            <p:nvPr/>
          </p:nvSpPr>
          <p:spPr>
            <a:xfrm>
              <a:off x="7648474" y="5183481"/>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11" name="Oval 36"/>
            <p:cNvSpPr/>
            <p:nvPr/>
          </p:nvSpPr>
          <p:spPr>
            <a:xfrm>
              <a:off x="7708671" y="4768577"/>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12" name="Oval 37"/>
            <p:cNvSpPr/>
            <p:nvPr/>
          </p:nvSpPr>
          <p:spPr>
            <a:xfrm>
              <a:off x="6942111" y="5183481"/>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13" name="Oval 38"/>
            <p:cNvSpPr/>
            <p:nvPr/>
          </p:nvSpPr>
          <p:spPr>
            <a:xfrm>
              <a:off x="8152530" y="4941168"/>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16" name="角丸四角形 215"/>
            <p:cNvSpPr/>
            <p:nvPr/>
          </p:nvSpPr>
          <p:spPr>
            <a:xfrm rot="19469445">
              <a:off x="7323446" y="4212139"/>
              <a:ext cx="473552" cy="456726"/>
            </a:xfrm>
            <a:prstGeom prst="roundRect">
              <a:avLst/>
            </a:prstGeom>
            <a:ln w="31750" cmpd="sng">
              <a:prstDash val="solid"/>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ja-JP" altLang="en-US">
                <a:latin typeface="+mj-lt"/>
              </a:endParaRPr>
            </a:p>
          </p:txBody>
        </p:sp>
        <p:sp>
          <p:nvSpPr>
            <p:cNvPr id="217" name="角丸四角形 216"/>
            <p:cNvSpPr/>
            <p:nvPr/>
          </p:nvSpPr>
          <p:spPr>
            <a:xfrm rot="18448446">
              <a:off x="6785172" y="4224908"/>
              <a:ext cx="432048" cy="360040"/>
            </a:xfrm>
            <a:prstGeom prst="roundRect">
              <a:avLst/>
            </a:prstGeom>
            <a:ln w="31750" cmpd="sng">
              <a:prstDash val="solid"/>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ja-JP" altLang="en-US">
                <a:latin typeface="+mj-lt"/>
              </a:endParaRPr>
            </a:p>
          </p:txBody>
        </p:sp>
        <p:sp>
          <p:nvSpPr>
            <p:cNvPr id="218" name="角丸四角形 217"/>
            <p:cNvSpPr/>
            <p:nvPr/>
          </p:nvSpPr>
          <p:spPr>
            <a:xfrm rot="952637">
              <a:off x="8246324" y="4265618"/>
              <a:ext cx="515053" cy="503835"/>
            </a:xfrm>
            <a:prstGeom prst="roundRect">
              <a:avLst/>
            </a:prstGeom>
            <a:ln w="31750" cmpd="sng">
              <a:prstDash val="solid"/>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ja-JP" altLang="en-US">
                <a:latin typeface="+mj-lt"/>
              </a:endParaRPr>
            </a:p>
          </p:txBody>
        </p:sp>
        <p:sp>
          <p:nvSpPr>
            <p:cNvPr id="219" name="角丸四角形 218"/>
            <p:cNvSpPr/>
            <p:nvPr/>
          </p:nvSpPr>
          <p:spPr>
            <a:xfrm>
              <a:off x="7792490" y="5013176"/>
              <a:ext cx="432048" cy="360040"/>
            </a:xfrm>
            <a:prstGeom prst="roundRect">
              <a:avLst/>
            </a:prstGeom>
            <a:ln w="31750" cmpd="sng">
              <a:prstDash val="solid"/>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ja-JP" altLang="en-US">
                <a:latin typeface="+mj-lt"/>
              </a:endParaRPr>
            </a:p>
          </p:txBody>
        </p:sp>
        <p:sp>
          <p:nvSpPr>
            <p:cNvPr id="220" name="角丸四角形 219"/>
            <p:cNvSpPr/>
            <p:nvPr/>
          </p:nvSpPr>
          <p:spPr>
            <a:xfrm rot="1779111">
              <a:off x="6981300" y="4844406"/>
              <a:ext cx="489376" cy="426446"/>
            </a:xfrm>
            <a:prstGeom prst="roundRect">
              <a:avLst/>
            </a:prstGeom>
            <a:ln w="31750" cmpd="sng">
              <a:prstDash val="solid"/>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ja-JP" altLang="en-US">
                <a:latin typeface="+mj-lt"/>
              </a:endParaRPr>
            </a:p>
          </p:txBody>
        </p:sp>
        <p:sp>
          <p:nvSpPr>
            <p:cNvPr id="221" name="角丸四角形 220"/>
            <p:cNvSpPr/>
            <p:nvPr/>
          </p:nvSpPr>
          <p:spPr>
            <a:xfrm rot="3687074">
              <a:off x="7765830" y="4557365"/>
              <a:ext cx="432048" cy="360040"/>
            </a:xfrm>
            <a:prstGeom prst="roundRect">
              <a:avLst/>
            </a:prstGeom>
            <a:ln w="31750" cmpd="sng">
              <a:prstDash val="solid"/>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ja-JP" altLang="en-US">
                <a:latin typeface="+mj-lt"/>
              </a:endParaRPr>
            </a:p>
          </p:txBody>
        </p:sp>
      </p:grpSp>
      <p:sp>
        <p:nvSpPr>
          <p:cNvPr id="223" name="テキスト ボックス 222"/>
          <p:cNvSpPr txBox="1"/>
          <p:nvPr/>
        </p:nvSpPr>
        <p:spPr>
          <a:xfrm>
            <a:off x="680964" y="3573016"/>
            <a:ext cx="7776801" cy="1938992"/>
          </a:xfrm>
          <a:prstGeom prst="rect">
            <a:avLst/>
          </a:prstGeom>
          <a:noFill/>
        </p:spPr>
        <p:txBody>
          <a:bodyPr wrap="square" rtlCol="0">
            <a:spAutoFit/>
          </a:bodyPr>
          <a:lstStyle/>
          <a:p>
            <a:pPr algn="ctr"/>
            <a:r>
              <a:rPr lang="en-US" altLang="ja-JP" sz="2000" dirty="0">
                <a:latin typeface="+mj-lt"/>
              </a:rPr>
              <a:t>Slowly passing Clustering temp. range</a:t>
            </a:r>
          </a:p>
          <a:p>
            <a:pPr algn="ctr"/>
            <a:endParaRPr lang="en-US" altLang="ja-JP" sz="2000" dirty="0">
              <a:latin typeface="+mj-lt"/>
            </a:endParaRPr>
          </a:p>
          <a:p>
            <a:pPr algn="ctr"/>
            <a:r>
              <a:rPr lang="en-US" altLang="ja-JP" sz="2000" dirty="0">
                <a:latin typeface="+mj-lt"/>
              </a:rPr>
              <a:t>Cu</a:t>
            </a:r>
            <a:r>
              <a:rPr lang="ja-JP" altLang="en-US" sz="2000" dirty="0">
                <a:latin typeface="+mj-lt"/>
              </a:rPr>
              <a:t> </a:t>
            </a:r>
            <a:r>
              <a:rPr lang="en-US" altLang="ja-JP" sz="2000" dirty="0">
                <a:latin typeface="+mj-lt"/>
              </a:rPr>
              <a:t>atom can move long distance</a:t>
            </a:r>
          </a:p>
          <a:p>
            <a:pPr algn="ctr"/>
            <a:endParaRPr lang="en-US" altLang="ja-JP" sz="2000" dirty="0">
              <a:latin typeface="+mj-lt"/>
            </a:endParaRPr>
          </a:p>
          <a:p>
            <a:r>
              <a:rPr lang="en-US" altLang="ja-JP" sz="2000" dirty="0">
                <a:latin typeface="+mj-lt"/>
              </a:rPr>
              <a:t>			clusters grow  larger =</a:t>
            </a:r>
            <a:r>
              <a:rPr lang="ja-JP" altLang="en-US" sz="2000" dirty="0">
                <a:latin typeface="+mj-lt"/>
              </a:rPr>
              <a:t> </a:t>
            </a:r>
            <a:endParaRPr lang="en-US" altLang="ja-JP" sz="2000" dirty="0">
              <a:latin typeface="+mj-lt"/>
            </a:endParaRPr>
          </a:p>
          <a:p>
            <a:pPr algn="ctr"/>
            <a:r>
              <a:rPr lang="en-US" altLang="ja-JP" sz="2000" dirty="0">
                <a:latin typeface="+mj-lt"/>
              </a:rPr>
              <a:t>						coarsening and decrease of number </a:t>
            </a:r>
            <a:endParaRPr lang="ja-JP" altLang="en-US" sz="2000" dirty="0">
              <a:latin typeface="+mj-lt"/>
            </a:endParaRPr>
          </a:p>
        </p:txBody>
      </p:sp>
      <p:sp>
        <p:nvSpPr>
          <p:cNvPr id="224" name="テキスト ボックス 223"/>
          <p:cNvSpPr txBox="1"/>
          <p:nvPr/>
        </p:nvSpPr>
        <p:spPr>
          <a:xfrm>
            <a:off x="2347567" y="5805265"/>
            <a:ext cx="5089855" cy="400110"/>
          </a:xfrm>
          <a:prstGeom prst="rect">
            <a:avLst/>
          </a:prstGeom>
          <a:noFill/>
        </p:spPr>
        <p:txBody>
          <a:bodyPr wrap="none" rtlCol="0">
            <a:spAutoFit/>
          </a:bodyPr>
          <a:lstStyle/>
          <a:p>
            <a:r>
              <a:rPr lang="en-US" altLang="ja-JP" sz="2000" b="1" dirty="0">
                <a:ln w="10541" cmpd="sng">
                  <a:solidFill>
                    <a:schemeClr val="accent1">
                      <a:shade val="88000"/>
                      <a:satMod val="110000"/>
                    </a:schemeClr>
                  </a:solidFill>
                  <a:prstDash val="solid"/>
                </a:ln>
                <a:solidFill>
                  <a:srgbClr val="0099FF"/>
                </a:solidFill>
                <a:latin typeface="+mj-lt"/>
              </a:rPr>
              <a:t>Lack of seeds </a:t>
            </a:r>
            <a:r>
              <a:rPr lang="ja-JP" altLang="en-US" sz="2000" b="1" dirty="0">
                <a:ln w="10541" cmpd="sng">
                  <a:solidFill>
                    <a:schemeClr val="accent1">
                      <a:shade val="88000"/>
                      <a:satMod val="110000"/>
                    </a:schemeClr>
                  </a:solidFill>
                  <a:prstDash val="solid"/>
                </a:ln>
                <a:solidFill>
                  <a:srgbClr val="0099FF"/>
                </a:solidFill>
                <a:latin typeface="+mj-lt"/>
              </a:rPr>
              <a:t>→ </a:t>
            </a:r>
            <a:r>
              <a:rPr lang="en-US" altLang="ja-JP" sz="2000" b="1" dirty="0">
                <a:ln w="10541" cmpd="sng">
                  <a:solidFill>
                    <a:schemeClr val="accent1">
                      <a:shade val="88000"/>
                      <a:satMod val="110000"/>
                    </a:schemeClr>
                  </a:solidFill>
                  <a:prstDash val="solid"/>
                </a:ln>
                <a:solidFill>
                  <a:srgbClr val="0099FF"/>
                </a:solidFill>
                <a:latin typeface="+mj-lt"/>
              </a:rPr>
              <a:t>grains grow large</a:t>
            </a:r>
            <a:endParaRPr lang="ja-JP" altLang="en-US" sz="2000" b="1" dirty="0">
              <a:ln w="10541" cmpd="sng">
                <a:solidFill>
                  <a:schemeClr val="accent1">
                    <a:shade val="88000"/>
                    <a:satMod val="110000"/>
                  </a:schemeClr>
                </a:solidFill>
                <a:prstDash val="solid"/>
              </a:ln>
              <a:solidFill>
                <a:srgbClr val="0099FF"/>
              </a:solidFill>
              <a:latin typeface="+mj-lt"/>
            </a:endParaRPr>
          </a:p>
        </p:txBody>
      </p:sp>
      <p:grpSp>
        <p:nvGrpSpPr>
          <p:cNvPr id="227" name="グループ化 226"/>
          <p:cNvGrpSpPr/>
          <p:nvPr/>
        </p:nvGrpSpPr>
        <p:grpSpPr>
          <a:xfrm>
            <a:off x="3647728" y="1340768"/>
            <a:ext cx="6696744" cy="2016224"/>
            <a:chOff x="2123728" y="1340768"/>
            <a:chExt cx="6696744" cy="2016224"/>
          </a:xfrm>
        </p:grpSpPr>
        <p:sp>
          <p:nvSpPr>
            <p:cNvPr id="89" name="Rounded Rectangle 28"/>
            <p:cNvSpPr/>
            <p:nvPr/>
          </p:nvSpPr>
          <p:spPr>
            <a:xfrm>
              <a:off x="3491880" y="1340768"/>
              <a:ext cx="2088232" cy="1296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90" name="Oval 29"/>
            <p:cNvSpPr/>
            <p:nvPr/>
          </p:nvSpPr>
          <p:spPr>
            <a:xfrm>
              <a:off x="4139952" y="1628800"/>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91" name="Oval 30"/>
            <p:cNvSpPr/>
            <p:nvPr/>
          </p:nvSpPr>
          <p:spPr>
            <a:xfrm>
              <a:off x="3779912" y="1844824"/>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92" name="Oval 31"/>
            <p:cNvSpPr/>
            <p:nvPr/>
          </p:nvSpPr>
          <p:spPr>
            <a:xfrm>
              <a:off x="4729733" y="1585367"/>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93" name="Oval 32"/>
            <p:cNvSpPr/>
            <p:nvPr/>
          </p:nvSpPr>
          <p:spPr>
            <a:xfrm>
              <a:off x="4399409" y="1868066"/>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94" name="Oval 33"/>
            <p:cNvSpPr/>
            <p:nvPr/>
          </p:nvSpPr>
          <p:spPr>
            <a:xfrm>
              <a:off x="5009381" y="1791866"/>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95" name="Oval 34"/>
            <p:cNvSpPr/>
            <p:nvPr/>
          </p:nvSpPr>
          <p:spPr>
            <a:xfrm>
              <a:off x="4063752" y="2060848"/>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96" name="Oval 35"/>
            <p:cNvSpPr/>
            <p:nvPr/>
          </p:nvSpPr>
          <p:spPr>
            <a:xfrm>
              <a:off x="4427984" y="2447177"/>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97" name="Oval 36"/>
            <p:cNvSpPr/>
            <p:nvPr/>
          </p:nvSpPr>
          <p:spPr>
            <a:xfrm>
              <a:off x="4802882" y="1619275"/>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98" name="Oval 37"/>
            <p:cNvSpPr/>
            <p:nvPr/>
          </p:nvSpPr>
          <p:spPr>
            <a:xfrm>
              <a:off x="3662185" y="2375169"/>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99" name="Oval 38"/>
            <p:cNvSpPr/>
            <p:nvPr/>
          </p:nvSpPr>
          <p:spPr>
            <a:xfrm>
              <a:off x="5057006" y="2191147"/>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0" name="Oval 29"/>
            <p:cNvSpPr/>
            <p:nvPr/>
          </p:nvSpPr>
          <p:spPr>
            <a:xfrm>
              <a:off x="4106044" y="1688997"/>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1" name="Oval 30"/>
            <p:cNvSpPr/>
            <p:nvPr/>
          </p:nvSpPr>
          <p:spPr>
            <a:xfrm>
              <a:off x="3951362" y="2045990"/>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2" name="Oval 31"/>
            <p:cNvSpPr/>
            <p:nvPr/>
          </p:nvSpPr>
          <p:spPr>
            <a:xfrm>
              <a:off x="5174353" y="1583081"/>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3" name="Oval 32"/>
            <p:cNvSpPr/>
            <p:nvPr/>
          </p:nvSpPr>
          <p:spPr>
            <a:xfrm>
              <a:off x="4580384" y="1844824"/>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4" name="Oval 33"/>
            <p:cNvSpPr/>
            <p:nvPr/>
          </p:nvSpPr>
          <p:spPr>
            <a:xfrm>
              <a:off x="5266556" y="2234204"/>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5" name="Oval 34"/>
            <p:cNvSpPr/>
            <p:nvPr/>
          </p:nvSpPr>
          <p:spPr>
            <a:xfrm>
              <a:off x="4539998" y="2132856"/>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6" name="Oval 35"/>
            <p:cNvSpPr/>
            <p:nvPr/>
          </p:nvSpPr>
          <p:spPr>
            <a:xfrm>
              <a:off x="4494659" y="2415555"/>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7" name="Oval 36"/>
            <p:cNvSpPr/>
            <p:nvPr/>
          </p:nvSpPr>
          <p:spPr>
            <a:xfrm>
              <a:off x="5004048" y="2137048"/>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8" name="Oval 37"/>
            <p:cNvSpPr/>
            <p:nvPr/>
          </p:nvSpPr>
          <p:spPr>
            <a:xfrm>
              <a:off x="3932312" y="2420888"/>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9" name="Oval 38"/>
            <p:cNvSpPr/>
            <p:nvPr/>
          </p:nvSpPr>
          <p:spPr>
            <a:xfrm>
              <a:off x="5292080" y="2297063"/>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0" name="Oval 29"/>
            <p:cNvSpPr/>
            <p:nvPr/>
          </p:nvSpPr>
          <p:spPr>
            <a:xfrm>
              <a:off x="3851920" y="1583081"/>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1" name="Oval 30"/>
            <p:cNvSpPr/>
            <p:nvPr/>
          </p:nvSpPr>
          <p:spPr>
            <a:xfrm>
              <a:off x="3779912" y="1916832"/>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2" name="Oval 31"/>
            <p:cNvSpPr/>
            <p:nvPr/>
          </p:nvSpPr>
          <p:spPr>
            <a:xfrm>
              <a:off x="4427984" y="1583081"/>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3" name="Oval 32"/>
            <p:cNvSpPr/>
            <p:nvPr/>
          </p:nvSpPr>
          <p:spPr>
            <a:xfrm>
              <a:off x="4355976" y="1916832"/>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4" name="Oval 33"/>
            <p:cNvSpPr/>
            <p:nvPr/>
          </p:nvSpPr>
          <p:spPr>
            <a:xfrm>
              <a:off x="4932040" y="1799105"/>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5" name="Oval 34"/>
            <p:cNvSpPr/>
            <p:nvPr/>
          </p:nvSpPr>
          <p:spPr>
            <a:xfrm>
              <a:off x="3995936" y="2087137"/>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6" name="Oval 35"/>
            <p:cNvSpPr/>
            <p:nvPr/>
          </p:nvSpPr>
          <p:spPr>
            <a:xfrm>
              <a:off x="4283968" y="2303161"/>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7" name="Oval 36"/>
            <p:cNvSpPr/>
            <p:nvPr/>
          </p:nvSpPr>
          <p:spPr>
            <a:xfrm>
              <a:off x="4668391" y="2087137"/>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8" name="Oval 37"/>
            <p:cNvSpPr/>
            <p:nvPr/>
          </p:nvSpPr>
          <p:spPr>
            <a:xfrm>
              <a:off x="3721621" y="2375169"/>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9" name="Oval 38"/>
            <p:cNvSpPr/>
            <p:nvPr/>
          </p:nvSpPr>
          <p:spPr>
            <a:xfrm>
              <a:off x="4860032" y="2276872"/>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1" name="Rounded Rectangle 28"/>
            <p:cNvSpPr/>
            <p:nvPr/>
          </p:nvSpPr>
          <p:spPr>
            <a:xfrm>
              <a:off x="6732240" y="1340768"/>
              <a:ext cx="2088232" cy="1296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2" name="Oval 29"/>
            <p:cNvSpPr/>
            <p:nvPr/>
          </p:nvSpPr>
          <p:spPr>
            <a:xfrm>
              <a:off x="7164288" y="1700808"/>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3" name="Oval 30"/>
            <p:cNvSpPr/>
            <p:nvPr/>
          </p:nvSpPr>
          <p:spPr>
            <a:xfrm>
              <a:off x="7236296" y="1772816"/>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4" name="Oval 31"/>
            <p:cNvSpPr/>
            <p:nvPr/>
          </p:nvSpPr>
          <p:spPr>
            <a:xfrm>
              <a:off x="7970093" y="1585367"/>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5" name="Oval 32"/>
            <p:cNvSpPr/>
            <p:nvPr/>
          </p:nvSpPr>
          <p:spPr>
            <a:xfrm>
              <a:off x="7639769" y="1868066"/>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6" name="Oval 33"/>
            <p:cNvSpPr/>
            <p:nvPr/>
          </p:nvSpPr>
          <p:spPr>
            <a:xfrm>
              <a:off x="8172400" y="1628800"/>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7" name="Oval 34"/>
            <p:cNvSpPr/>
            <p:nvPr/>
          </p:nvSpPr>
          <p:spPr>
            <a:xfrm>
              <a:off x="7236296" y="1916832"/>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8" name="Oval 35"/>
            <p:cNvSpPr/>
            <p:nvPr/>
          </p:nvSpPr>
          <p:spPr>
            <a:xfrm>
              <a:off x="7668344" y="2447177"/>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9" name="Oval 36"/>
            <p:cNvSpPr/>
            <p:nvPr/>
          </p:nvSpPr>
          <p:spPr>
            <a:xfrm>
              <a:off x="8043242" y="1619275"/>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0" name="Oval 37"/>
            <p:cNvSpPr/>
            <p:nvPr/>
          </p:nvSpPr>
          <p:spPr>
            <a:xfrm>
              <a:off x="6902545" y="2375169"/>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1" name="Oval 38"/>
            <p:cNvSpPr/>
            <p:nvPr/>
          </p:nvSpPr>
          <p:spPr>
            <a:xfrm>
              <a:off x="8297366" y="2191147"/>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2" name="Oval 29"/>
            <p:cNvSpPr/>
            <p:nvPr/>
          </p:nvSpPr>
          <p:spPr>
            <a:xfrm>
              <a:off x="7236296" y="1700808"/>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3" name="Oval 30"/>
            <p:cNvSpPr/>
            <p:nvPr/>
          </p:nvSpPr>
          <p:spPr>
            <a:xfrm>
              <a:off x="7164288" y="1844824"/>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4" name="Oval 31"/>
            <p:cNvSpPr/>
            <p:nvPr/>
          </p:nvSpPr>
          <p:spPr>
            <a:xfrm>
              <a:off x="8100392" y="1556792"/>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5" name="Oval 32"/>
            <p:cNvSpPr/>
            <p:nvPr/>
          </p:nvSpPr>
          <p:spPr>
            <a:xfrm>
              <a:off x="7668344" y="1916832"/>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6" name="Oval 33"/>
            <p:cNvSpPr/>
            <p:nvPr/>
          </p:nvSpPr>
          <p:spPr>
            <a:xfrm>
              <a:off x="8316416" y="2132856"/>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7" name="Oval 34"/>
            <p:cNvSpPr/>
            <p:nvPr/>
          </p:nvSpPr>
          <p:spPr>
            <a:xfrm>
              <a:off x="7668344" y="2015129"/>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8" name="Oval 35"/>
            <p:cNvSpPr/>
            <p:nvPr/>
          </p:nvSpPr>
          <p:spPr>
            <a:xfrm>
              <a:off x="7735019" y="2415555"/>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9" name="Oval 36"/>
            <p:cNvSpPr/>
            <p:nvPr/>
          </p:nvSpPr>
          <p:spPr>
            <a:xfrm>
              <a:off x="8244408" y="2137048"/>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70" name="Oval 37"/>
            <p:cNvSpPr/>
            <p:nvPr/>
          </p:nvSpPr>
          <p:spPr>
            <a:xfrm>
              <a:off x="6876256" y="2420888"/>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71" name="Oval 38"/>
            <p:cNvSpPr/>
            <p:nvPr/>
          </p:nvSpPr>
          <p:spPr>
            <a:xfrm>
              <a:off x="8316416" y="2132856"/>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72" name="Oval 29"/>
            <p:cNvSpPr/>
            <p:nvPr/>
          </p:nvSpPr>
          <p:spPr>
            <a:xfrm>
              <a:off x="7164288" y="1700808"/>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73" name="Oval 30"/>
            <p:cNvSpPr/>
            <p:nvPr/>
          </p:nvSpPr>
          <p:spPr>
            <a:xfrm>
              <a:off x="7164288" y="1799105"/>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74" name="Oval 31"/>
            <p:cNvSpPr/>
            <p:nvPr/>
          </p:nvSpPr>
          <p:spPr>
            <a:xfrm>
              <a:off x="8028384" y="1511073"/>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75" name="Oval 32"/>
            <p:cNvSpPr/>
            <p:nvPr/>
          </p:nvSpPr>
          <p:spPr>
            <a:xfrm>
              <a:off x="7596336" y="1916832"/>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76" name="Oval 33"/>
            <p:cNvSpPr/>
            <p:nvPr/>
          </p:nvSpPr>
          <p:spPr>
            <a:xfrm>
              <a:off x="8172400" y="1700808"/>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77" name="Oval 34"/>
            <p:cNvSpPr/>
            <p:nvPr/>
          </p:nvSpPr>
          <p:spPr>
            <a:xfrm>
              <a:off x="7236296" y="1844824"/>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78" name="Oval 35"/>
            <p:cNvSpPr/>
            <p:nvPr/>
          </p:nvSpPr>
          <p:spPr>
            <a:xfrm>
              <a:off x="7668344" y="2375169"/>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79" name="Oval 36"/>
            <p:cNvSpPr/>
            <p:nvPr/>
          </p:nvSpPr>
          <p:spPr>
            <a:xfrm>
              <a:off x="7728541" y="1960265"/>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0" name="Oval 37"/>
            <p:cNvSpPr/>
            <p:nvPr/>
          </p:nvSpPr>
          <p:spPr>
            <a:xfrm>
              <a:off x="6961981" y="2375169"/>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1" name="Oval 38"/>
            <p:cNvSpPr/>
            <p:nvPr/>
          </p:nvSpPr>
          <p:spPr>
            <a:xfrm>
              <a:off x="8172400" y="2132856"/>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26" name="右矢印 225"/>
            <p:cNvSpPr/>
            <p:nvPr/>
          </p:nvSpPr>
          <p:spPr>
            <a:xfrm>
              <a:off x="2123728" y="2780928"/>
              <a:ext cx="4536504" cy="576064"/>
            </a:xfrm>
            <a:prstGeom prst="rightArrow">
              <a:avLst/>
            </a:prstGeom>
            <a:gradFill flip="none" rotWithShape="1">
              <a:gsLst>
                <a:gs pos="0">
                  <a:srgbClr val="FFF200"/>
                </a:gs>
                <a:gs pos="45000">
                  <a:srgbClr val="FF7A00"/>
                </a:gs>
                <a:gs pos="70000">
                  <a:srgbClr val="FF0300"/>
                </a:gs>
                <a:gs pos="100000">
                  <a:srgbClr val="4D080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j-lt"/>
              </a:endParaRPr>
            </a:p>
          </p:txBody>
        </p:sp>
      </p:grpSp>
      <p:sp>
        <p:nvSpPr>
          <p:cNvPr id="140" name="テキスト ボックス 139"/>
          <p:cNvSpPr txBox="1"/>
          <p:nvPr/>
        </p:nvSpPr>
        <p:spPr>
          <a:xfrm>
            <a:off x="1325083" y="2679303"/>
            <a:ext cx="784189" cy="461665"/>
          </a:xfrm>
          <a:prstGeom prst="rect">
            <a:avLst/>
          </a:prstGeom>
          <a:noFill/>
        </p:spPr>
        <p:txBody>
          <a:bodyPr wrap="none" rtlCol="0">
            <a:spAutoFit/>
          </a:bodyPr>
          <a:lstStyle/>
          <a:p>
            <a:r>
              <a:rPr lang="en-US" altLang="ja-JP" dirty="0">
                <a:latin typeface="+mj-lt"/>
              </a:rPr>
              <a:t>As-Q</a:t>
            </a:r>
            <a:endParaRPr lang="ja-JP" altLang="en-US" dirty="0">
              <a:latin typeface="+mj-lt"/>
            </a:endParaRPr>
          </a:p>
        </p:txBody>
      </p:sp>
      <p:sp>
        <p:nvSpPr>
          <p:cNvPr id="141" name="テキスト ボックス 140"/>
          <p:cNvSpPr txBox="1"/>
          <p:nvPr/>
        </p:nvSpPr>
        <p:spPr>
          <a:xfrm>
            <a:off x="4563962" y="2602472"/>
            <a:ext cx="3888432" cy="584775"/>
          </a:xfrm>
          <a:prstGeom prst="rect">
            <a:avLst/>
          </a:prstGeom>
          <a:noFill/>
        </p:spPr>
        <p:txBody>
          <a:bodyPr wrap="square" rtlCol="0">
            <a:spAutoFit/>
          </a:bodyPr>
          <a:lstStyle/>
          <a:p>
            <a:r>
              <a:rPr lang="en-US" altLang="ja-JP" sz="1600" dirty="0">
                <a:effectLst>
                  <a:outerShdw blurRad="50800" dist="38100" dir="2700000" algn="tl" rotWithShape="0">
                    <a:schemeClr val="bg1">
                      <a:alpha val="62000"/>
                    </a:schemeClr>
                  </a:outerShdw>
                </a:effectLst>
                <a:latin typeface="+mj-lt"/>
              </a:rPr>
              <a:t>Clustering  Temp. range</a:t>
            </a:r>
          </a:p>
          <a:p>
            <a:pPr algn="ctr"/>
            <a:r>
              <a:rPr lang="en-US" altLang="ja-JP" sz="1600" dirty="0">
                <a:effectLst>
                  <a:outerShdw blurRad="50800" dist="38100" dir="2700000" algn="tl" rotWithShape="0">
                    <a:schemeClr val="bg1">
                      <a:alpha val="62000"/>
                    </a:schemeClr>
                  </a:outerShdw>
                </a:effectLst>
                <a:latin typeface="+mj-lt"/>
              </a:rPr>
              <a:t> </a:t>
            </a:r>
            <a:r>
              <a:rPr lang="en-US" altLang="ja-JP" sz="1600" dirty="0">
                <a:solidFill>
                  <a:schemeClr val="bg1"/>
                </a:solidFill>
                <a:effectLst>
                  <a:outerShdw blurRad="50800" dist="38100" dir="2700000" algn="tl" rotWithShape="0">
                    <a:prstClr val="black">
                      <a:alpha val="40000"/>
                    </a:prstClr>
                  </a:outerShdw>
                </a:effectLst>
                <a:latin typeface="+mj-lt"/>
              </a:rPr>
              <a:t>Cu</a:t>
            </a:r>
            <a:r>
              <a:rPr lang="ja-JP" altLang="en-US" sz="1600" dirty="0">
                <a:solidFill>
                  <a:schemeClr val="bg1"/>
                </a:solidFill>
                <a:effectLst>
                  <a:outerShdw blurRad="50800" dist="38100" dir="2700000" algn="tl" rotWithShape="0">
                    <a:prstClr val="black">
                      <a:alpha val="40000"/>
                    </a:prstClr>
                  </a:outerShdw>
                </a:effectLst>
                <a:latin typeface="+mj-lt"/>
              </a:rPr>
              <a:t> </a:t>
            </a:r>
            <a:r>
              <a:rPr lang="en-US" altLang="ja-JP" sz="1600" dirty="0">
                <a:solidFill>
                  <a:schemeClr val="bg1"/>
                </a:solidFill>
                <a:effectLst>
                  <a:outerShdw blurRad="50800" dist="38100" dir="2700000" algn="tl" rotWithShape="0">
                    <a:prstClr val="black">
                      <a:alpha val="40000"/>
                    </a:prstClr>
                  </a:outerShdw>
                </a:effectLst>
                <a:latin typeface="+mj-lt"/>
              </a:rPr>
              <a:t>migration</a:t>
            </a:r>
            <a:endParaRPr lang="ja-JP" altLang="en-US" sz="1600" dirty="0">
              <a:solidFill>
                <a:schemeClr val="bg1"/>
              </a:solidFill>
              <a:effectLst>
                <a:outerShdw blurRad="50800" dist="38100" dir="2700000" algn="tl" rotWithShape="0">
                  <a:prstClr val="black">
                    <a:alpha val="40000"/>
                  </a:prstClr>
                </a:outerShdw>
              </a:effectLst>
              <a:latin typeface="+mj-lt"/>
            </a:endParaRPr>
          </a:p>
        </p:txBody>
      </p:sp>
      <p:sp>
        <p:nvSpPr>
          <p:cNvPr id="142" name="テキスト ボックス 141"/>
          <p:cNvSpPr txBox="1"/>
          <p:nvPr/>
        </p:nvSpPr>
        <p:spPr>
          <a:xfrm>
            <a:off x="8157519" y="2634579"/>
            <a:ext cx="3411511" cy="461665"/>
          </a:xfrm>
          <a:prstGeom prst="rect">
            <a:avLst/>
          </a:prstGeom>
          <a:noFill/>
        </p:spPr>
        <p:txBody>
          <a:bodyPr wrap="none" rtlCol="0">
            <a:spAutoFit/>
          </a:bodyPr>
          <a:lstStyle/>
          <a:p>
            <a:r>
              <a:rPr lang="en-US" altLang="ja-JP" dirty="0">
                <a:latin typeface="+mj-lt"/>
              </a:rPr>
              <a:t>crystallization  Temp.</a:t>
            </a:r>
            <a:endParaRPr lang="ja-JP" altLang="en-US" dirty="0">
              <a:latin typeface="+mj-lt"/>
            </a:endParaRPr>
          </a:p>
        </p:txBody>
      </p:sp>
      <p:sp>
        <p:nvSpPr>
          <p:cNvPr id="143" name="下矢印 142"/>
          <p:cNvSpPr/>
          <p:nvPr/>
        </p:nvSpPr>
        <p:spPr>
          <a:xfrm>
            <a:off x="4799856" y="3981466"/>
            <a:ext cx="216024"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j-lt"/>
            </a:endParaRPr>
          </a:p>
        </p:txBody>
      </p:sp>
      <p:sp>
        <p:nvSpPr>
          <p:cNvPr id="144" name="下矢印 143"/>
          <p:cNvSpPr/>
          <p:nvPr/>
        </p:nvSpPr>
        <p:spPr>
          <a:xfrm>
            <a:off x="4799856" y="4607417"/>
            <a:ext cx="216024"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j-lt"/>
            </a:endParaRPr>
          </a:p>
        </p:txBody>
      </p:sp>
      <p:sp>
        <p:nvSpPr>
          <p:cNvPr id="2" name="タイトル 1"/>
          <p:cNvSpPr>
            <a:spLocks noGrp="1"/>
          </p:cNvSpPr>
          <p:nvPr>
            <p:ph type="title"/>
          </p:nvPr>
        </p:nvSpPr>
        <p:spPr/>
        <p:txBody>
          <a:bodyPr/>
          <a:lstStyle/>
          <a:p>
            <a:r>
              <a:rPr lang="en-US" altLang="ja-JP" sz="3200" dirty="0"/>
              <a:t>Cu clustering in Normal Annealing in new composition</a:t>
            </a:r>
            <a:endParaRPr kumimoji="1" lang="ja-JP" altLang="en-US" sz="3200" dirty="0"/>
          </a:p>
        </p:txBody>
      </p:sp>
      <p:sp>
        <p:nvSpPr>
          <p:cNvPr id="145" name="スライド番号プレースホルダ 144"/>
          <p:cNvSpPr>
            <a:spLocks noGrp="1"/>
          </p:cNvSpPr>
          <p:nvPr>
            <p:ph type="sldNum" sz="quarter" idx="4294967295"/>
          </p:nvPr>
        </p:nvSpPr>
        <p:spPr>
          <a:xfrm>
            <a:off x="9448800" y="6356350"/>
            <a:ext cx="2743200" cy="365125"/>
          </a:xfrm>
          <a:prstGeom prst="rect">
            <a:avLst/>
          </a:prstGeom>
        </p:spPr>
        <p:txBody>
          <a:bodyPr/>
          <a:lstStyle/>
          <a:p>
            <a:pPr>
              <a:defRPr/>
            </a:pPr>
            <a:fld id="{3A982D81-60BA-4C71-A707-A42A7FC2EA3F}" type="slidenum">
              <a:rPr lang="ja-JP" altLang="en-US" smtClean="0"/>
              <a:pPr>
                <a:defRPr/>
              </a:pPr>
              <a:t>26</a:t>
            </a:fld>
            <a:endParaRPr lang="ja-JP" altLang="en-US"/>
          </a:p>
        </p:txBody>
      </p:sp>
      <p:cxnSp>
        <p:nvCxnSpPr>
          <p:cNvPr id="147" name="直線矢印コネクタ 146"/>
          <p:cNvCxnSpPr>
            <a:stCxn id="148" idx="0"/>
          </p:cNvCxnSpPr>
          <p:nvPr/>
        </p:nvCxnSpPr>
        <p:spPr>
          <a:xfrm flipV="1">
            <a:off x="2304640" y="2492896"/>
            <a:ext cx="46945" cy="648072"/>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148" name="テキスト ボックス 147"/>
          <p:cNvSpPr txBox="1"/>
          <p:nvPr/>
        </p:nvSpPr>
        <p:spPr>
          <a:xfrm>
            <a:off x="1775520" y="3140968"/>
            <a:ext cx="1058238" cy="400110"/>
          </a:xfrm>
          <a:prstGeom prst="rect">
            <a:avLst/>
          </a:prstGeom>
          <a:noFill/>
        </p:spPr>
        <p:txBody>
          <a:bodyPr wrap="none" rtlCol="0">
            <a:spAutoFit/>
          </a:bodyPr>
          <a:lstStyle/>
          <a:p>
            <a:r>
              <a:rPr lang="en-US" altLang="ja-JP" sz="2000" dirty="0">
                <a:latin typeface="+mj-lt"/>
              </a:rPr>
              <a:t>Cu</a:t>
            </a:r>
            <a:r>
              <a:rPr lang="ja-JP" altLang="en-US" sz="2000" dirty="0">
                <a:latin typeface="+mj-lt"/>
              </a:rPr>
              <a:t> </a:t>
            </a:r>
            <a:r>
              <a:rPr lang="en-US" altLang="ja-JP" sz="2000" dirty="0">
                <a:latin typeface="+mj-lt"/>
              </a:rPr>
              <a:t>atom</a:t>
            </a:r>
          </a:p>
        </p:txBody>
      </p:sp>
      <p:sp>
        <p:nvSpPr>
          <p:cNvPr id="149" name="下矢印 148"/>
          <p:cNvSpPr/>
          <p:nvPr/>
        </p:nvSpPr>
        <p:spPr>
          <a:xfrm>
            <a:off x="4799856" y="5471513"/>
            <a:ext cx="216024"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j-lt"/>
            </a:endParaRPr>
          </a:p>
        </p:txBody>
      </p:sp>
    </p:spTree>
    <p:extLst>
      <p:ext uri="{BB962C8B-B14F-4D97-AF65-F5344CB8AC3E}">
        <p14:creationId xmlns:p14="http://schemas.microsoft.com/office/powerpoint/2010/main" val="260034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000"/>
                                  </p:stCondLst>
                                  <p:childTnLst>
                                    <p:set>
                                      <p:cBhvr>
                                        <p:cTn id="6" dur="1" fill="hold">
                                          <p:stCondLst>
                                            <p:cond delay="0"/>
                                          </p:stCondLst>
                                        </p:cTn>
                                        <p:tgtEl>
                                          <p:spTgt spid="227"/>
                                        </p:tgtEl>
                                        <p:attrNameLst>
                                          <p:attrName>style.visibility</p:attrName>
                                        </p:attrNameLst>
                                      </p:cBhvr>
                                      <p:to>
                                        <p:strVal val="visible"/>
                                      </p:to>
                                    </p:set>
                                    <p:animEffect transition="in" filter="wipe(left)">
                                      <p:cBhvr>
                                        <p:cTn id="7" dur="5000"/>
                                        <p:tgtEl>
                                          <p:spTgt spid="227"/>
                                        </p:tgtEl>
                                      </p:cBhvr>
                                    </p:animEffect>
                                  </p:childTnLst>
                                </p:cTn>
                              </p:par>
                            </p:childTnLst>
                          </p:cTn>
                        </p:par>
                        <p:par>
                          <p:cTn id="8" fill="hold">
                            <p:stCondLst>
                              <p:cond delay="7000"/>
                            </p:stCondLst>
                            <p:childTnLst>
                              <p:par>
                                <p:cTn id="9" presetID="22" presetClass="entr" presetSubtype="1" fill="hold" nodeType="afterEffect">
                                  <p:stCondLst>
                                    <p:cond delay="0"/>
                                  </p:stCondLst>
                                  <p:childTnLst>
                                    <p:set>
                                      <p:cBhvr>
                                        <p:cTn id="10" dur="1" fill="hold">
                                          <p:stCondLst>
                                            <p:cond delay="0"/>
                                          </p:stCondLst>
                                        </p:cTn>
                                        <p:tgtEl>
                                          <p:spTgt spid="228"/>
                                        </p:tgtEl>
                                        <p:attrNameLst>
                                          <p:attrName>style.visibility</p:attrName>
                                        </p:attrNameLst>
                                      </p:cBhvr>
                                      <p:to>
                                        <p:strVal val="visible"/>
                                      </p:to>
                                    </p:set>
                                    <p:animEffect transition="in" filter="wipe(up)">
                                      <p:cBhvr>
                                        <p:cTn id="11" dur="2000"/>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p:cNvSpPr/>
          <p:nvPr/>
        </p:nvSpPr>
        <p:spPr>
          <a:xfrm>
            <a:off x="1919536" y="1340768"/>
            <a:ext cx="2088232" cy="1296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0" name="Oval 29"/>
          <p:cNvSpPr/>
          <p:nvPr/>
        </p:nvSpPr>
        <p:spPr>
          <a:xfrm>
            <a:off x="2567609" y="1628801"/>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1" name="Oval 30"/>
          <p:cNvSpPr/>
          <p:nvPr/>
        </p:nvSpPr>
        <p:spPr>
          <a:xfrm>
            <a:off x="2207569" y="1844825"/>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2" name="Oval 31"/>
          <p:cNvSpPr/>
          <p:nvPr/>
        </p:nvSpPr>
        <p:spPr>
          <a:xfrm>
            <a:off x="3071665" y="1556793"/>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3" name="Oval 32"/>
          <p:cNvSpPr/>
          <p:nvPr/>
        </p:nvSpPr>
        <p:spPr>
          <a:xfrm>
            <a:off x="2855641" y="1772817"/>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4" name="Oval 33"/>
          <p:cNvSpPr/>
          <p:nvPr/>
        </p:nvSpPr>
        <p:spPr>
          <a:xfrm>
            <a:off x="3503713" y="1772817"/>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5" name="Oval 34"/>
          <p:cNvSpPr/>
          <p:nvPr/>
        </p:nvSpPr>
        <p:spPr>
          <a:xfrm>
            <a:off x="2567609" y="2060849"/>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6" name="Oval 35"/>
          <p:cNvSpPr/>
          <p:nvPr/>
        </p:nvSpPr>
        <p:spPr>
          <a:xfrm>
            <a:off x="2855641" y="2447178"/>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7" name="Oval 36"/>
          <p:cNvSpPr/>
          <p:nvPr/>
        </p:nvSpPr>
        <p:spPr>
          <a:xfrm>
            <a:off x="3287689" y="1628801"/>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8" name="Oval 37"/>
          <p:cNvSpPr/>
          <p:nvPr/>
        </p:nvSpPr>
        <p:spPr>
          <a:xfrm>
            <a:off x="2207569" y="2204865"/>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9" name="Oval 38"/>
          <p:cNvSpPr/>
          <p:nvPr/>
        </p:nvSpPr>
        <p:spPr>
          <a:xfrm>
            <a:off x="3503713" y="2276873"/>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9" name="Oval 29"/>
          <p:cNvSpPr/>
          <p:nvPr/>
        </p:nvSpPr>
        <p:spPr>
          <a:xfrm>
            <a:off x="2495601" y="1727098"/>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0" name="Oval 30"/>
          <p:cNvSpPr/>
          <p:nvPr/>
        </p:nvSpPr>
        <p:spPr>
          <a:xfrm>
            <a:off x="2359969" y="1988841"/>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1" name="Oval 31"/>
          <p:cNvSpPr/>
          <p:nvPr/>
        </p:nvSpPr>
        <p:spPr>
          <a:xfrm>
            <a:off x="3602010" y="1583082"/>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2" name="Oval 32"/>
          <p:cNvSpPr/>
          <p:nvPr/>
        </p:nvSpPr>
        <p:spPr>
          <a:xfrm>
            <a:off x="3008041" y="1844825"/>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3" name="Oval 33"/>
          <p:cNvSpPr/>
          <p:nvPr/>
        </p:nvSpPr>
        <p:spPr>
          <a:xfrm>
            <a:off x="3656113" y="2015130"/>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4" name="Oval 34"/>
          <p:cNvSpPr/>
          <p:nvPr/>
        </p:nvSpPr>
        <p:spPr>
          <a:xfrm>
            <a:off x="2881930" y="2132857"/>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5" name="Oval 35"/>
          <p:cNvSpPr/>
          <p:nvPr/>
        </p:nvSpPr>
        <p:spPr>
          <a:xfrm>
            <a:off x="3008041" y="2348881"/>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6" name="Oval 36"/>
          <p:cNvSpPr/>
          <p:nvPr/>
        </p:nvSpPr>
        <p:spPr>
          <a:xfrm>
            <a:off x="3431705" y="2060849"/>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7" name="Oval 37"/>
          <p:cNvSpPr/>
          <p:nvPr/>
        </p:nvSpPr>
        <p:spPr>
          <a:xfrm>
            <a:off x="2359969" y="2420889"/>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8" name="Oval 38"/>
          <p:cNvSpPr/>
          <p:nvPr/>
        </p:nvSpPr>
        <p:spPr>
          <a:xfrm>
            <a:off x="3719737" y="2420889"/>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9" name="Oval 29"/>
          <p:cNvSpPr/>
          <p:nvPr/>
        </p:nvSpPr>
        <p:spPr>
          <a:xfrm>
            <a:off x="2279577" y="1583082"/>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0" name="Oval 30"/>
          <p:cNvSpPr/>
          <p:nvPr/>
        </p:nvSpPr>
        <p:spPr>
          <a:xfrm>
            <a:off x="2063553" y="1943122"/>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1" name="Oval 31"/>
          <p:cNvSpPr/>
          <p:nvPr/>
        </p:nvSpPr>
        <p:spPr>
          <a:xfrm>
            <a:off x="2855641" y="1583082"/>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2" name="Oval 32"/>
          <p:cNvSpPr/>
          <p:nvPr/>
        </p:nvSpPr>
        <p:spPr>
          <a:xfrm>
            <a:off x="2783633" y="1916833"/>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3" name="Oval 33"/>
          <p:cNvSpPr/>
          <p:nvPr/>
        </p:nvSpPr>
        <p:spPr>
          <a:xfrm>
            <a:off x="3359697" y="1799106"/>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4" name="Oval 34"/>
          <p:cNvSpPr/>
          <p:nvPr/>
        </p:nvSpPr>
        <p:spPr>
          <a:xfrm>
            <a:off x="2423593" y="2087138"/>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5" name="Oval 35"/>
          <p:cNvSpPr/>
          <p:nvPr/>
        </p:nvSpPr>
        <p:spPr>
          <a:xfrm>
            <a:off x="2711625" y="2303162"/>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6" name="Oval 36"/>
          <p:cNvSpPr/>
          <p:nvPr/>
        </p:nvSpPr>
        <p:spPr>
          <a:xfrm>
            <a:off x="3143673" y="2087138"/>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7" name="Oval 37"/>
          <p:cNvSpPr/>
          <p:nvPr/>
        </p:nvSpPr>
        <p:spPr>
          <a:xfrm>
            <a:off x="2063553" y="2375170"/>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8" name="Oval 38"/>
          <p:cNvSpPr/>
          <p:nvPr/>
        </p:nvSpPr>
        <p:spPr>
          <a:xfrm>
            <a:off x="3287689" y="2276873"/>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nvGrpSpPr>
          <p:cNvPr id="279" name="グループ化 278"/>
          <p:cNvGrpSpPr/>
          <p:nvPr/>
        </p:nvGrpSpPr>
        <p:grpSpPr>
          <a:xfrm>
            <a:off x="8256240" y="2996952"/>
            <a:ext cx="2088232" cy="2448272"/>
            <a:chOff x="6732240" y="2996952"/>
            <a:chExt cx="2088232" cy="2448272"/>
          </a:xfrm>
        </p:grpSpPr>
        <p:sp>
          <p:nvSpPr>
            <p:cNvPr id="138" name="Rounded Rectangle 28"/>
            <p:cNvSpPr/>
            <p:nvPr/>
          </p:nvSpPr>
          <p:spPr>
            <a:xfrm>
              <a:off x="6732240" y="4149080"/>
              <a:ext cx="2088232" cy="1296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39" name="Oval 29"/>
            <p:cNvSpPr/>
            <p:nvPr/>
          </p:nvSpPr>
          <p:spPr>
            <a:xfrm>
              <a:off x="7380312" y="4437112"/>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0" name="Oval 30"/>
            <p:cNvSpPr/>
            <p:nvPr/>
          </p:nvSpPr>
          <p:spPr>
            <a:xfrm>
              <a:off x="7020272" y="4653136"/>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1" name="Oval 31"/>
            <p:cNvSpPr/>
            <p:nvPr/>
          </p:nvSpPr>
          <p:spPr>
            <a:xfrm>
              <a:off x="7970093" y="4393679"/>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2" name="Oval 32"/>
            <p:cNvSpPr/>
            <p:nvPr/>
          </p:nvSpPr>
          <p:spPr>
            <a:xfrm>
              <a:off x="7639769" y="4676378"/>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3" name="Oval 33"/>
            <p:cNvSpPr/>
            <p:nvPr/>
          </p:nvSpPr>
          <p:spPr>
            <a:xfrm>
              <a:off x="8249741" y="4600178"/>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4" name="Oval 34"/>
            <p:cNvSpPr/>
            <p:nvPr/>
          </p:nvSpPr>
          <p:spPr>
            <a:xfrm>
              <a:off x="7304112" y="4869160"/>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5" name="Oval 35"/>
            <p:cNvSpPr/>
            <p:nvPr/>
          </p:nvSpPr>
          <p:spPr>
            <a:xfrm>
              <a:off x="7668344" y="5255489"/>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6" name="Oval 36"/>
            <p:cNvSpPr/>
            <p:nvPr/>
          </p:nvSpPr>
          <p:spPr>
            <a:xfrm>
              <a:off x="8043242" y="4427587"/>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7" name="Oval 37"/>
            <p:cNvSpPr/>
            <p:nvPr/>
          </p:nvSpPr>
          <p:spPr>
            <a:xfrm>
              <a:off x="6902545" y="5183481"/>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8" name="Oval 38"/>
            <p:cNvSpPr/>
            <p:nvPr/>
          </p:nvSpPr>
          <p:spPr>
            <a:xfrm>
              <a:off x="8297366" y="4999459"/>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9" name="Oval 29"/>
            <p:cNvSpPr/>
            <p:nvPr/>
          </p:nvSpPr>
          <p:spPr>
            <a:xfrm>
              <a:off x="7346404" y="4497309"/>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0" name="Oval 30"/>
            <p:cNvSpPr/>
            <p:nvPr/>
          </p:nvSpPr>
          <p:spPr>
            <a:xfrm>
              <a:off x="7191722" y="4854302"/>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14" name="Oval 31"/>
            <p:cNvSpPr/>
            <p:nvPr/>
          </p:nvSpPr>
          <p:spPr>
            <a:xfrm>
              <a:off x="8414713" y="4391393"/>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15" name="Oval 32"/>
            <p:cNvSpPr/>
            <p:nvPr/>
          </p:nvSpPr>
          <p:spPr>
            <a:xfrm>
              <a:off x="7820744" y="4653136"/>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25" name="Oval 33"/>
            <p:cNvSpPr/>
            <p:nvPr/>
          </p:nvSpPr>
          <p:spPr>
            <a:xfrm>
              <a:off x="8506916" y="5042516"/>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26" name="Oval 34"/>
            <p:cNvSpPr/>
            <p:nvPr/>
          </p:nvSpPr>
          <p:spPr>
            <a:xfrm>
              <a:off x="7780358" y="4941168"/>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27" name="Oval 35"/>
            <p:cNvSpPr/>
            <p:nvPr/>
          </p:nvSpPr>
          <p:spPr>
            <a:xfrm>
              <a:off x="7735019" y="5223867"/>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28" name="Oval 36"/>
            <p:cNvSpPr/>
            <p:nvPr/>
          </p:nvSpPr>
          <p:spPr>
            <a:xfrm>
              <a:off x="8244408" y="4945360"/>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29" name="Oval 37"/>
            <p:cNvSpPr/>
            <p:nvPr/>
          </p:nvSpPr>
          <p:spPr>
            <a:xfrm>
              <a:off x="7172672" y="5229200"/>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30" name="Oval 38"/>
            <p:cNvSpPr/>
            <p:nvPr/>
          </p:nvSpPr>
          <p:spPr>
            <a:xfrm>
              <a:off x="8532440" y="5105375"/>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31" name="Oval 29"/>
            <p:cNvSpPr/>
            <p:nvPr/>
          </p:nvSpPr>
          <p:spPr>
            <a:xfrm>
              <a:off x="7092280" y="4391393"/>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32" name="Oval 30"/>
            <p:cNvSpPr/>
            <p:nvPr/>
          </p:nvSpPr>
          <p:spPr>
            <a:xfrm>
              <a:off x="7020272" y="4725144"/>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33" name="Oval 31"/>
            <p:cNvSpPr/>
            <p:nvPr/>
          </p:nvSpPr>
          <p:spPr>
            <a:xfrm>
              <a:off x="7668344" y="4391393"/>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34" name="Oval 32"/>
            <p:cNvSpPr/>
            <p:nvPr/>
          </p:nvSpPr>
          <p:spPr>
            <a:xfrm>
              <a:off x="7596336" y="4725144"/>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35" name="Oval 33"/>
            <p:cNvSpPr/>
            <p:nvPr/>
          </p:nvSpPr>
          <p:spPr>
            <a:xfrm>
              <a:off x="8172400" y="4607417"/>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36" name="Oval 34"/>
            <p:cNvSpPr/>
            <p:nvPr/>
          </p:nvSpPr>
          <p:spPr>
            <a:xfrm>
              <a:off x="7236296" y="4895449"/>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37" name="Oval 35"/>
            <p:cNvSpPr/>
            <p:nvPr/>
          </p:nvSpPr>
          <p:spPr>
            <a:xfrm>
              <a:off x="7524328" y="5111473"/>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38" name="Oval 36"/>
            <p:cNvSpPr/>
            <p:nvPr/>
          </p:nvSpPr>
          <p:spPr>
            <a:xfrm>
              <a:off x="7908751" y="4895449"/>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39" name="Oval 37"/>
            <p:cNvSpPr/>
            <p:nvPr/>
          </p:nvSpPr>
          <p:spPr>
            <a:xfrm>
              <a:off x="6961981" y="5183481"/>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40" name="Oval 38"/>
            <p:cNvSpPr/>
            <p:nvPr/>
          </p:nvSpPr>
          <p:spPr>
            <a:xfrm>
              <a:off x="8100392" y="5085184"/>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42" name="下矢印 241"/>
            <p:cNvSpPr/>
            <p:nvPr/>
          </p:nvSpPr>
          <p:spPr>
            <a:xfrm>
              <a:off x="7668344" y="2996952"/>
              <a:ext cx="360040" cy="6480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j-lt"/>
              </a:endParaRPr>
            </a:p>
          </p:txBody>
        </p:sp>
        <p:sp>
          <p:nvSpPr>
            <p:cNvPr id="243" name="円/楕円 242"/>
            <p:cNvSpPr/>
            <p:nvPr/>
          </p:nvSpPr>
          <p:spPr>
            <a:xfrm>
              <a:off x="7164288" y="4221088"/>
              <a:ext cx="216024" cy="21602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ja-JP" altLang="en-US">
                <a:latin typeface="+mj-lt"/>
              </a:endParaRPr>
            </a:p>
          </p:txBody>
        </p:sp>
        <p:sp>
          <p:nvSpPr>
            <p:cNvPr id="244" name="円/楕円 243"/>
            <p:cNvSpPr/>
            <p:nvPr/>
          </p:nvSpPr>
          <p:spPr>
            <a:xfrm>
              <a:off x="6876256" y="4437112"/>
              <a:ext cx="216024" cy="21602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ja-JP" altLang="en-US">
                <a:latin typeface="+mj-lt"/>
              </a:endParaRPr>
            </a:p>
          </p:txBody>
        </p:sp>
        <p:sp>
          <p:nvSpPr>
            <p:cNvPr id="245" name="円/楕円 244"/>
            <p:cNvSpPr/>
            <p:nvPr/>
          </p:nvSpPr>
          <p:spPr>
            <a:xfrm>
              <a:off x="7092280" y="4509120"/>
              <a:ext cx="216024" cy="21602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ja-JP" altLang="en-US">
                <a:latin typeface="+mj-lt"/>
              </a:endParaRPr>
            </a:p>
          </p:txBody>
        </p:sp>
        <p:sp>
          <p:nvSpPr>
            <p:cNvPr id="246" name="円/楕円 245"/>
            <p:cNvSpPr/>
            <p:nvPr/>
          </p:nvSpPr>
          <p:spPr>
            <a:xfrm>
              <a:off x="7291611" y="4714875"/>
              <a:ext cx="168746" cy="18248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ja-JP" altLang="en-US">
                <a:latin typeface="+mj-lt"/>
              </a:endParaRPr>
            </a:p>
          </p:txBody>
        </p:sp>
        <p:sp>
          <p:nvSpPr>
            <p:cNvPr id="247" name="円/楕円 246"/>
            <p:cNvSpPr/>
            <p:nvPr/>
          </p:nvSpPr>
          <p:spPr>
            <a:xfrm>
              <a:off x="7415783" y="4466456"/>
              <a:ext cx="216024" cy="21602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ja-JP" altLang="en-US">
                <a:latin typeface="+mj-lt"/>
              </a:endParaRPr>
            </a:p>
          </p:txBody>
        </p:sp>
        <p:sp>
          <p:nvSpPr>
            <p:cNvPr id="248" name="円/楕円 247"/>
            <p:cNvSpPr/>
            <p:nvPr/>
          </p:nvSpPr>
          <p:spPr>
            <a:xfrm>
              <a:off x="7740352" y="4365104"/>
              <a:ext cx="216024" cy="21602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ja-JP" altLang="en-US">
                <a:latin typeface="+mj-lt"/>
              </a:endParaRPr>
            </a:p>
          </p:txBody>
        </p:sp>
        <p:sp>
          <p:nvSpPr>
            <p:cNvPr id="249" name="円/楕円 248"/>
            <p:cNvSpPr/>
            <p:nvPr/>
          </p:nvSpPr>
          <p:spPr>
            <a:xfrm>
              <a:off x="7452320" y="4869160"/>
              <a:ext cx="216024" cy="21602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ja-JP" altLang="en-US">
                <a:latin typeface="+mj-lt"/>
              </a:endParaRPr>
            </a:p>
          </p:txBody>
        </p:sp>
        <p:sp>
          <p:nvSpPr>
            <p:cNvPr id="250" name="円/楕円 249"/>
            <p:cNvSpPr/>
            <p:nvPr/>
          </p:nvSpPr>
          <p:spPr>
            <a:xfrm>
              <a:off x="7239000" y="5095106"/>
              <a:ext cx="216024" cy="21602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ja-JP" altLang="en-US">
                <a:latin typeface="+mj-lt"/>
              </a:endParaRPr>
            </a:p>
          </p:txBody>
        </p:sp>
        <p:sp>
          <p:nvSpPr>
            <p:cNvPr id="251" name="円/楕円 250"/>
            <p:cNvSpPr/>
            <p:nvPr/>
          </p:nvSpPr>
          <p:spPr>
            <a:xfrm>
              <a:off x="7020272" y="4946501"/>
              <a:ext cx="216024" cy="21602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ja-JP" altLang="en-US">
                <a:latin typeface="+mj-lt"/>
              </a:endParaRPr>
            </a:p>
          </p:txBody>
        </p:sp>
        <p:sp>
          <p:nvSpPr>
            <p:cNvPr id="252" name="円/楕円 251"/>
            <p:cNvSpPr/>
            <p:nvPr/>
          </p:nvSpPr>
          <p:spPr>
            <a:xfrm>
              <a:off x="6948264" y="5229200"/>
              <a:ext cx="216024" cy="21602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ja-JP" altLang="en-US">
                <a:latin typeface="+mj-lt"/>
              </a:endParaRPr>
            </a:p>
          </p:txBody>
        </p:sp>
        <p:sp>
          <p:nvSpPr>
            <p:cNvPr id="253" name="円/楕円 252"/>
            <p:cNvSpPr/>
            <p:nvPr/>
          </p:nvSpPr>
          <p:spPr>
            <a:xfrm>
              <a:off x="6837065" y="4735463"/>
              <a:ext cx="216024" cy="21602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ja-JP" altLang="en-US">
                <a:latin typeface="+mj-lt"/>
              </a:endParaRPr>
            </a:p>
          </p:txBody>
        </p:sp>
        <p:sp>
          <p:nvSpPr>
            <p:cNvPr id="254" name="円/楕円 253"/>
            <p:cNvSpPr/>
            <p:nvPr/>
          </p:nvSpPr>
          <p:spPr>
            <a:xfrm>
              <a:off x="7755657" y="5248646"/>
              <a:ext cx="175617" cy="18861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ja-JP" altLang="en-US">
                <a:latin typeface="+mj-lt"/>
              </a:endParaRPr>
            </a:p>
          </p:txBody>
        </p:sp>
        <p:sp>
          <p:nvSpPr>
            <p:cNvPr id="255" name="円/楕円 254"/>
            <p:cNvSpPr/>
            <p:nvPr/>
          </p:nvSpPr>
          <p:spPr>
            <a:xfrm>
              <a:off x="7783091" y="4986164"/>
              <a:ext cx="216024" cy="21602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ja-JP" altLang="en-US">
                <a:latin typeface="+mj-lt"/>
              </a:endParaRPr>
            </a:p>
          </p:txBody>
        </p:sp>
        <p:sp>
          <p:nvSpPr>
            <p:cNvPr id="256" name="円/楕円 255"/>
            <p:cNvSpPr/>
            <p:nvPr/>
          </p:nvSpPr>
          <p:spPr>
            <a:xfrm>
              <a:off x="7716738" y="4712990"/>
              <a:ext cx="216024" cy="21602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ja-JP" altLang="en-US">
                <a:latin typeface="+mj-lt"/>
              </a:endParaRPr>
            </a:p>
          </p:txBody>
        </p:sp>
        <p:sp>
          <p:nvSpPr>
            <p:cNvPr id="257" name="円/楕円 256"/>
            <p:cNvSpPr/>
            <p:nvPr/>
          </p:nvSpPr>
          <p:spPr>
            <a:xfrm>
              <a:off x="7596336" y="5052814"/>
              <a:ext cx="163488" cy="17638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ja-JP" altLang="en-US">
                <a:latin typeface="+mj-lt"/>
              </a:endParaRPr>
            </a:p>
          </p:txBody>
        </p:sp>
        <p:sp>
          <p:nvSpPr>
            <p:cNvPr id="258" name="円/楕円 257"/>
            <p:cNvSpPr/>
            <p:nvPr/>
          </p:nvSpPr>
          <p:spPr>
            <a:xfrm>
              <a:off x="8028384" y="5157192"/>
              <a:ext cx="216024" cy="21602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ja-JP" altLang="en-US">
                <a:latin typeface="+mj-lt"/>
              </a:endParaRPr>
            </a:p>
          </p:txBody>
        </p:sp>
        <p:sp>
          <p:nvSpPr>
            <p:cNvPr id="259" name="円/楕円 258"/>
            <p:cNvSpPr/>
            <p:nvPr/>
          </p:nvSpPr>
          <p:spPr>
            <a:xfrm>
              <a:off x="7997948" y="4800972"/>
              <a:ext cx="174451" cy="21220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ja-JP" altLang="en-US">
                <a:latin typeface="+mj-lt"/>
              </a:endParaRPr>
            </a:p>
          </p:txBody>
        </p:sp>
        <p:sp>
          <p:nvSpPr>
            <p:cNvPr id="260" name="円/楕円 259"/>
            <p:cNvSpPr/>
            <p:nvPr/>
          </p:nvSpPr>
          <p:spPr>
            <a:xfrm>
              <a:off x="8168258" y="4676006"/>
              <a:ext cx="216024" cy="21602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ja-JP" altLang="en-US">
                <a:latin typeface="+mj-lt"/>
              </a:endParaRPr>
            </a:p>
          </p:txBody>
        </p:sp>
        <p:sp>
          <p:nvSpPr>
            <p:cNvPr id="261" name="円/楕円 260"/>
            <p:cNvSpPr/>
            <p:nvPr/>
          </p:nvSpPr>
          <p:spPr>
            <a:xfrm>
              <a:off x="7918723" y="4521374"/>
              <a:ext cx="216024" cy="21602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ja-JP" altLang="en-US">
                <a:latin typeface="+mj-lt"/>
              </a:endParaRPr>
            </a:p>
          </p:txBody>
        </p:sp>
        <p:sp>
          <p:nvSpPr>
            <p:cNvPr id="262" name="円/楕円 261"/>
            <p:cNvSpPr/>
            <p:nvPr/>
          </p:nvSpPr>
          <p:spPr>
            <a:xfrm>
              <a:off x="8264674" y="5063158"/>
              <a:ext cx="216024" cy="21602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ja-JP" altLang="en-US">
                <a:latin typeface="+mj-lt"/>
              </a:endParaRPr>
            </a:p>
          </p:txBody>
        </p:sp>
        <p:sp>
          <p:nvSpPr>
            <p:cNvPr id="263" name="円/楕円 262"/>
            <p:cNvSpPr/>
            <p:nvPr/>
          </p:nvSpPr>
          <p:spPr>
            <a:xfrm>
              <a:off x="8412063" y="4783857"/>
              <a:ext cx="216024" cy="21602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ja-JP" altLang="en-US">
                <a:latin typeface="+mj-lt"/>
              </a:endParaRPr>
            </a:p>
          </p:txBody>
        </p:sp>
        <p:sp>
          <p:nvSpPr>
            <p:cNvPr id="264" name="円/楕円 263"/>
            <p:cNvSpPr/>
            <p:nvPr/>
          </p:nvSpPr>
          <p:spPr>
            <a:xfrm>
              <a:off x="8323337" y="4474121"/>
              <a:ext cx="216024" cy="21602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ja-JP" altLang="en-US">
                <a:latin typeface="+mj-lt"/>
              </a:endParaRPr>
            </a:p>
          </p:txBody>
        </p:sp>
        <p:sp>
          <p:nvSpPr>
            <p:cNvPr id="265" name="円/楕円 264"/>
            <p:cNvSpPr/>
            <p:nvPr/>
          </p:nvSpPr>
          <p:spPr>
            <a:xfrm>
              <a:off x="8531746" y="5158780"/>
              <a:ext cx="216024" cy="21602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ja-JP" altLang="en-US">
                <a:latin typeface="+mj-lt"/>
              </a:endParaRPr>
            </a:p>
          </p:txBody>
        </p:sp>
        <p:sp>
          <p:nvSpPr>
            <p:cNvPr id="266" name="円/楕円 265"/>
            <p:cNvSpPr/>
            <p:nvPr/>
          </p:nvSpPr>
          <p:spPr>
            <a:xfrm>
              <a:off x="7402413" y="4202832"/>
              <a:ext cx="216024" cy="21602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ja-JP" altLang="en-US">
                <a:latin typeface="+mj-lt"/>
              </a:endParaRPr>
            </a:p>
          </p:txBody>
        </p:sp>
        <p:sp>
          <p:nvSpPr>
            <p:cNvPr id="267" name="円/楕円 266"/>
            <p:cNvSpPr/>
            <p:nvPr/>
          </p:nvSpPr>
          <p:spPr>
            <a:xfrm>
              <a:off x="7650063" y="4174257"/>
              <a:ext cx="216024" cy="21602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ja-JP" altLang="en-US">
                <a:latin typeface="+mj-lt"/>
              </a:endParaRPr>
            </a:p>
          </p:txBody>
        </p:sp>
        <p:sp>
          <p:nvSpPr>
            <p:cNvPr id="268" name="円/楕円 267"/>
            <p:cNvSpPr/>
            <p:nvPr/>
          </p:nvSpPr>
          <p:spPr>
            <a:xfrm>
              <a:off x="7970540" y="4174282"/>
              <a:ext cx="216024" cy="21602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ja-JP" altLang="en-US">
                <a:latin typeface="+mj-lt"/>
              </a:endParaRPr>
            </a:p>
          </p:txBody>
        </p:sp>
        <p:sp>
          <p:nvSpPr>
            <p:cNvPr id="269" name="円/楕円 268"/>
            <p:cNvSpPr/>
            <p:nvPr/>
          </p:nvSpPr>
          <p:spPr>
            <a:xfrm>
              <a:off x="8140849" y="4354116"/>
              <a:ext cx="216024" cy="21602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ja-JP" altLang="en-US">
                <a:latin typeface="+mj-lt"/>
              </a:endParaRPr>
            </a:p>
          </p:txBody>
        </p:sp>
        <p:sp>
          <p:nvSpPr>
            <p:cNvPr id="275" name="円/楕円 274"/>
            <p:cNvSpPr/>
            <p:nvPr/>
          </p:nvSpPr>
          <p:spPr>
            <a:xfrm>
              <a:off x="7291958" y="4915272"/>
              <a:ext cx="134491" cy="17410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ja-JP" altLang="en-US">
                <a:latin typeface="+mj-lt"/>
              </a:endParaRPr>
            </a:p>
          </p:txBody>
        </p:sp>
        <p:sp>
          <p:nvSpPr>
            <p:cNvPr id="276" name="円/楕円 275"/>
            <p:cNvSpPr/>
            <p:nvPr/>
          </p:nvSpPr>
          <p:spPr>
            <a:xfrm>
              <a:off x="8532440" y="4293096"/>
              <a:ext cx="216024" cy="21602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ja-JP" altLang="en-US">
                <a:latin typeface="+mj-lt"/>
              </a:endParaRPr>
            </a:p>
          </p:txBody>
        </p:sp>
      </p:grpSp>
      <p:sp>
        <p:nvSpPr>
          <p:cNvPr id="277" name="テキスト ボックス 276"/>
          <p:cNvSpPr txBox="1"/>
          <p:nvPr/>
        </p:nvSpPr>
        <p:spPr>
          <a:xfrm>
            <a:off x="279076" y="3631376"/>
            <a:ext cx="8223859" cy="1323439"/>
          </a:xfrm>
          <a:prstGeom prst="rect">
            <a:avLst/>
          </a:prstGeom>
          <a:noFill/>
        </p:spPr>
        <p:txBody>
          <a:bodyPr wrap="square" rtlCol="0">
            <a:spAutoFit/>
          </a:bodyPr>
          <a:lstStyle/>
          <a:p>
            <a:pPr algn="ctr"/>
            <a:r>
              <a:rPr lang="en-US" altLang="ja-JP" sz="2000" dirty="0">
                <a:latin typeface="+mj-lt"/>
              </a:rPr>
              <a:t>passes clustering temp. instantly</a:t>
            </a:r>
          </a:p>
          <a:p>
            <a:pPr algn="ctr"/>
            <a:endParaRPr lang="en-US" altLang="ja-JP" sz="2000" dirty="0">
              <a:effectLst>
                <a:outerShdw blurRad="38100" dist="38100" dir="2700000" algn="tl">
                  <a:srgbClr val="000000">
                    <a:alpha val="43137"/>
                  </a:srgbClr>
                </a:outerShdw>
              </a:effectLst>
              <a:latin typeface="+mj-lt"/>
            </a:endParaRPr>
          </a:p>
          <a:p>
            <a:pPr algn="ctr"/>
            <a:r>
              <a:rPr lang="en-US" altLang="ja-JP" sz="2000" dirty="0">
                <a:latin typeface="+mj-lt"/>
              </a:rPr>
              <a:t>Reaches crystallization temp.</a:t>
            </a:r>
          </a:p>
          <a:p>
            <a:pPr algn="ctr"/>
            <a:r>
              <a:rPr lang="en-US" altLang="ja-JP" sz="2000" dirty="0">
                <a:latin typeface="+mj-lt"/>
              </a:rPr>
              <a:t>before number density of clusters becomes low</a:t>
            </a:r>
          </a:p>
        </p:txBody>
      </p:sp>
      <p:sp>
        <p:nvSpPr>
          <p:cNvPr id="131" name="テキスト ボックス 130"/>
          <p:cNvSpPr txBox="1"/>
          <p:nvPr/>
        </p:nvSpPr>
        <p:spPr>
          <a:xfrm>
            <a:off x="2022303" y="2600537"/>
            <a:ext cx="784189" cy="461665"/>
          </a:xfrm>
          <a:prstGeom prst="rect">
            <a:avLst/>
          </a:prstGeom>
          <a:noFill/>
        </p:spPr>
        <p:txBody>
          <a:bodyPr wrap="none" rtlCol="0">
            <a:spAutoFit/>
          </a:bodyPr>
          <a:lstStyle/>
          <a:p>
            <a:r>
              <a:rPr lang="en-US" altLang="ja-JP" dirty="0">
                <a:latin typeface="+mj-lt"/>
              </a:rPr>
              <a:t>As-Q</a:t>
            </a:r>
            <a:endParaRPr lang="ja-JP" altLang="en-US" dirty="0">
              <a:latin typeface="+mj-lt"/>
            </a:endParaRPr>
          </a:p>
        </p:txBody>
      </p:sp>
      <p:grpSp>
        <p:nvGrpSpPr>
          <p:cNvPr id="178" name="グループ化 177"/>
          <p:cNvGrpSpPr/>
          <p:nvPr/>
        </p:nvGrpSpPr>
        <p:grpSpPr>
          <a:xfrm>
            <a:off x="3647728" y="1340768"/>
            <a:ext cx="6696744" cy="2016224"/>
            <a:chOff x="2123728" y="1340768"/>
            <a:chExt cx="6696744" cy="2016224"/>
          </a:xfrm>
        </p:grpSpPr>
        <p:sp>
          <p:nvSpPr>
            <p:cNvPr id="89" name="Rounded Rectangle 28"/>
            <p:cNvSpPr/>
            <p:nvPr/>
          </p:nvSpPr>
          <p:spPr>
            <a:xfrm>
              <a:off x="6732240" y="1340768"/>
              <a:ext cx="2088232" cy="1296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90" name="Oval 29"/>
            <p:cNvSpPr/>
            <p:nvPr/>
          </p:nvSpPr>
          <p:spPr>
            <a:xfrm>
              <a:off x="7380312" y="1628800"/>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91" name="Oval 30"/>
            <p:cNvSpPr/>
            <p:nvPr/>
          </p:nvSpPr>
          <p:spPr>
            <a:xfrm>
              <a:off x="7020272" y="1844824"/>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92" name="Oval 31"/>
            <p:cNvSpPr/>
            <p:nvPr/>
          </p:nvSpPr>
          <p:spPr>
            <a:xfrm>
              <a:off x="7970093" y="1585367"/>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93" name="Oval 32"/>
            <p:cNvSpPr/>
            <p:nvPr/>
          </p:nvSpPr>
          <p:spPr>
            <a:xfrm>
              <a:off x="7639769" y="1868066"/>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94" name="Oval 33"/>
            <p:cNvSpPr/>
            <p:nvPr/>
          </p:nvSpPr>
          <p:spPr>
            <a:xfrm>
              <a:off x="8249741" y="1791866"/>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95" name="Oval 34"/>
            <p:cNvSpPr/>
            <p:nvPr/>
          </p:nvSpPr>
          <p:spPr>
            <a:xfrm>
              <a:off x="7304112" y="2060848"/>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96" name="Oval 35"/>
            <p:cNvSpPr/>
            <p:nvPr/>
          </p:nvSpPr>
          <p:spPr>
            <a:xfrm>
              <a:off x="7668344" y="2447177"/>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97" name="Oval 36"/>
            <p:cNvSpPr/>
            <p:nvPr/>
          </p:nvSpPr>
          <p:spPr>
            <a:xfrm>
              <a:off x="8043242" y="1619275"/>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98" name="Oval 37"/>
            <p:cNvSpPr/>
            <p:nvPr/>
          </p:nvSpPr>
          <p:spPr>
            <a:xfrm>
              <a:off x="6902545" y="2375169"/>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99" name="Oval 38"/>
            <p:cNvSpPr/>
            <p:nvPr/>
          </p:nvSpPr>
          <p:spPr>
            <a:xfrm>
              <a:off x="8297366" y="2191147"/>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0" name="Oval 29"/>
            <p:cNvSpPr/>
            <p:nvPr/>
          </p:nvSpPr>
          <p:spPr>
            <a:xfrm>
              <a:off x="7346404" y="1688997"/>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1" name="Oval 30"/>
            <p:cNvSpPr/>
            <p:nvPr/>
          </p:nvSpPr>
          <p:spPr>
            <a:xfrm>
              <a:off x="7191722" y="2045990"/>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2" name="Oval 31"/>
            <p:cNvSpPr/>
            <p:nvPr/>
          </p:nvSpPr>
          <p:spPr>
            <a:xfrm>
              <a:off x="8414713" y="1583081"/>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3" name="Oval 32"/>
            <p:cNvSpPr/>
            <p:nvPr/>
          </p:nvSpPr>
          <p:spPr>
            <a:xfrm>
              <a:off x="7820744" y="1844824"/>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4" name="Oval 33"/>
            <p:cNvSpPr/>
            <p:nvPr/>
          </p:nvSpPr>
          <p:spPr>
            <a:xfrm>
              <a:off x="8506916" y="2234204"/>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5" name="Oval 34"/>
            <p:cNvSpPr/>
            <p:nvPr/>
          </p:nvSpPr>
          <p:spPr>
            <a:xfrm>
              <a:off x="7780358" y="2132856"/>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6" name="Oval 35"/>
            <p:cNvSpPr/>
            <p:nvPr/>
          </p:nvSpPr>
          <p:spPr>
            <a:xfrm>
              <a:off x="7735019" y="2415555"/>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7" name="Oval 36"/>
            <p:cNvSpPr/>
            <p:nvPr/>
          </p:nvSpPr>
          <p:spPr>
            <a:xfrm>
              <a:off x="8244408" y="2137048"/>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8" name="Oval 37"/>
            <p:cNvSpPr/>
            <p:nvPr/>
          </p:nvSpPr>
          <p:spPr>
            <a:xfrm>
              <a:off x="7172672" y="2420888"/>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9" name="Oval 38"/>
            <p:cNvSpPr/>
            <p:nvPr/>
          </p:nvSpPr>
          <p:spPr>
            <a:xfrm>
              <a:off x="8532440" y="2297063"/>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0" name="Oval 29"/>
            <p:cNvSpPr/>
            <p:nvPr/>
          </p:nvSpPr>
          <p:spPr>
            <a:xfrm>
              <a:off x="7092280" y="1583081"/>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1" name="Oval 30"/>
            <p:cNvSpPr/>
            <p:nvPr/>
          </p:nvSpPr>
          <p:spPr>
            <a:xfrm>
              <a:off x="7020272" y="1916832"/>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2" name="Oval 31"/>
            <p:cNvSpPr/>
            <p:nvPr/>
          </p:nvSpPr>
          <p:spPr>
            <a:xfrm>
              <a:off x="7668344" y="1583081"/>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3" name="Oval 32"/>
            <p:cNvSpPr/>
            <p:nvPr/>
          </p:nvSpPr>
          <p:spPr>
            <a:xfrm>
              <a:off x="7596336" y="1916832"/>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4" name="Oval 33"/>
            <p:cNvSpPr/>
            <p:nvPr/>
          </p:nvSpPr>
          <p:spPr>
            <a:xfrm>
              <a:off x="8172400" y="1799105"/>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5" name="Oval 34"/>
            <p:cNvSpPr/>
            <p:nvPr/>
          </p:nvSpPr>
          <p:spPr>
            <a:xfrm>
              <a:off x="7236296" y="2087137"/>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6" name="Oval 35"/>
            <p:cNvSpPr/>
            <p:nvPr/>
          </p:nvSpPr>
          <p:spPr>
            <a:xfrm>
              <a:off x="7524328" y="2303161"/>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7" name="Oval 36"/>
            <p:cNvSpPr/>
            <p:nvPr/>
          </p:nvSpPr>
          <p:spPr>
            <a:xfrm>
              <a:off x="7908751" y="2087137"/>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8" name="Oval 37"/>
            <p:cNvSpPr/>
            <p:nvPr/>
          </p:nvSpPr>
          <p:spPr>
            <a:xfrm>
              <a:off x="6961981" y="2375169"/>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9" name="Oval 38"/>
            <p:cNvSpPr/>
            <p:nvPr/>
          </p:nvSpPr>
          <p:spPr>
            <a:xfrm>
              <a:off x="8100392" y="2276872"/>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41" name="右矢印 240"/>
            <p:cNvSpPr/>
            <p:nvPr/>
          </p:nvSpPr>
          <p:spPr>
            <a:xfrm>
              <a:off x="2123728" y="2780928"/>
              <a:ext cx="4536504" cy="576064"/>
            </a:xfrm>
            <a:prstGeom prst="rightArrow">
              <a:avLst/>
            </a:prstGeom>
            <a:gradFill flip="none" rotWithShape="1">
              <a:gsLst>
                <a:gs pos="0">
                  <a:srgbClr val="FFF200"/>
                </a:gs>
                <a:gs pos="45000">
                  <a:srgbClr val="FF7A00"/>
                </a:gs>
                <a:gs pos="70000">
                  <a:srgbClr val="FF0300"/>
                </a:gs>
                <a:gs pos="100000">
                  <a:srgbClr val="4D080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j-lt"/>
              </a:endParaRPr>
            </a:p>
          </p:txBody>
        </p:sp>
        <p:sp>
          <p:nvSpPr>
            <p:cNvPr id="134" name="Rounded Rectangle 28"/>
            <p:cNvSpPr/>
            <p:nvPr/>
          </p:nvSpPr>
          <p:spPr>
            <a:xfrm>
              <a:off x="3491880" y="1340768"/>
              <a:ext cx="2088232" cy="1296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35" name="Oval 29"/>
            <p:cNvSpPr/>
            <p:nvPr/>
          </p:nvSpPr>
          <p:spPr>
            <a:xfrm>
              <a:off x="4139952" y="1628800"/>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36" name="Oval 30"/>
            <p:cNvSpPr/>
            <p:nvPr/>
          </p:nvSpPr>
          <p:spPr>
            <a:xfrm>
              <a:off x="3707904" y="1844824"/>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37" name="Oval 31"/>
            <p:cNvSpPr/>
            <p:nvPr/>
          </p:nvSpPr>
          <p:spPr>
            <a:xfrm>
              <a:off x="4644008" y="1556792"/>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1" name="Oval 32"/>
            <p:cNvSpPr/>
            <p:nvPr/>
          </p:nvSpPr>
          <p:spPr>
            <a:xfrm>
              <a:off x="4427984" y="1772816"/>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2" name="Oval 33"/>
            <p:cNvSpPr/>
            <p:nvPr/>
          </p:nvSpPr>
          <p:spPr>
            <a:xfrm>
              <a:off x="5076056" y="1772816"/>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3" name="Oval 34"/>
            <p:cNvSpPr/>
            <p:nvPr/>
          </p:nvSpPr>
          <p:spPr>
            <a:xfrm>
              <a:off x="4139952" y="2060848"/>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4" name="Oval 35"/>
            <p:cNvSpPr/>
            <p:nvPr/>
          </p:nvSpPr>
          <p:spPr>
            <a:xfrm>
              <a:off x="4427984" y="2447177"/>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5" name="Oval 36"/>
            <p:cNvSpPr/>
            <p:nvPr/>
          </p:nvSpPr>
          <p:spPr>
            <a:xfrm>
              <a:off x="4860032" y="1628800"/>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6" name="Oval 37"/>
            <p:cNvSpPr/>
            <p:nvPr/>
          </p:nvSpPr>
          <p:spPr>
            <a:xfrm>
              <a:off x="3779912" y="2303161"/>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7" name="Oval 38"/>
            <p:cNvSpPr/>
            <p:nvPr/>
          </p:nvSpPr>
          <p:spPr>
            <a:xfrm>
              <a:off x="5076056" y="2276872"/>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8" name="Oval 29"/>
            <p:cNvSpPr/>
            <p:nvPr/>
          </p:nvSpPr>
          <p:spPr>
            <a:xfrm>
              <a:off x="4067944" y="1727097"/>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9" name="Oval 30"/>
            <p:cNvSpPr/>
            <p:nvPr/>
          </p:nvSpPr>
          <p:spPr>
            <a:xfrm>
              <a:off x="3932312" y="2015129"/>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0" name="Oval 31"/>
            <p:cNvSpPr/>
            <p:nvPr/>
          </p:nvSpPr>
          <p:spPr>
            <a:xfrm>
              <a:off x="5174353" y="1583081"/>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1" name="Oval 32"/>
            <p:cNvSpPr/>
            <p:nvPr/>
          </p:nvSpPr>
          <p:spPr>
            <a:xfrm>
              <a:off x="4499992" y="1844824"/>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2" name="Oval 33"/>
            <p:cNvSpPr/>
            <p:nvPr/>
          </p:nvSpPr>
          <p:spPr>
            <a:xfrm>
              <a:off x="5228456" y="2015129"/>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3" name="Oval 34"/>
            <p:cNvSpPr/>
            <p:nvPr/>
          </p:nvSpPr>
          <p:spPr>
            <a:xfrm>
              <a:off x="4454273" y="2132856"/>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4" name="Oval 35"/>
            <p:cNvSpPr/>
            <p:nvPr/>
          </p:nvSpPr>
          <p:spPr>
            <a:xfrm>
              <a:off x="4580384" y="2348880"/>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5" name="Oval 36"/>
            <p:cNvSpPr/>
            <p:nvPr/>
          </p:nvSpPr>
          <p:spPr>
            <a:xfrm>
              <a:off x="5004048" y="2060848"/>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6" name="Oval 37"/>
            <p:cNvSpPr/>
            <p:nvPr/>
          </p:nvSpPr>
          <p:spPr>
            <a:xfrm>
              <a:off x="3932312" y="2420888"/>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7" name="Oval 38"/>
            <p:cNvSpPr/>
            <p:nvPr/>
          </p:nvSpPr>
          <p:spPr>
            <a:xfrm>
              <a:off x="5292080" y="2420888"/>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8" name="Oval 29"/>
            <p:cNvSpPr/>
            <p:nvPr/>
          </p:nvSpPr>
          <p:spPr>
            <a:xfrm>
              <a:off x="3851920" y="1583081"/>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9" name="Oval 30"/>
            <p:cNvSpPr/>
            <p:nvPr/>
          </p:nvSpPr>
          <p:spPr>
            <a:xfrm>
              <a:off x="3635896" y="1943121"/>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70" name="Oval 31"/>
            <p:cNvSpPr/>
            <p:nvPr/>
          </p:nvSpPr>
          <p:spPr>
            <a:xfrm>
              <a:off x="4427984" y="1583081"/>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71" name="Oval 32"/>
            <p:cNvSpPr/>
            <p:nvPr/>
          </p:nvSpPr>
          <p:spPr>
            <a:xfrm>
              <a:off x="4355976" y="1916832"/>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72" name="Oval 33"/>
            <p:cNvSpPr/>
            <p:nvPr/>
          </p:nvSpPr>
          <p:spPr>
            <a:xfrm>
              <a:off x="4932040" y="1799105"/>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73" name="Oval 34"/>
            <p:cNvSpPr/>
            <p:nvPr/>
          </p:nvSpPr>
          <p:spPr>
            <a:xfrm>
              <a:off x="3995936" y="2087137"/>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74" name="Oval 35"/>
            <p:cNvSpPr/>
            <p:nvPr/>
          </p:nvSpPr>
          <p:spPr>
            <a:xfrm>
              <a:off x="4283968" y="2303161"/>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75" name="Oval 36"/>
            <p:cNvSpPr/>
            <p:nvPr/>
          </p:nvSpPr>
          <p:spPr>
            <a:xfrm>
              <a:off x="4644008" y="2132856"/>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76" name="Oval 37"/>
            <p:cNvSpPr/>
            <p:nvPr/>
          </p:nvSpPr>
          <p:spPr>
            <a:xfrm>
              <a:off x="3707904" y="2375169"/>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77" name="Oval 38"/>
            <p:cNvSpPr/>
            <p:nvPr/>
          </p:nvSpPr>
          <p:spPr>
            <a:xfrm>
              <a:off x="4860032" y="2276872"/>
              <a:ext cx="45719" cy="4571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sp>
        <p:nvSpPr>
          <p:cNvPr id="179" name="下矢印 178"/>
          <p:cNvSpPr/>
          <p:nvPr/>
        </p:nvSpPr>
        <p:spPr>
          <a:xfrm>
            <a:off x="4647578" y="4041068"/>
            <a:ext cx="216024"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j-lt"/>
            </a:endParaRPr>
          </a:p>
        </p:txBody>
      </p:sp>
      <p:sp>
        <p:nvSpPr>
          <p:cNvPr id="180" name="正方形/長方形 179"/>
          <p:cNvSpPr/>
          <p:nvPr/>
        </p:nvSpPr>
        <p:spPr>
          <a:xfrm>
            <a:off x="563442" y="5517232"/>
            <a:ext cx="10091224" cy="400110"/>
          </a:xfrm>
          <a:prstGeom prst="rect">
            <a:avLst/>
          </a:prstGeom>
        </p:spPr>
        <p:txBody>
          <a:bodyPr wrap="none">
            <a:spAutoFit/>
          </a:bodyPr>
          <a:lstStyle/>
          <a:p>
            <a:pPr algn="ctr"/>
            <a:r>
              <a:rPr lang="en-US" altLang="ja-JP" sz="2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j-lt"/>
              </a:rPr>
              <a:t>High number density of seeds remains </a:t>
            </a:r>
            <a:r>
              <a:rPr lang="ja-JP" altLang="en-US" sz="2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j-lt"/>
              </a:rPr>
              <a:t>→ </a:t>
            </a:r>
            <a:r>
              <a:rPr lang="en-US" altLang="ja-JP" sz="2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j-lt"/>
              </a:rPr>
              <a:t>fine </a:t>
            </a:r>
            <a:r>
              <a:rPr lang="en-US" altLang="ja-JP" sz="20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j-lt"/>
              </a:rPr>
              <a:t>nanocrystalline</a:t>
            </a:r>
            <a:r>
              <a:rPr lang="en-US" altLang="ja-JP" sz="2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j-lt"/>
              </a:rPr>
              <a:t> phase </a:t>
            </a:r>
            <a:endParaRPr lang="ja-JP" altLang="en-US" sz="2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j-lt"/>
            </a:endParaRPr>
          </a:p>
        </p:txBody>
      </p:sp>
      <p:sp>
        <p:nvSpPr>
          <p:cNvPr id="2" name="タイトル 1"/>
          <p:cNvSpPr>
            <a:spLocks noGrp="1"/>
          </p:cNvSpPr>
          <p:nvPr>
            <p:ph type="title"/>
          </p:nvPr>
        </p:nvSpPr>
        <p:spPr/>
        <p:txBody>
          <a:bodyPr/>
          <a:lstStyle/>
          <a:p>
            <a:r>
              <a:rPr lang="en-US" altLang="ja-JP" sz="3200" dirty="0"/>
              <a:t>Cu clustering in Quick Annealing</a:t>
            </a:r>
            <a:endParaRPr kumimoji="1" lang="ja-JP" altLang="en-US" sz="3200" dirty="0"/>
          </a:p>
        </p:txBody>
      </p:sp>
      <p:sp>
        <p:nvSpPr>
          <p:cNvPr id="181" name="スライド番号プレースホルダ 180"/>
          <p:cNvSpPr>
            <a:spLocks noGrp="1"/>
          </p:cNvSpPr>
          <p:nvPr>
            <p:ph type="sldNum" sz="quarter" idx="4294967295"/>
          </p:nvPr>
        </p:nvSpPr>
        <p:spPr>
          <a:xfrm>
            <a:off x="9448800" y="6356350"/>
            <a:ext cx="2743200" cy="365125"/>
          </a:xfrm>
          <a:prstGeom prst="rect">
            <a:avLst/>
          </a:prstGeom>
        </p:spPr>
        <p:txBody>
          <a:bodyPr/>
          <a:lstStyle/>
          <a:p>
            <a:pPr>
              <a:defRPr/>
            </a:pPr>
            <a:fld id="{3A982D81-60BA-4C71-A707-A42A7FC2EA3F}" type="slidenum">
              <a:rPr lang="ja-JP" altLang="en-US" smtClean="0"/>
              <a:pPr>
                <a:defRPr/>
              </a:pPr>
              <a:t>27</a:t>
            </a:fld>
            <a:endParaRPr lang="ja-JP" altLang="en-US"/>
          </a:p>
        </p:txBody>
      </p:sp>
      <p:sp>
        <p:nvSpPr>
          <p:cNvPr id="182" name="テキスト ボックス 181"/>
          <p:cNvSpPr txBox="1"/>
          <p:nvPr/>
        </p:nvSpPr>
        <p:spPr>
          <a:xfrm>
            <a:off x="4419346" y="2589942"/>
            <a:ext cx="4112354" cy="646331"/>
          </a:xfrm>
          <a:prstGeom prst="rect">
            <a:avLst/>
          </a:prstGeom>
          <a:noFill/>
          <a:effectLst>
            <a:outerShdw blurRad="50800" dist="50800" dir="3000000" algn="ctr" rotWithShape="0">
              <a:schemeClr val="bg1">
                <a:alpha val="97000"/>
              </a:schemeClr>
            </a:outerShdw>
          </a:effectLst>
        </p:spPr>
        <p:txBody>
          <a:bodyPr wrap="square" rtlCol="0">
            <a:spAutoFit/>
          </a:bodyPr>
          <a:lstStyle/>
          <a:p>
            <a:r>
              <a:rPr lang="en-US" altLang="ja-JP" sz="1800" dirty="0">
                <a:latin typeface="+mj-lt"/>
              </a:rPr>
              <a:t>Clustering  Temp. </a:t>
            </a:r>
            <a:r>
              <a:rPr lang="en-US" altLang="ja-JP" sz="1800" dirty="0">
                <a:effectLst/>
                <a:latin typeface="+mj-lt"/>
              </a:rPr>
              <a:t>range</a:t>
            </a:r>
          </a:p>
          <a:p>
            <a:pPr algn="ctr"/>
            <a:r>
              <a:rPr lang="en-US" altLang="ja-JP" sz="1800" dirty="0">
                <a:latin typeface="+mj-lt"/>
              </a:rPr>
              <a:t> </a:t>
            </a:r>
            <a:r>
              <a:rPr lang="en-US" altLang="ja-JP" sz="1800" dirty="0">
                <a:solidFill>
                  <a:schemeClr val="bg1"/>
                </a:solidFill>
                <a:effectLst>
                  <a:outerShdw blurRad="38100" dist="38100" dir="2700000" algn="tl">
                    <a:srgbClr val="000000">
                      <a:alpha val="43137"/>
                    </a:srgbClr>
                  </a:outerShdw>
                </a:effectLst>
                <a:latin typeface="+mj-lt"/>
              </a:rPr>
              <a:t>Cu</a:t>
            </a:r>
            <a:r>
              <a:rPr lang="ja-JP" altLang="en-US" sz="1800" dirty="0">
                <a:solidFill>
                  <a:schemeClr val="bg1"/>
                </a:solidFill>
                <a:effectLst>
                  <a:outerShdw blurRad="38100" dist="38100" dir="2700000" algn="tl">
                    <a:srgbClr val="000000">
                      <a:alpha val="43137"/>
                    </a:srgbClr>
                  </a:outerShdw>
                </a:effectLst>
                <a:latin typeface="+mj-lt"/>
              </a:rPr>
              <a:t> </a:t>
            </a:r>
            <a:r>
              <a:rPr lang="en-US" altLang="ja-JP" sz="1800" dirty="0">
                <a:solidFill>
                  <a:schemeClr val="bg1"/>
                </a:solidFill>
                <a:effectLst>
                  <a:outerShdw blurRad="38100" dist="38100" dir="2700000" algn="tl">
                    <a:srgbClr val="000000">
                      <a:alpha val="43137"/>
                    </a:srgbClr>
                  </a:outerShdw>
                </a:effectLst>
                <a:latin typeface="+mj-lt"/>
              </a:rPr>
              <a:t>migration</a:t>
            </a:r>
            <a:endParaRPr lang="ja-JP" altLang="en-US" sz="1800" dirty="0">
              <a:solidFill>
                <a:schemeClr val="bg1"/>
              </a:solidFill>
              <a:effectLst>
                <a:outerShdw blurRad="38100" dist="38100" dir="2700000" algn="tl">
                  <a:srgbClr val="000000">
                    <a:alpha val="43137"/>
                  </a:srgbClr>
                </a:outerShdw>
              </a:effectLst>
              <a:latin typeface="+mj-lt"/>
            </a:endParaRPr>
          </a:p>
        </p:txBody>
      </p:sp>
      <p:sp>
        <p:nvSpPr>
          <p:cNvPr id="183" name="テキスト ボックス 182"/>
          <p:cNvSpPr txBox="1"/>
          <p:nvPr/>
        </p:nvSpPr>
        <p:spPr>
          <a:xfrm>
            <a:off x="8286142" y="2619056"/>
            <a:ext cx="2767937" cy="461665"/>
          </a:xfrm>
          <a:prstGeom prst="rect">
            <a:avLst/>
          </a:prstGeom>
          <a:noFill/>
        </p:spPr>
        <p:txBody>
          <a:bodyPr wrap="none" rtlCol="0">
            <a:spAutoFit/>
          </a:bodyPr>
          <a:lstStyle/>
          <a:p>
            <a:r>
              <a:rPr lang="en-US" altLang="ja-JP" dirty="0">
                <a:latin typeface="+mj-lt"/>
              </a:rPr>
              <a:t>crystallization  temp.</a:t>
            </a:r>
            <a:endParaRPr lang="ja-JP" altLang="en-US" dirty="0">
              <a:latin typeface="+mj-lt"/>
            </a:endParaRPr>
          </a:p>
        </p:txBody>
      </p:sp>
    </p:spTree>
    <p:extLst>
      <p:ext uri="{BB962C8B-B14F-4D97-AF65-F5344CB8AC3E}">
        <p14:creationId xmlns:p14="http://schemas.microsoft.com/office/powerpoint/2010/main" val="1179293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000"/>
                                  </p:stCondLst>
                                  <p:childTnLst>
                                    <p:set>
                                      <p:cBhvr>
                                        <p:cTn id="6" dur="1" fill="hold">
                                          <p:stCondLst>
                                            <p:cond delay="0"/>
                                          </p:stCondLst>
                                        </p:cTn>
                                        <p:tgtEl>
                                          <p:spTgt spid="178"/>
                                        </p:tgtEl>
                                        <p:attrNameLst>
                                          <p:attrName>style.visibility</p:attrName>
                                        </p:attrNameLst>
                                      </p:cBhvr>
                                      <p:to>
                                        <p:strVal val="visible"/>
                                      </p:to>
                                    </p:set>
                                    <p:animEffect transition="in" filter="wipe(left)">
                                      <p:cBhvr>
                                        <p:cTn id="7" dur="500"/>
                                        <p:tgtEl>
                                          <p:spTgt spid="178"/>
                                        </p:tgtEl>
                                      </p:cBhvr>
                                    </p:animEffect>
                                  </p:childTnLst>
                                </p:cTn>
                              </p:par>
                            </p:childTnLst>
                          </p:cTn>
                        </p:par>
                        <p:par>
                          <p:cTn id="8" fill="hold">
                            <p:stCondLst>
                              <p:cond delay="2500"/>
                            </p:stCondLst>
                            <p:childTnLst>
                              <p:par>
                                <p:cTn id="9" presetID="22" presetClass="entr" presetSubtype="1" fill="hold" nodeType="afterEffect">
                                  <p:stCondLst>
                                    <p:cond delay="0"/>
                                  </p:stCondLst>
                                  <p:childTnLst>
                                    <p:set>
                                      <p:cBhvr>
                                        <p:cTn id="10" dur="1" fill="hold">
                                          <p:stCondLst>
                                            <p:cond delay="0"/>
                                          </p:stCondLst>
                                        </p:cTn>
                                        <p:tgtEl>
                                          <p:spTgt spid="279"/>
                                        </p:tgtEl>
                                        <p:attrNameLst>
                                          <p:attrName>style.visibility</p:attrName>
                                        </p:attrNameLst>
                                      </p:cBhvr>
                                      <p:to>
                                        <p:strVal val="visible"/>
                                      </p:to>
                                    </p:set>
                                    <p:animEffect transition="in" filter="wipe(up)">
                                      <p:cBhvr>
                                        <p:cTn id="11" dur="5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25" name="Text Box 17"/>
          <p:cNvSpPr txBox="1">
            <a:spLocks noChangeArrowheads="1"/>
          </p:cNvSpPr>
          <p:nvPr/>
        </p:nvSpPr>
        <p:spPr bwMode="auto">
          <a:xfrm>
            <a:off x="7680176" y="1340769"/>
            <a:ext cx="2654894" cy="400110"/>
          </a:xfrm>
          <a:prstGeom prst="rect">
            <a:avLst/>
          </a:prstGeom>
          <a:noFill/>
          <a:ln w="9525">
            <a:noFill/>
            <a:miter lim="800000"/>
            <a:headEnd/>
            <a:tailEnd/>
          </a:ln>
          <a:effectLst/>
        </p:spPr>
        <p:txBody>
          <a:bodyPr wrap="none">
            <a:spAutoFit/>
          </a:bodyPr>
          <a:lstStyle/>
          <a:p>
            <a:r>
              <a:rPr lang="en-US" altLang="ja-JP" sz="2000" dirty="0">
                <a:latin typeface="+mj-lt"/>
              </a:rPr>
              <a:t>QA: Quick Anneal</a:t>
            </a:r>
          </a:p>
        </p:txBody>
      </p:sp>
      <p:pic>
        <p:nvPicPr>
          <p:cNvPr id="7" name="Picture 6" descr="C:\Documents and Settings\0005001564\My Documents\論文用\QA\150 B-H.TIF"/>
          <p:cNvPicPr>
            <a:picLocks noChangeAspect="1" noChangeArrowheads="1"/>
          </p:cNvPicPr>
          <p:nvPr/>
        </p:nvPicPr>
        <p:blipFill>
          <a:blip r:embed="rId3" cstate="print"/>
          <a:srcRect/>
          <a:stretch>
            <a:fillRect/>
          </a:stretch>
        </p:blipFill>
        <p:spPr bwMode="auto">
          <a:xfrm>
            <a:off x="1703512" y="980728"/>
            <a:ext cx="6032500" cy="4724400"/>
          </a:xfrm>
          <a:prstGeom prst="rect">
            <a:avLst/>
          </a:prstGeom>
          <a:noFill/>
          <a:ln w="9525">
            <a:noFill/>
            <a:miter lim="800000"/>
            <a:headEnd/>
            <a:tailEnd/>
          </a:ln>
        </p:spPr>
      </p:pic>
      <p:sp>
        <p:nvSpPr>
          <p:cNvPr id="8" name="TextBox 7"/>
          <p:cNvSpPr txBox="1"/>
          <p:nvPr/>
        </p:nvSpPr>
        <p:spPr>
          <a:xfrm>
            <a:off x="7680177" y="3284984"/>
            <a:ext cx="2164375" cy="400110"/>
          </a:xfrm>
          <a:prstGeom prst="rect">
            <a:avLst/>
          </a:prstGeom>
          <a:noFill/>
        </p:spPr>
        <p:txBody>
          <a:bodyPr wrap="none" rtlCol="0">
            <a:spAutoFit/>
          </a:bodyPr>
          <a:lstStyle/>
          <a:p>
            <a:r>
              <a:rPr lang="en-US" altLang="ja-JP" sz="2000" dirty="0">
                <a:latin typeface="+mj-lt"/>
              </a:rPr>
              <a:t>NA: Normal anneal</a:t>
            </a:r>
            <a:endParaRPr lang="en-US" sz="2000" dirty="0">
              <a:latin typeface="+mj-lt"/>
            </a:endParaRPr>
          </a:p>
        </p:txBody>
      </p:sp>
      <p:sp>
        <p:nvSpPr>
          <p:cNvPr id="9" name="テキスト ボックス 8"/>
          <p:cNvSpPr txBox="1"/>
          <p:nvPr/>
        </p:nvSpPr>
        <p:spPr>
          <a:xfrm>
            <a:off x="7824192" y="2060849"/>
            <a:ext cx="2044149" cy="461665"/>
          </a:xfrm>
          <a:prstGeom prst="rect">
            <a:avLst/>
          </a:prstGeom>
          <a:noFill/>
        </p:spPr>
        <p:txBody>
          <a:bodyPr wrap="none" rtlCol="0">
            <a:spAutoFit/>
          </a:bodyPr>
          <a:lstStyle/>
          <a:p>
            <a:r>
              <a:rPr lang="en-US" altLang="ja-JP" sz="2400" i="1" dirty="0" err="1">
                <a:latin typeface="+mj-lt"/>
              </a:rPr>
              <a:t>H</a:t>
            </a:r>
            <a:r>
              <a:rPr lang="en-US" altLang="ja-JP" sz="2400" baseline="-25000" dirty="0" err="1">
                <a:latin typeface="+mj-lt"/>
              </a:rPr>
              <a:t>c</a:t>
            </a:r>
            <a:r>
              <a:rPr lang="ja-JP" altLang="en-US" sz="2400" dirty="0">
                <a:latin typeface="+mj-lt"/>
              </a:rPr>
              <a:t> </a:t>
            </a:r>
            <a:r>
              <a:rPr lang="en-US" altLang="ja-JP" sz="2400" dirty="0">
                <a:latin typeface="+mj-lt"/>
              </a:rPr>
              <a:t>&lt;</a:t>
            </a:r>
            <a:r>
              <a:rPr lang="ja-JP" altLang="en-US" sz="2400" dirty="0">
                <a:latin typeface="+mj-lt"/>
              </a:rPr>
              <a:t> </a:t>
            </a:r>
            <a:r>
              <a:rPr lang="en-US" altLang="ja-JP" sz="2400" dirty="0">
                <a:latin typeface="+mj-lt"/>
              </a:rPr>
              <a:t>3</a:t>
            </a:r>
            <a:r>
              <a:rPr lang="ja-JP" altLang="en-US" sz="2400" dirty="0">
                <a:latin typeface="+mj-lt"/>
              </a:rPr>
              <a:t> </a:t>
            </a:r>
            <a:r>
              <a:rPr lang="en-US" altLang="ja-JP" sz="2400" dirty="0">
                <a:latin typeface="+mj-lt"/>
              </a:rPr>
              <a:t>A/m</a:t>
            </a:r>
            <a:endParaRPr lang="ja-JP" altLang="en-US" sz="2400" dirty="0">
              <a:latin typeface="+mj-lt"/>
            </a:endParaRPr>
          </a:p>
        </p:txBody>
      </p:sp>
      <p:sp>
        <p:nvSpPr>
          <p:cNvPr id="10" name="テキスト ボックス 9"/>
          <p:cNvSpPr txBox="1"/>
          <p:nvPr/>
        </p:nvSpPr>
        <p:spPr>
          <a:xfrm>
            <a:off x="7824192" y="3933057"/>
            <a:ext cx="2472152" cy="461665"/>
          </a:xfrm>
          <a:prstGeom prst="rect">
            <a:avLst/>
          </a:prstGeom>
          <a:noFill/>
        </p:spPr>
        <p:txBody>
          <a:bodyPr wrap="none" rtlCol="0">
            <a:spAutoFit/>
          </a:bodyPr>
          <a:lstStyle/>
          <a:p>
            <a:r>
              <a:rPr lang="en-US" altLang="ja-JP" sz="2400" i="1" dirty="0" err="1">
                <a:latin typeface="+mj-lt"/>
              </a:rPr>
              <a:t>H</a:t>
            </a:r>
            <a:r>
              <a:rPr lang="en-US" altLang="ja-JP" sz="2400" baseline="-25000" dirty="0" err="1">
                <a:latin typeface="+mj-lt"/>
              </a:rPr>
              <a:t>c</a:t>
            </a:r>
            <a:r>
              <a:rPr lang="ja-JP" altLang="en-US" sz="2400" dirty="0">
                <a:latin typeface="+mj-lt"/>
              </a:rPr>
              <a:t> </a:t>
            </a:r>
            <a:r>
              <a:rPr lang="en-US" altLang="ja-JP" sz="2400" dirty="0">
                <a:latin typeface="+mj-lt"/>
              </a:rPr>
              <a:t>&gt;</a:t>
            </a:r>
            <a:r>
              <a:rPr lang="ja-JP" altLang="en-US" sz="2400" dirty="0">
                <a:latin typeface="+mj-lt"/>
              </a:rPr>
              <a:t> </a:t>
            </a:r>
            <a:r>
              <a:rPr lang="en-US" altLang="ja-JP" sz="2400" dirty="0">
                <a:latin typeface="+mj-lt"/>
              </a:rPr>
              <a:t>100</a:t>
            </a:r>
            <a:r>
              <a:rPr lang="ja-JP" altLang="en-US" sz="2400" dirty="0">
                <a:latin typeface="+mj-lt"/>
              </a:rPr>
              <a:t> </a:t>
            </a:r>
            <a:r>
              <a:rPr lang="en-US" altLang="ja-JP" sz="2400" dirty="0">
                <a:latin typeface="+mj-lt"/>
              </a:rPr>
              <a:t>A/m</a:t>
            </a:r>
            <a:endParaRPr lang="ja-JP" altLang="en-US" sz="2400" dirty="0">
              <a:latin typeface="+mj-lt"/>
            </a:endParaRPr>
          </a:p>
        </p:txBody>
      </p:sp>
      <p:sp>
        <p:nvSpPr>
          <p:cNvPr id="11" name="テキスト ボックス 10"/>
          <p:cNvSpPr txBox="1"/>
          <p:nvPr/>
        </p:nvSpPr>
        <p:spPr>
          <a:xfrm>
            <a:off x="3359696" y="5733257"/>
            <a:ext cx="5141151" cy="461665"/>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altLang="ja-JP" sz="2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j-lt"/>
              </a:rPr>
              <a:t>Low </a:t>
            </a:r>
            <a:r>
              <a:rPr lang="en-US" altLang="ja-JP" sz="2400" b="1"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j-lt"/>
              </a:rPr>
              <a:t>Nb</a:t>
            </a:r>
            <a:r>
              <a:rPr lang="en-US" altLang="ja-JP" sz="2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j-lt"/>
              </a:rPr>
              <a:t>, but high </a:t>
            </a:r>
            <a:r>
              <a:rPr lang="en-US" altLang="ja-JP" sz="2400" b="1"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j-lt"/>
              </a:rPr>
              <a:t>B</a:t>
            </a:r>
            <a:r>
              <a:rPr lang="en-US" altLang="ja-JP" sz="2400" b="1" baseline="-2500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j-lt"/>
              </a:rPr>
              <a:t>s</a:t>
            </a:r>
            <a:r>
              <a:rPr lang="ja-JP" altLang="en-US" sz="2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j-lt"/>
              </a:rPr>
              <a:t> </a:t>
            </a:r>
            <a:r>
              <a:rPr lang="en-US" altLang="ja-JP" sz="2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j-lt"/>
              </a:rPr>
              <a:t>&amp;</a:t>
            </a:r>
            <a:r>
              <a:rPr lang="ja-JP" altLang="en-US" sz="2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j-lt"/>
              </a:rPr>
              <a:t> </a:t>
            </a:r>
            <a:r>
              <a:rPr lang="en-US" altLang="ja-JP" sz="2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j-lt"/>
              </a:rPr>
              <a:t>low</a:t>
            </a:r>
            <a:r>
              <a:rPr lang="ja-JP" altLang="en-US" sz="2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j-lt"/>
              </a:rPr>
              <a:t> </a:t>
            </a:r>
            <a:r>
              <a:rPr lang="en-US" altLang="ja-JP" sz="2400" b="1" i="1"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j-lt"/>
              </a:rPr>
              <a:t>H</a:t>
            </a:r>
            <a:r>
              <a:rPr lang="en-US" altLang="ja-JP" sz="2400" b="1" baseline="-25000"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j-lt"/>
              </a:rPr>
              <a:t>c</a:t>
            </a:r>
            <a:endParaRPr lang="en-US" altLang="ja-JP" sz="2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j-lt"/>
            </a:endParaRPr>
          </a:p>
        </p:txBody>
      </p:sp>
      <p:sp>
        <p:nvSpPr>
          <p:cNvPr id="2" name="タイトル 1"/>
          <p:cNvSpPr>
            <a:spLocks noGrp="1"/>
          </p:cNvSpPr>
          <p:nvPr>
            <p:ph type="title"/>
          </p:nvPr>
        </p:nvSpPr>
        <p:spPr/>
        <p:txBody>
          <a:bodyPr/>
          <a:lstStyle/>
          <a:p>
            <a:r>
              <a:rPr lang="en-US" altLang="ja-JP" sz="3200" i="1" dirty="0"/>
              <a:t>B-H</a:t>
            </a:r>
            <a:r>
              <a:rPr lang="en-US" altLang="ja-JP" sz="3200" dirty="0"/>
              <a:t> loops of NA and QA ribbons</a:t>
            </a:r>
            <a:endParaRPr kumimoji="1" lang="ja-JP" altLang="en-US" sz="3200" dirty="0"/>
          </a:p>
        </p:txBody>
      </p:sp>
      <p:sp>
        <p:nvSpPr>
          <p:cNvPr id="12" name="スライド番号プレースホルダ 11"/>
          <p:cNvSpPr>
            <a:spLocks noGrp="1"/>
          </p:cNvSpPr>
          <p:nvPr>
            <p:ph type="sldNum" sz="quarter" idx="4294967295"/>
          </p:nvPr>
        </p:nvSpPr>
        <p:spPr>
          <a:xfrm>
            <a:off x="9448800" y="6356350"/>
            <a:ext cx="2743200" cy="365125"/>
          </a:xfrm>
          <a:prstGeom prst="rect">
            <a:avLst/>
          </a:prstGeom>
        </p:spPr>
        <p:txBody>
          <a:bodyPr/>
          <a:lstStyle/>
          <a:p>
            <a:pPr>
              <a:defRPr/>
            </a:pPr>
            <a:fld id="{3A982D81-60BA-4C71-A707-A42A7FC2EA3F}" type="slidenum">
              <a:rPr lang="ja-JP" altLang="en-US" smtClean="0"/>
              <a:pPr>
                <a:defRPr/>
              </a:pPr>
              <a:t>28</a:t>
            </a:fld>
            <a:endParaRPr lang="ja-JP" altLang="en-US"/>
          </a:p>
        </p:txBody>
      </p:sp>
      <p:sp>
        <p:nvSpPr>
          <p:cNvPr id="14" name="テキスト ボックス 13"/>
          <p:cNvSpPr txBox="1"/>
          <p:nvPr/>
        </p:nvSpPr>
        <p:spPr>
          <a:xfrm>
            <a:off x="5879977" y="1844825"/>
            <a:ext cx="569387" cy="461665"/>
          </a:xfrm>
          <a:prstGeom prst="rect">
            <a:avLst/>
          </a:prstGeom>
          <a:solidFill>
            <a:schemeClr val="bg1"/>
          </a:solidFill>
        </p:spPr>
        <p:txBody>
          <a:bodyPr wrap="none" rtlCol="0">
            <a:spAutoFit/>
          </a:bodyPr>
          <a:lstStyle/>
          <a:p>
            <a:r>
              <a:rPr lang="en-US" altLang="ja-JP" dirty="0">
                <a:solidFill>
                  <a:srgbClr val="FF0000"/>
                </a:solidFill>
                <a:latin typeface="+mj-lt"/>
              </a:rPr>
              <a:t>QA</a:t>
            </a:r>
            <a:endParaRPr lang="ja-JP" altLang="en-US" dirty="0">
              <a:solidFill>
                <a:srgbClr val="FF0000"/>
              </a:solidFill>
              <a:latin typeface="+mj-lt"/>
            </a:endParaRPr>
          </a:p>
        </p:txBody>
      </p:sp>
      <p:sp>
        <p:nvSpPr>
          <p:cNvPr id="13" name="テキスト ボックス 12"/>
          <p:cNvSpPr txBox="1"/>
          <p:nvPr/>
        </p:nvSpPr>
        <p:spPr>
          <a:xfrm>
            <a:off x="1377629" y="6500200"/>
            <a:ext cx="5021183" cy="369332"/>
          </a:xfrm>
          <a:prstGeom prst="rect">
            <a:avLst/>
          </a:prstGeom>
          <a:noFill/>
        </p:spPr>
        <p:txBody>
          <a:bodyPr wrap="none" rtlCol="0">
            <a:spAutoFit/>
          </a:bodyPr>
          <a:lstStyle/>
          <a:p>
            <a:r>
              <a:rPr kumimoji="1" lang="en-US" altLang="ja-JP" sz="1600" dirty="0">
                <a:solidFill>
                  <a:srgbClr val="00B050"/>
                </a:solidFill>
              </a:rPr>
              <a:t>M. </a:t>
            </a:r>
            <a:r>
              <a:rPr kumimoji="1" lang="en-US" altLang="ja-JP" sz="1600" dirty="0" err="1">
                <a:solidFill>
                  <a:srgbClr val="00B050"/>
                </a:solidFill>
              </a:rPr>
              <a:t>Ohta</a:t>
            </a:r>
            <a:r>
              <a:rPr kumimoji="1" lang="en-US" altLang="ja-JP" sz="1600" dirty="0">
                <a:solidFill>
                  <a:srgbClr val="00B050"/>
                </a:solidFill>
              </a:rPr>
              <a:t>, Y. Yoshizawa, JMMM </a:t>
            </a:r>
            <a:r>
              <a:rPr lang="en-US" altLang="ja-JP" sz="1800" dirty="0">
                <a:solidFill>
                  <a:srgbClr val="00B050"/>
                </a:solidFill>
              </a:rPr>
              <a:t>321 (2009) 2220–2224</a:t>
            </a:r>
            <a:r>
              <a:rPr kumimoji="1" lang="en-US" altLang="ja-JP" sz="1600" dirty="0">
                <a:solidFill>
                  <a:srgbClr val="00B050"/>
                </a:solidFill>
              </a:rPr>
              <a:t>.</a:t>
            </a:r>
            <a:endParaRPr kumimoji="1" lang="ja-JP" altLang="en-US" sz="1600" dirty="0">
              <a:solidFill>
                <a:srgbClr val="00B050"/>
              </a:solidFill>
            </a:endParaRPr>
          </a:p>
        </p:txBody>
      </p:sp>
    </p:spTree>
    <p:extLst>
      <p:ext uri="{BB962C8B-B14F-4D97-AF65-F5344CB8AC3E}">
        <p14:creationId xmlns:p14="http://schemas.microsoft.com/office/powerpoint/2010/main" val="35552945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6"/>
          <p:cNvSpPr txBox="1">
            <a:spLocks noChangeArrowheads="1"/>
          </p:cNvSpPr>
          <p:nvPr/>
        </p:nvSpPr>
        <p:spPr bwMode="auto">
          <a:xfrm>
            <a:off x="8975725" y="-31750"/>
            <a:ext cx="184150" cy="519113"/>
          </a:xfrm>
          <a:prstGeom prst="rect">
            <a:avLst/>
          </a:prstGeom>
          <a:noFill/>
          <a:ln w="9525">
            <a:noFill/>
            <a:miter lim="800000"/>
            <a:headEnd/>
            <a:tailEnd/>
          </a:ln>
        </p:spPr>
        <p:txBody>
          <a:bodyPr wrap="none">
            <a:spAutoFit/>
          </a:bodyPr>
          <a:lstStyle/>
          <a:p>
            <a:endParaRPr lang="ja-JP" altLang="en-US" sz="2800">
              <a:latin typeface="Verdana" pitchFamily="34" charset="0"/>
            </a:endParaRPr>
          </a:p>
        </p:txBody>
      </p:sp>
      <p:sp>
        <p:nvSpPr>
          <p:cNvPr id="5129" name="Oval 10"/>
          <p:cNvSpPr>
            <a:spLocks noChangeArrowheads="1"/>
          </p:cNvSpPr>
          <p:nvPr/>
        </p:nvSpPr>
        <p:spPr bwMode="auto">
          <a:xfrm rot="-2640299">
            <a:off x="3326936" y="3571442"/>
            <a:ext cx="1140274" cy="781050"/>
          </a:xfrm>
          <a:prstGeom prst="ellipse">
            <a:avLst/>
          </a:prstGeom>
          <a:solidFill>
            <a:srgbClr val="FF9933"/>
          </a:solidFill>
          <a:ln w="9525">
            <a:noFill/>
            <a:round/>
            <a:headEnd/>
            <a:tailEnd/>
          </a:ln>
        </p:spPr>
        <p:txBody>
          <a:bodyPr wrap="none" anchor="ctr"/>
          <a:lstStyle/>
          <a:p>
            <a:endParaRPr lang="ja-JP" altLang="en-US" sz="2000">
              <a:latin typeface="ＭＳ Ｐゴシック" pitchFamily="50" charset="-128"/>
            </a:endParaRPr>
          </a:p>
        </p:txBody>
      </p:sp>
      <p:sp>
        <p:nvSpPr>
          <p:cNvPr id="5130" name="Line 11"/>
          <p:cNvSpPr>
            <a:spLocks noChangeShapeType="1"/>
          </p:cNvSpPr>
          <p:nvPr/>
        </p:nvSpPr>
        <p:spPr bwMode="auto">
          <a:xfrm flipV="1">
            <a:off x="3230105" y="1092919"/>
            <a:ext cx="0" cy="4114800"/>
          </a:xfrm>
          <a:prstGeom prst="line">
            <a:avLst/>
          </a:prstGeom>
          <a:noFill/>
          <a:ln w="9525">
            <a:solidFill>
              <a:schemeClr val="tx1"/>
            </a:solidFill>
            <a:round/>
            <a:headEnd/>
            <a:tailEnd type="triangle" w="med" len="med"/>
          </a:ln>
        </p:spPr>
        <p:txBody>
          <a:bodyPr/>
          <a:lstStyle/>
          <a:p>
            <a:endParaRPr lang="en-US"/>
          </a:p>
        </p:txBody>
      </p:sp>
      <p:sp>
        <p:nvSpPr>
          <p:cNvPr id="5131" name="Line 12"/>
          <p:cNvSpPr>
            <a:spLocks noChangeShapeType="1"/>
          </p:cNvSpPr>
          <p:nvPr/>
        </p:nvSpPr>
        <p:spPr bwMode="auto">
          <a:xfrm>
            <a:off x="3230105" y="5207719"/>
            <a:ext cx="4757836" cy="0"/>
          </a:xfrm>
          <a:prstGeom prst="line">
            <a:avLst/>
          </a:prstGeom>
          <a:noFill/>
          <a:ln w="9525">
            <a:solidFill>
              <a:schemeClr val="tx1"/>
            </a:solidFill>
            <a:round/>
            <a:headEnd/>
            <a:tailEnd type="triangle" w="med" len="med"/>
          </a:ln>
        </p:spPr>
        <p:txBody>
          <a:bodyPr/>
          <a:lstStyle/>
          <a:p>
            <a:endParaRPr lang="en-US"/>
          </a:p>
        </p:txBody>
      </p:sp>
      <p:sp>
        <p:nvSpPr>
          <p:cNvPr id="5132" name="Rectangle 13"/>
          <p:cNvSpPr>
            <a:spLocks noChangeArrowheads="1"/>
          </p:cNvSpPr>
          <p:nvPr/>
        </p:nvSpPr>
        <p:spPr bwMode="auto">
          <a:xfrm>
            <a:off x="2772906" y="3302719"/>
            <a:ext cx="352425" cy="304800"/>
          </a:xfrm>
          <a:prstGeom prst="rect">
            <a:avLst/>
          </a:prstGeom>
          <a:noFill/>
          <a:ln w="9525">
            <a:noFill/>
            <a:miter lim="800000"/>
            <a:headEnd/>
            <a:tailEnd/>
          </a:ln>
        </p:spPr>
        <p:txBody>
          <a:bodyPr wrap="none" lIns="0" tIns="0" rIns="0" bIns="0">
            <a:spAutoFit/>
          </a:bodyPr>
          <a:lstStyle/>
          <a:p>
            <a:r>
              <a:rPr lang="ja-JP" altLang="en-US" sz="2000">
                <a:solidFill>
                  <a:srgbClr val="000000"/>
                </a:solidFill>
                <a:latin typeface="Arial" pitchFamily="34" charset="0"/>
              </a:rPr>
              <a:t>1.</a:t>
            </a:r>
            <a:r>
              <a:rPr lang="en-US" altLang="ja-JP" sz="2000" dirty="0">
                <a:solidFill>
                  <a:srgbClr val="000000"/>
                </a:solidFill>
                <a:latin typeface="Arial" pitchFamily="34" charset="0"/>
              </a:rPr>
              <a:t>0</a:t>
            </a:r>
            <a:endParaRPr lang="ja-JP" altLang="en-US" sz="2000"/>
          </a:p>
        </p:txBody>
      </p:sp>
      <p:sp>
        <p:nvSpPr>
          <p:cNvPr id="5133" name="Rectangle 14"/>
          <p:cNvSpPr>
            <a:spLocks noChangeArrowheads="1"/>
          </p:cNvSpPr>
          <p:nvPr/>
        </p:nvSpPr>
        <p:spPr bwMode="auto">
          <a:xfrm>
            <a:off x="2772906" y="1550120"/>
            <a:ext cx="355867" cy="307777"/>
          </a:xfrm>
          <a:prstGeom prst="rect">
            <a:avLst/>
          </a:prstGeom>
          <a:noFill/>
          <a:ln w="9525">
            <a:noFill/>
            <a:miter lim="800000"/>
            <a:headEnd/>
            <a:tailEnd/>
          </a:ln>
        </p:spPr>
        <p:txBody>
          <a:bodyPr wrap="none" lIns="0" tIns="0" rIns="0" bIns="0">
            <a:spAutoFit/>
          </a:bodyPr>
          <a:lstStyle/>
          <a:p>
            <a:r>
              <a:rPr lang="en-US" altLang="ja-JP" sz="2000" dirty="0">
                <a:solidFill>
                  <a:srgbClr val="000000"/>
                </a:solidFill>
                <a:latin typeface="Arial" pitchFamily="34" charset="0"/>
              </a:rPr>
              <a:t>1.5</a:t>
            </a:r>
            <a:endParaRPr lang="ja-JP" altLang="en-US" sz="2000" dirty="0"/>
          </a:p>
        </p:txBody>
      </p:sp>
      <p:sp>
        <p:nvSpPr>
          <p:cNvPr id="5134" name="Rectangle 15"/>
          <p:cNvSpPr>
            <a:spLocks noChangeArrowheads="1"/>
          </p:cNvSpPr>
          <p:nvPr/>
        </p:nvSpPr>
        <p:spPr bwMode="auto">
          <a:xfrm>
            <a:off x="3633331" y="5312494"/>
            <a:ext cx="801687" cy="400752"/>
          </a:xfrm>
          <a:prstGeom prst="rect">
            <a:avLst/>
          </a:prstGeom>
          <a:noFill/>
          <a:ln w="9525">
            <a:noFill/>
            <a:miter lim="800000"/>
            <a:headEnd/>
            <a:tailEnd/>
          </a:ln>
        </p:spPr>
        <p:txBody>
          <a:bodyPr lIns="92075" tIns="46038" rIns="92075" bIns="46038">
            <a:spAutoFit/>
          </a:bodyPr>
          <a:lstStyle/>
          <a:p>
            <a:pPr algn="ctr" eaLnBrk="0" hangingPunct="0">
              <a:spcBef>
                <a:spcPct val="50000"/>
              </a:spcBef>
            </a:pPr>
            <a:r>
              <a:rPr kumimoji="0" lang="ja-JP" altLang="en-US" sz="2000">
                <a:latin typeface="Arial" pitchFamily="34" charset="0"/>
              </a:rPr>
              <a:t>10</a:t>
            </a:r>
            <a:r>
              <a:rPr kumimoji="0" lang="ja-JP" altLang="en-US" sz="2000" baseline="30000">
                <a:latin typeface="Arial" pitchFamily="34" charset="0"/>
              </a:rPr>
              <a:t>0</a:t>
            </a:r>
          </a:p>
        </p:txBody>
      </p:sp>
      <p:sp>
        <p:nvSpPr>
          <p:cNvPr id="5135" name="Rectangle 16"/>
          <p:cNvSpPr>
            <a:spLocks noChangeArrowheads="1"/>
          </p:cNvSpPr>
          <p:nvPr/>
        </p:nvSpPr>
        <p:spPr bwMode="auto">
          <a:xfrm>
            <a:off x="6619789" y="5298876"/>
            <a:ext cx="773112" cy="400752"/>
          </a:xfrm>
          <a:prstGeom prst="rect">
            <a:avLst/>
          </a:prstGeom>
          <a:noFill/>
          <a:ln w="9525">
            <a:noFill/>
            <a:miter lim="800000"/>
            <a:headEnd/>
            <a:tailEnd/>
          </a:ln>
        </p:spPr>
        <p:txBody>
          <a:bodyPr lIns="92075" tIns="46038" rIns="92075" bIns="46038">
            <a:spAutoFit/>
          </a:bodyPr>
          <a:lstStyle/>
          <a:p>
            <a:pPr algn="ctr" eaLnBrk="0" hangingPunct="0">
              <a:spcBef>
                <a:spcPct val="50000"/>
              </a:spcBef>
            </a:pPr>
            <a:r>
              <a:rPr kumimoji="0" lang="ja-JP" altLang="en-US" sz="2000" dirty="0">
                <a:latin typeface="Arial" pitchFamily="34" charset="0"/>
              </a:rPr>
              <a:t>10</a:t>
            </a:r>
            <a:r>
              <a:rPr kumimoji="0" lang="ja-JP" altLang="en-US" sz="2000" baseline="30000" dirty="0">
                <a:latin typeface="Arial" pitchFamily="34" charset="0"/>
              </a:rPr>
              <a:t>1</a:t>
            </a:r>
          </a:p>
        </p:txBody>
      </p:sp>
      <p:sp>
        <p:nvSpPr>
          <p:cNvPr id="5137" name="Oval 18"/>
          <p:cNvSpPr>
            <a:spLocks noChangeArrowheads="1"/>
          </p:cNvSpPr>
          <p:nvPr/>
        </p:nvSpPr>
        <p:spPr bwMode="auto">
          <a:xfrm rot="16501315">
            <a:off x="4544159" y="2327038"/>
            <a:ext cx="1441901" cy="838200"/>
          </a:xfrm>
          <a:prstGeom prst="ellipse">
            <a:avLst/>
          </a:prstGeom>
          <a:solidFill>
            <a:srgbClr val="92D050"/>
          </a:solidFill>
          <a:ln w="9525">
            <a:noFill/>
            <a:round/>
            <a:headEnd/>
            <a:tailEnd/>
          </a:ln>
        </p:spPr>
        <p:txBody>
          <a:bodyPr vert="eaVert" wrap="none" anchor="ctr"/>
          <a:lstStyle/>
          <a:p>
            <a:pPr algn="r"/>
            <a:endParaRPr lang="ja-JP" altLang="en-US" sz="2000">
              <a:latin typeface="ＭＳ Ｐゴシック" pitchFamily="50" charset="-128"/>
            </a:endParaRPr>
          </a:p>
        </p:txBody>
      </p:sp>
      <p:sp>
        <p:nvSpPr>
          <p:cNvPr id="349203" name="Oval 19"/>
          <p:cNvSpPr>
            <a:spLocks noChangeArrowheads="1"/>
          </p:cNvSpPr>
          <p:nvPr/>
        </p:nvSpPr>
        <p:spPr bwMode="auto">
          <a:xfrm>
            <a:off x="6528049" y="1268761"/>
            <a:ext cx="659843" cy="933411"/>
          </a:xfrm>
          <a:prstGeom prst="ellipse">
            <a:avLst/>
          </a:prstGeom>
          <a:solidFill>
            <a:srgbClr val="00B0F0"/>
          </a:solidFill>
          <a:ln w="9525">
            <a:noFill/>
            <a:round/>
            <a:headEnd/>
            <a:tailEnd/>
          </a:ln>
          <a:effectLst>
            <a:outerShdw dist="35921" dir="2700000" algn="ctr" rotWithShape="0">
              <a:schemeClr val="bg1"/>
            </a:outerShdw>
          </a:effectLst>
        </p:spPr>
        <p:txBody>
          <a:bodyPr wrap="none" anchor="ctr"/>
          <a:lstStyle/>
          <a:p>
            <a:pPr>
              <a:defRPr/>
            </a:pPr>
            <a:endParaRPr lang="ja-JP" altLang="en-US">
              <a:latin typeface="Verdana" pitchFamily="34" charset="0"/>
              <a:ea typeface="ＭＳ Ｐゴシック" charset="-128"/>
            </a:endParaRPr>
          </a:p>
          <a:p>
            <a:pPr>
              <a:defRPr/>
            </a:pPr>
            <a:endParaRPr lang="ja-JP" altLang="en-US">
              <a:latin typeface="Verdana" pitchFamily="34" charset="0"/>
              <a:ea typeface="ＭＳ Ｐゴシック" charset="-128"/>
            </a:endParaRPr>
          </a:p>
        </p:txBody>
      </p:sp>
      <p:sp>
        <p:nvSpPr>
          <p:cNvPr id="5140" name="Line 21"/>
          <p:cNvSpPr>
            <a:spLocks noChangeShapeType="1"/>
          </p:cNvSpPr>
          <p:nvPr/>
        </p:nvSpPr>
        <p:spPr bwMode="auto">
          <a:xfrm>
            <a:off x="3230105" y="3455119"/>
            <a:ext cx="228600" cy="0"/>
          </a:xfrm>
          <a:prstGeom prst="line">
            <a:avLst/>
          </a:prstGeom>
          <a:noFill/>
          <a:ln w="9525">
            <a:solidFill>
              <a:schemeClr val="tx1"/>
            </a:solidFill>
            <a:round/>
            <a:headEnd/>
            <a:tailEnd/>
          </a:ln>
        </p:spPr>
        <p:txBody>
          <a:bodyPr/>
          <a:lstStyle/>
          <a:p>
            <a:endParaRPr lang="en-US"/>
          </a:p>
        </p:txBody>
      </p:sp>
      <p:sp>
        <p:nvSpPr>
          <p:cNvPr id="5141" name="Line 22"/>
          <p:cNvSpPr>
            <a:spLocks noChangeShapeType="1"/>
          </p:cNvSpPr>
          <p:nvPr/>
        </p:nvSpPr>
        <p:spPr bwMode="auto">
          <a:xfrm>
            <a:off x="3230105" y="2540719"/>
            <a:ext cx="228600" cy="0"/>
          </a:xfrm>
          <a:prstGeom prst="line">
            <a:avLst/>
          </a:prstGeom>
          <a:noFill/>
          <a:ln w="9525">
            <a:solidFill>
              <a:schemeClr val="tx1"/>
            </a:solidFill>
            <a:round/>
            <a:headEnd/>
            <a:tailEnd/>
          </a:ln>
        </p:spPr>
        <p:txBody>
          <a:bodyPr/>
          <a:lstStyle/>
          <a:p>
            <a:endParaRPr lang="en-US"/>
          </a:p>
        </p:txBody>
      </p:sp>
      <p:sp>
        <p:nvSpPr>
          <p:cNvPr id="5142" name="Line 23"/>
          <p:cNvSpPr>
            <a:spLocks noChangeShapeType="1"/>
          </p:cNvSpPr>
          <p:nvPr/>
        </p:nvSpPr>
        <p:spPr bwMode="auto">
          <a:xfrm>
            <a:off x="3230105" y="1702519"/>
            <a:ext cx="228600" cy="0"/>
          </a:xfrm>
          <a:prstGeom prst="line">
            <a:avLst/>
          </a:prstGeom>
          <a:noFill/>
          <a:ln w="9525">
            <a:solidFill>
              <a:schemeClr val="tx1"/>
            </a:solidFill>
            <a:round/>
            <a:headEnd/>
            <a:tailEnd/>
          </a:ln>
        </p:spPr>
        <p:txBody>
          <a:bodyPr/>
          <a:lstStyle/>
          <a:p>
            <a:endParaRPr lang="en-US"/>
          </a:p>
        </p:txBody>
      </p:sp>
      <p:sp>
        <p:nvSpPr>
          <p:cNvPr id="5144" name="Line 25"/>
          <p:cNvSpPr>
            <a:spLocks noChangeShapeType="1"/>
          </p:cNvSpPr>
          <p:nvPr/>
        </p:nvSpPr>
        <p:spPr bwMode="auto">
          <a:xfrm flipH="1" flipV="1">
            <a:off x="4243525" y="4039567"/>
            <a:ext cx="303212" cy="381000"/>
          </a:xfrm>
          <a:prstGeom prst="line">
            <a:avLst/>
          </a:prstGeom>
          <a:noFill/>
          <a:ln w="9525">
            <a:solidFill>
              <a:schemeClr val="tx1"/>
            </a:solidFill>
            <a:round/>
            <a:headEnd/>
            <a:tailEnd/>
          </a:ln>
        </p:spPr>
        <p:txBody>
          <a:bodyPr/>
          <a:lstStyle/>
          <a:p>
            <a:endParaRPr lang="en-US"/>
          </a:p>
        </p:txBody>
      </p:sp>
      <p:sp>
        <p:nvSpPr>
          <p:cNvPr id="5146" name="Line 27"/>
          <p:cNvSpPr>
            <a:spLocks noChangeShapeType="1"/>
          </p:cNvSpPr>
          <p:nvPr/>
        </p:nvSpPr>
        <p:spPr bwMode="auto">
          <a:xfrm>
            <a:off x="3230105" y="4369519"/>
            <a:ext cx="228600" cy="0"/>
          </a:xfrm>
          <a:prstGeom prst="line">
            <a:avLst/>
          </a:prstGeom>
          <a:noFill/>
          <a:ln w="9525">
            <a:solidFill>
              <a:schemeClr val="tx1"/>
            </a:solidFill>
            <a:round/>
            <a:headEnd/>
            <a:tailEnd/>
          </a:ln>
        </p:spPr>
        <p:txBody>
          <a:bodyPr/>
          <a:lstStyle/>
          <a:p>
            <a:endParaRPr lang="en-US"/>
          </a:p>
        </p:txBody>
      </p:sp>
      <p:sp>
        <p:nvSpPr>
          <p:cNvPr id="5147" name="Rectangle 28"/>
          <p:cNvSpPr>
            <a:spLocks noChangeArrowheads="1"/>
          </p:cNvSpPr>
          <p:nvPr/>
        </p:nvSpPr>
        <p:spPr bwMode="auto">
          <a:xfrm>
            <a:off x="2772906" y="5055320"/>
            <a:ext cx="355867" cy="307777"/>
          </a:xfrm>
          <a:prstGeom prst="rect">
            <a:avLst/>
          </a:prstGeom>
          <a:noFill/>
          <a:ln w="9525">
            <a:noFill/>
            <a:miter lim="800000"/>
            <a:headEnd/>
            <a:tailEnd/>
          </a:ln>
        </p:spPr>
        <p:txBody>
          <a:bodyPr wrap="none" lIns="0" tIns="0" rIns="0" bIns="0">
            <a:spAutoFit/>
          </a:bodyPr>
          <a:lstStyle/>
          <a:p>
            <a:r>
              <a:rPr lang="en-US" altLang="ja-JP" sz="2000" dirty="0">
                <a:solidFill>
                  <a:srgbClr val="000000"/>
                </a:solidFill>
                <a:latin typeface="Arial" pitchFamily="34" charset="0"/>
              </a:rPr>
              <a:t>0</a:t>
            </a:r>
            <a:r>
              <a:rPr lang="ja-JP" altLang="en-US" sz="2000" dirty="0" err="1">
                <a:solidFill>
                  <a:srgbClr val="000000"/>
                </a:solidFill>
                <a:latin typeface="Arial" pitchFamily="34" charset="0"/>
              </a:rPr>
              <a:t>.</a:t>
            </a:r>
            <a:r>
              <a:rPr lang="en-US" altLang="ja-JP" sz="2000" dirty="0">
                <a:solidFill>
                  <a:srgbClr val="000000"/>
                </a:solidFill>
                <a:latin typeface="Arial" pitchFamily="34" charset="0"/>
              </a:rPr>
              <a:t>5</a:t>
            </a:r>
            <a:endParaRPr lang="ja-JP" altLang="en-US" sz="2000" dirty="0"/>
          </a:p>
        </p:txBody>
      </p:sp>
      <p:sp>
        <p:nvSpPr>
          <p:cNvPr id="5148" name="Line 29"/>
          <p:cNvSpPr>
            <a:spLocks noChangeShapeType="1"/>
          </p:cNvSpPr>
          <p:nvPr/>
        </p:nvSpPr>
        <p:spPr bwMode="auto">
          <a:xfrm>
            <a:off x="4068305" y="5055319"/>
            <a:ext cx="0" cy="152400"/>
          </a:xfrm>
          <a:prstGeom prst="line">
            <a:avLst/>
          </a:prstGeom>
          <a:noFill/>
          <a:ln w="9525">
            <a:solidFill>
              <a:schemeClr val="tx1"/>
            </a:solidFill>
            <a:round/>
            <a:headEnd/>
            <a:tailEnd/>
          </a:ln>
        </p:spPr>
        <p:txBody>
          <a:bodyPr/>
          <a:lstStyle/>
          <a:p>
            <a:endParaRPr lang="en-US"/>
          </a:p>
        </p:txBody>
      </p:sp>
      <p:sp>
        <p:nvSpPr>
          <p:cNvPr id="5149" name="Line 30"/>
          <p:cNvSpPr>
            <a:spLocks noChangeShapeType="1"/>
          </p:cNvSpPr>
          <p:nvPr/>
        </p:nvSpPr>
        <p:spPr bwMode="auto">
          <a:xfrm>
            <a:off x="6187741" y="5047679"/>
            <a:ext cx="0" cy="152400"/>
          </a:xfrm>
          <a:prstGeom prst="line">
            <a:avLst/>
          </a:prstGeom>
          <a:noFill/>
          <a:ln w="9525">
            <a:solidFill>
              <a:schemeClr val="tx1"/>
            </a:solidFill>
            <a:round/>
            <a:headEnd/>
            <a:tailEnd/>
          </a:ln>
        </p:spPr>
        <p:txBody>
          <a:bodyPr/>
          <a:lstStyle/>
          <a:p>
            <a:endParaRPr lang="en-US" dirty="0"/>
          </a:p>
        </p:txBody>
      </p:sp>
      <p:sp>
        <p:nvSpPr>
          <p:cNvPr id="5150" name="Line 31"/>
          <p:cNvSpPr>
            <a:spLocks noChangeShapeType="1"/>
          </p:cNvSpPr>
          <p:nvPr/>
        </p:nvSpPr>
        <p:spPr bwMode="auto">
          <a:xfrm>
            <a:off x="7123845" y="5047679"/>
            <a:ext cx="0" cy="152400"/>
          </a:xfrm>
          <a:prstGeom prst="line">
            <a:avLst/>
          </a:prstGeom>
          <a:noFill/>
          <a:ln w="9525">
            <a:solidFill>
              <a:schemeClr val="tx1"/>
            </a:solidFill>
            <a:round/>
            <a:headEnd/>
            <a:tailEnd/>
          </a:ln>
        </p:spPr>
        <p:txBody>
          <a:bodyPr/>
          <a:lstStyle/>
          <a:p>
            <a:endParaRPr lang="en-US"/>
          </a:p>
        </p:txBody>
      </p:sp>
      <p:sp>
        <p:nvSpPr>
          <p:cNvPr id="39" name="円/楕円 38"/>
          <p:cNvSpPr/>
          <p:nvPr/>
        </p:nvSpPr>
        <p:spPr>
          <a:xfrm rot="901799">
            <a:off x="4957924" y="1485206"/>
            <a:ext cx="1391429" cy="43120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1" name="円/楕円 40"/>
          <p:cNvSpPr/>
          <p:nvPr/>
        </p:nvSpPr>
        <p:spPr>
          <a:xfrm>
            <a:off x="5087888" y="1484784"/>
            <a:ext cx="432048" cy="14401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ja-JP" altLang="en-US"/>
          </a:p>
        </p:txBody>
      </p:sp>
      <p:sp>
        <p:nvSpPr>
          <p:cNvPr id="43" name="円/楕円 42"/>
          <p:cNvSpPr/>
          <p:nvPr/>
        </p:nvSpPr>
        <p:spPr>
          <a:xfrm>
            <a:off x="5807969" y="1700808"/>
            <a:ext cx="360040" cy="14401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ja-JP" altLang="en-US"/>
          </a:p>
        </p:txBody>
      </p:sp>
      <p:sp>
        <p:nvSpPr>
          <p:cNvPr id="35" name="テキスト ボックス 34"/>
          <p:cNvSpPr txBox="1"/>
          <p:nvPr/>
        </p:nvSpPr>
        <p:spPr>
          <a:xfrm>
            <a:off x="3379430" y="836713"/>
            <a:ext cx="2582758"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altLang="ja-JP" sz="18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Quick Anneal type</a:t>
            </a:r>
            <a:endParaRPr lang="ja-JP" altLang="en-US" sz="18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36" name="テキスト ボックス 35"/>
          <p:cNvSpPr txBox="1"/>
          <p:nvPr/>
        </p:nvSpPr>
        <p:spPr>
          <a:xfrm>
            <a:off x="6043726" y="908721"/>
            <a:ext cx="2565126" cy="338554"/>
          </a:xfrm>
          <a:prstGeom prst="rect">
            <a:avLst/>
          </a:prstGeom>
          <a:noFill/>
        </p:spPr>
        <p:txBody>
          <a:bodyPr wrap="none" rtlCol="0">
            <a:spAutoFit/>
          </a:bodyPr>
          <a:lstStyle/>
          <a:p>
            <a:r>
              <a:rPr lang="en-US" altLang="ja-JP" sz="16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Primary Crystal type</a:t>
            </a:r>
            <a:endParaRPr lang="ja-JP" altLang="en-US" sz="16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cxnSp>
        <p:nvCxnSpPr>
          <p:cNvPr id="42" name="直線コネクタ 41"/>
          <p:cNvCxnSpPr>
            <a:stCxn id="41" idx="1"/>
            <a:endCxn id="35" idx="2"/>
          </p:cNvCxnSpPr>
          <p:nvPr/>
        </p:nvCxnSpPr>
        <p:spPr>
          <a:xfrm flipH="1" flipV="1">
            <a:off x="4670809" y="1206045"/>
            <a:ext cx="480351" cy="2998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線コネクタ 44"/>
          <p:cNvCxnSpPr>
            <a:cxnSpLocks/>
            <a:endCxn id="43" idx="0"/>
          </p:cNvCxnSpPr>
          <p:nvPr/>
        </p:nvCxnSpPr>
        <p:spPr>
          <a:xfrm flipH="1">
            <a:off x="5987989" y="1174741"/>
            <a:ext cx="365607" cy="526067"/>
          </a:xfrm>
          <a:prstGeom prst="line">
            <a:avLst/>
          </a:prstGeom>
        </p:spPr>
        <p:style>
          <a:lnRef idx="1">
            <a:schemeClr val="accent1"/>
          </a:lnRef>
          <a:fillRef idx="0">
            <a:schemeClr val="accent1"/>
          </a:fillRef>
          <a:effectRef idx="0">
            <a:schemeClr val="accent1"/>
          </a:effectRef>
          <a:fontRef idx="minor">
            <a:schemeClr val="tx1"/>
          </a:fontRef>
        </p:style>
      </p:cxnSp>
      <p:sp>
        <p:nvSpPr>
          <p:cNvPr id="53" name="フリーフォーム 52"/>
          <p:cNvSpPr/>
          <p:nvPr/>
        </p:nvSpPr>
        <p:spPr>
          <a:xfrm>
            <a:off x="3359696" y="1268760"/>
            <a:ext cx="3456385" cy="2736304"/>
          </a:xfrm>
          <a:custGeom>
            <a:avLst/>
            <a:gdLst>
              <a:gd name="connsiteX0" fmla="*/ 0 w 3390900"/>
              <a:gd name="connsiteY0" fmla="*/ 2771775 h 2771775"/>
              <a:gd name="connsiteX1" fmla="*/ 1724025 w 3390900"/>
              <a:gd name="connsiteY1" fmla="*/ 657225 h 2771775"/>
              <a:gd name="connsiteX2" fmla="*/ 3390900 w 3390900"/>
              <a:gd name="connsiteY2" fmla="*/ 0 h 2771775"/>
              <a:gd name="connsiteX0" fmla="*/ 372555 w 3763455"/>
              <a:gd name="connsiteY0" fmla="*/ 2771775 h 2980184"/>
              <a:gd name="connsiteX1" fmla="*/ 287338 w 3763455"/>
              <a:gd name="connsiteY1" fmla="*/ 2627759 h 2980184"/>
              <a:gd name="connsiteX2" fmla="*/ 2096580 w 3763455"/>
              <a:gd name="connsiteY2" fmla="*/ 657225 h 2980184"/>
              <a:gd name="connsiteX3" fmla="*/ 3763455 w 3763455"/>
              <a:gd name="connsiteY3" fmla="*/ 0 h 2980184"/>
              <a:gd name="connsiteX0" fmla="*/ 361548 w 3765656"/>
              <a:gd name="connsiteY0" fmla="*/ 2771774 h 2980184"/>
              <a:gd name="connsiteX1" fmla="*/ 289539 w 3765656"/>
              <a:gd name="connsiteY1" fmla="*/ 2627759 h 2980184"/>
              <a:gd name="connsiteX2" fmla="*/ 2098781 w 3765656"/>
              <a:gd name="connsiteY2" fmla="*/ 657225 h 2980184"/>
              <a:gd name="connsiteX3" fmla="*/ 3765656 w 3765656"/>
              <a:gd name="connsiteY3" fmla="*/ 0 h 2980184"/>
              <a:gd name="connsiteX0" fmla="*/ 0 w 3476117"/>
              <a:gd name="connsiteY0" fmla="*/ 2627759 h 2627759"/>
              <a:gd name="connsiteX1" fmla="*/ 1809242 w 3476117"/>
              <a:gd name="connsiteY1" fmla="*/ 657225 h 2627759"/>
              <a:gd name="connsiteX2" fmla="*/ 3476117 w 3476117"/>
              <a:gd name="connsiteY2" fmla="*/ 0 h 2627759"/>
              <a:gd name="connsiteX0" fmla="*/ 0 w 3456385"/>
              <a:gd name="connsiteY0" fmla="*/ 2736304 h 2736304"/>
              <a:gd name="connsiteX1" fmla="*/ 1809242 w 3456385"/>
              <a:gd name="connsiteY1" fmla="*/ 765770 h 2736304"/>
              <a:gd name="connsiteX2" fmla="*/ 3456385 w 3456385"/>
              <a:gd name="connsiteY2" fmla="*/ 0 h 2736304"/>
              <a:gd name="connsiteX0" fmla="*/ 0 w 3456385"/>
              <a:gd name="connsiteY0" fmla="*/ 2736304 h 2736304"/>
              <a:gd name="connsiteX1" fmla="*/ 1809242 w 3456385"/>
              <a:gd name="connsiteY1" fmla="*/ 765770 h 2736304"/>
              <a:gd name="connsiteX2" fmla="*/ 3456385 w 3456385"/>
              <a:gd name="connsiteY2" fmla="*/ 0 h 2736304"/>
              <a:gd name="connsiteX0" fmla="*/ 0 w 3456385"/>
              <a:gd name="connsiteY0" fmla="*/ 2736304 h 2736304"/>
              <a:gd name="connsiteX1" fmla="*/ 1809242 w 3456385"/>
              <a:gd name="connsiteY1" fmla="*/ 765770 h 2736304"/>
              <a:gd name="connsiteX2" fmla="*/ 3456385 w 3456385"/>
              <a:gd name="connsiteY2" fmla="*/ 0 h 2736304"/>
            </a:gdLst>
            <a:ahLst/>
            <a:cxnLst>
              <a:cxn ang="0">
                <a:pos x="connsiteX0" y="connsiteY0"/>
              </a:cxn>
              <a:cxn ang="0">
                <a:pos x="connsiteX1" y="connsiteY1"/>
              </a:cxn>
              <a:cxn ang="0">
                <a:pos x="connsiteX2" y="connsiteY2"/>
              </a:cxn>
            </a:cxnLst>
            <a:rect l="l" t="t" r="r" b="b"/>
            <a:pathLst>
              <a:path w="3456385" h="2736304">
                <a:moveTo>
                  <a:pt x="0" y="2736304"/>
                </a:moveTo>
                <a:cubicBezTo>
                  <a:pt x="289539" y="2383879"/>
                  <a:pt x="1233178" y="1221821"/>
                  <a:pt x="1809242" y="765770"/>
                </a:cubicBezTo>
                <a:cubicBezTo>
                  <a:pt x="2385306" y="309719"/>
                  <a:pt x="2914598" y="112453"/>
                  <a:pt x="3456385" y="0"/>
                </a:cubicBezTo>
              </a:path>
            </a:pathLst>
          </a:custGeom>
          <a:ln w="25400">
            <a:prstDash val="sysDash"/>
          </a:ln>
        </p:spPr>
        <p:style>
          <a:lnRef idx="3">
            <a:schemeClr val="dk1"/>
          </a:lnRef>
          <a:fillRef idx="0">
            <a:schemeClr val="dk1"/>
          </a:fillRef>
          <a:effectRef idx="2">
            <a:schemeClr val="dk1"/>
          </a:effectRef>
          <a:fontRef idx="minor">
            <a:schemeClr val="tx1"/>
          </a:fontRef>
        </p:style>
        <p:txBody>
          <a:bodyPr rtlCol="0" anchor="ctr"/>
          <a:lstStyle/>
          <a:p>
            <a:pPr algn="ctr"/>
            <a:endParaRPr lang="ja-JP" altLang="en-US"/>
          </a:p>
        </p:txBody>
      </p:sp>
      <p:sp>
        <p:nvSpPr>
          <p:cNvPr id="54" name="Line 30"/>
          <p:cNvSpPr>
            <a:spLocks noChangeShapeType="1"/>
          </p:cNvSpPr>
          <p:nvPr/>
        </p:nvSpPr>
        <p:spPr bwMode="auto">
          <a:xfrm>
            <a:off x="4963605" y="5085185"/>
            <a:ext cx="0" cy="123279"/>
          </a:xfrm>
          <a:prstGeom prst="line">
            <a:avLst/>
          </a:prstGeom>
          <a:noFill/>
          <a:ln w="9525">
            <a:solidFill>
              <a:schemeClr val="tx1"/>
            </a:solidFill>
            <a:round/>
            <a:headEnd/>
            <a:tailEnd/>
          </a:ln>
        </p:spPr>
        <p:txBody>
          <a:bodyPr/>
          <a:lstStyle/>
          <a:p>
            <a:endParaRPr lang="en-US"/>
          </a:p>
        </p:txBody>
      </p:sp>
      <p:sp>
        <p:nvSpPr>
          <p:cNvPr id="55" name="Line 30"/>
          <p:cNvSpPr>
            <a:spLocks noChangeShapeType="1"/>
          </p:cNvSpPr>
          <p:nvPr/>
        </p:nvSpPr>
        <p:spPr bwMode="auto">
          <a:xfrm>
            <a:off x="5467661" y="5085185"/>
            <a:ext cx="0" cy="123279"/>
          </a:xfrm>
          <a:prstGeom prst="line">
            <a:avLst/>
          </a:prstGeom>
          <a:noFill/>
          <a:ln w="9525">
            <a:solidFill>
              <a:schemeClr val="tx1"/>
            </a:solidFill>
            <a:round/>
            <a:headEnd/>
            <a:tailEnd/>
          </a:ln>
        </p:spPr>
        <p:txBody>
          <a:bodyPr/>
          <a:lstStyle/>
          <a:p>
            <a:endParaRPr lang="en-US"/>
          </a:p>
        </p:txBody>
      </p:sp>
      <p:sp>
        <p:nvSpPr>
          <p:cNvPr id="56" name="Line 30"/>
          <p:cNvSpPr>
            <a:spLocks noChangeShapeType="1"/>
          </p:cNvSpPr>
          <p:nvPr/>
        </p:nvSpPr>
        <p:spPr bwMode="auto">
          <a:xfrm>
            <a:off x="5827701" y="5085185"/>
            <a:ext cx="0" cy="123279"/>
          </a:xfrm>
          <a:prstGeom prst="line">
            <a:avLst/>
          </a:prstGeom>
          <a:noFill/>
          <a:ln w="9525">
            <a:solidFill>
              <a:schemeClr val="tx1"/>
            </a:solidFill>
            <a:round/>
            <a:headEnd/>
            <a:tailEnd/>
          </a:ln>
        </p:spPr>
        <p:txBody>
          <a:bodyPr/>
          <a:lstStyle/>
          <a:p>
            <a:endParaRPr lang="en-US"/>
          </a:p>
        </p:txBody>
      </p:sp>
      <p:sp>
        <p:nvSpPr>
          <p:cNvPr id="57" name="Line 30"/>
          <p:cNvSpPr>
            <a:spLocks noChangeShapeType="1"/>
          </p:cNvSpPr>
          <p:nvPr/>
        </p:nvSpPr>
        <p:spPr bwMode="auto">
          <a:xfrm>
            <a:off x="6907821" y="5085185"/>
            <a:ext cx="0" cy="123279"/>
          </a:xfrm>
          <a:prstGeom prst="line">
            <a:avLst/>
          </a:prstGeom>
          <a:noFill/>
          <a:ln w="9525">
            <a:solidFill>
              <a:schemeClr val="tx1"/>
            </a:solidFill>
            <a:round/>
            <a:headEnd/>
            <a:tailEnd/>
          </a:ln>
        </p:spPr>
        <p:txBody>
          <a:bodyPr/>
          <a:lstStyle/>
          <a:p>
            <a:endParaRPr lang="en-US"/>
          </a:p>
        </p:txBody>
      </p:sp>
      <p:sp>
        <p:nvSpPr>
          <p:cNvPr id="58" name="Line 30"/>
          <p:cNvSpPr>
            <a:spLocks noChangeShapeType="1"/>
          </p:cNvSpPr>
          <p:nvPr/>
        </p:nvSpPr>
        <p:spPr bwMode="auto">
          <a:xfrm>
            <a:off x="6475773" y="5085185"/>
            <a:ext cx="0" cy="123279"/>
          </a:xfrm>
          <a:prstGeom prst="line">
            <a:avLst/>
          </a:prstGeom>
          <a:noFill/>
          <a:ln w="9525">
            <a:solidFill>
              <a:schemeClr val="tx1"/>
            </a:solidFill>
            <a:round/>
            <a:headEnd/>
            <a:tailEnd/>
          </a:ln>
        </p:spPr>
        <p:txBody>
          <a:bodyPr/>
          <a:lstStyle/>
          <a:p>
            <a:endParaRPr lang="en-US"/>
          </a:p>
        </p:txBody>
      </p:sp>
      <p:sp>
        <p:nvSpPr>
          <p:cNvPr id="59" name="Line 30"/>
          <p:cNvSpPr>
            <a:spLocks noChangeShapeType="1"/>
          </p:cNvSpPr>
          <p:nvPr/>
        </p:nvSpPr>
        <p:spPr bwMode="auto">
          <a:xfrm>
            <a:off x="6691797" y="5085185"/>
            <a:ext cx="0" cy="123279"/>
          </a:xfrm>
          <a:prstGeom prst="line">
            <a:avLst/>
          </a:prstGeom>
          <a:noFill/>
          <a:ln w="9525">
            <a:solidFill>
              <a:schemeClr val="tx1"/>
            </a:solidFill>
            <a:round/>
            <a:headEnd/>
            <a:tailEnd/>
          </a:ln>
        </p:spPr>
        <p:txBody>
          <a:bodyPr/>
          <a:lstStyle/>
          <a:p>
            <a:endParaRPr lang="en-US"/>
          </a:p>
        </p:txBody>
      </p:sp>
      <p:sp>
        <p:nvSpPr>
          <p:cNvPr id="4" name="タイトル 3"/>
          <p:cNvSpPr>
            <a:spLocks noGrp="1"/>
          </p:cNvSpPr>
          <p:nvPr>
            <p:ph type="title"/>
          </p:nvPr>
        </p:nvSpPr>
        <p:spPr/>
        <p:txBody>
          <a:bodyPr/>
          <a:lstStyle/>
          <a:p>
            <a:r>
              <a:rPr lang="en-US" altLang="ja-JP" sz="3200" dirty="0">
                <a:latin typeface="Arial" pitchFamily="34" charset="0"/>
              </a:rPr>
              <a:t>Position of developed high </a:t>
            </a:r>
            <a:r>
              <a:rPr lang="en-US" altLang="ja-JP" sz="3200" i="1" dirty="0" err="1">
                <a:latin typeface="Arial" pitchFamily="34" charset="0"/>
              </a:rPr>
              <a:t>B</a:t>
            </a:r>
            <a:r>
              <a:rPr lang="en-US" altLang="ja-JP" sz="3200" baseline="-25000" dirty="0" err="1">
                <a:latin typeface="Arial" pitchFamily="34" charset="0"/>
              </a:rPr>
              <a:t>s</a:t>
            </a:r>
            <a:r>
              <a:rPr lang="en-US" altLang="ja-JP" sz="3200" dirty="0">
                <a:latin typeface="Arial" pitchFamily="34" charset="0"/>
              </a:rPr>
              <a:t> </a:t>
            </a:r>
            <a:r>
              <a:rPr lang="en-US" altLang="ja-JP" sz="3200" dirty="0" err="1">
                <a:latin typeface="Arial" pitchFamily="34" charset="0"/>
              </a:rPr>
              <a:t>nano</a:t>
            </a:r>
            <a:r>
              <a:rPr lang="en-US" altLang="ja-JP" sz="3200" dirty="0">
                <a:latin typeface="Arial" pitchFamily="34" charset="0"/>
              </a:rPr>
              <a:t> alloys </a:t>
            </a:r>
            <a:endParaRPr kumimoji="1" lang="ja-JP" altLang="en-US" sz="3200" dirty="0"/>
          </a:p>
        </p:txBody>
      </p:sp>
      <p:sp>
        <p:nvSpPr>
          <p:cNvPr id="46" name="スライド番号プレースホルダ 45"/>
          <p:cNvSpPr>
            <a:spLocks noGrp="1"/>
          </p:cNvSpPr>
          <p:nvPr>
            <p:ph type="sldNum" sz="quarter" idx="4294967295"/>
          </p:nvPr>
        </p:nvSpPr>
        <p:spPr>
          <a:xfrm>
            <a:off x="9448800" y="6356350"/>
            <a:ext cx="2743200" cy="365125"/>
          </a:xfrm>
          <a:prstGeom prst="rect">
            <a:avLst/>
          </a:prstGeom>
        </p:spPr>
        <p:txBody>
          <a:bodyPr/>
          <a:lstStyle/>
          <a:p>
            <a:pPr>
              <a:defRPr/>
            </a:pPr>
            <a:fld id="{3A982D81-60BA-4C71-A707-A42A7FC2EA3F}" type="slidenum">
              <a:rPr lang="ja-JP" altLang="en-US" smtClean="0"/>
              <a:pPr>
                <a:defRPr/>
              </a:pPr>
              <a:t>29</a:t>
            </a:fld>
            <a:endParaRPr lang="ja-JP" altLang="en-US"/>
          </a:p>
        </p:txBody>
      </p:sp>
      <p:sp>
        <p:nvSpPr>
          <p:cNvPr id="47" name="テキスト ボックス 46"/>
          <p:cNvSpPr txBox="1"/>
          <p:nvPr/>
        </p:nvSpPr>
        <p:spPr>
          <a:xfrm>
            <a:off x="8600745" y="1491171"/>
            <a:ext cx="2934889" cy="338554"/>
          </a:xfrm>
          <a:prstGeom prst="rect">
            <a:avLst/>
          </a:prstGeom>
          <a:noFill/>
        </p:spPr>
        <p:txBody>
          <a:bodyPr wrap="square" rtlCol="0">
            <a:spAutoFit/>
          </a:bodyPr>
          <a:lstStyle/>
          <a:p>
            <a:r>
              <a:rPr lang="en-US" altLang="ja-JP" sz="1600" dirty="0">
                <a:latin typeface="+mj-lt"/>
              </a:rPr>
              <a:t>Loss is 1/3 of Si-steels</a:t>
            </a:r>
            <a:endParaRPr lang="ja-JP" altLang="en-US" sz="1600" dirty="0">
              <a:latin typeface="+mj-lt"/>
            </a:endParaRPr>
          </a:p>
        </p:txBody>
      </p:sp>
      <p:cxnSp>
        <p:nvCxnSpPr>
          <p:cNvPr id="49" name="直線矢印コネクタ 48"/>
          <p:cNvCxnSpPr/>
          <p:nvPr/>
        </p:nvCxnSpPr>
        <p:spPr>
          <a:xfrm flipH="1" flipV="1">
            <a:off x="5663953" y="1556793"/>
            <a:ext cx="864095" cy="14809"/>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52" name="テキスト ボックス 51"/>
          <p:cNvSpPr txBox="1"/>
          <p:nvPr/>
        </p:nvSpPr>
        <p:spPr>
          <a:xfrm>
            <a:off x="8523937" y="2284824"/>
            <a:ext cx="2910154" cy="584775"/>
          </a:xfrm>
          <a:prstGeom prst="rect">
            <a:avLst/>
          </a:prstGeom>
          <a:noFill/>
        </p:spPr>
        <p:txBody>
          <a:bodyPr wrap="square" rtlCol="0">
            <a:spAutoFit/>
          </a:bodyPr>
          <a:lstStyle/>
          <a:p>
            <a:r>
              <a:rPr lang="en-US" altLang="ja-JP" sz="1600" i="1" dirty="0" err="1">
                <a:latin typeface="+mj-lt"/>
              </a:rPr>
              <a:t>B</a:t>
            </a:r>
            <a:r>
              <a:rPr lang="en-US" altLang="ja-JP" sz="1600" baseline="-25000" dirty="0" err="1">
                <a:latin typeface="+mj-lt"/>
              </a:rPr>
              <a:t>s</a:t>
            </a:r>
            <a:r>
              <a:rPr lang="ja-JP" altLang="en-US" sz="1600" dirty="0">
                <a:latin typeface="+mj-lt"/>
              </a:rPr>
              <a:t>・</a:t>
            </a:r>
            <a:r>
              <a:rPr lang="en-US" altLang="ja-JP" sz="1600" i="1" dirty="0" err="1">
                <a:latin typeface="+mj-lt"/>
              </a:rPr>
              <a:t>B</a:t>
            </a:r>
            <a:r>
              <a:rPr lang="en-US" altLang="ja-JP" sz="1600" baseline="-25000" dirty="0" err="1">
                <a:latin typeface="+mj-lt"/>
              </a:rPr>
              <a:t>m</a:t>
            </a:r>
            <a:r>
              <a:rPr lang="en-US" altLang="ja-JP" sz="1600" dirty="0">
                <a:latin typeface="+mj-lt"/>
              </a:rPr>
              <a:t> are 10% higher</a:t>
            </a:r>
            <a:r>
              <a:rPr lang="ja-JP" altLang="en-US" sz="1600" dirty="0">
                <a:latin typeface="+mj-lt"/>
              </a:rPr>
              <a:t> </a:t>
            </a:r>
            <a:r>
              <a:rPr lang="en-US" altLang="ja-JP" sz="1600" dirty="0">
                <a:latin typeface="+mj-lt"/>
              </a:rPr>
              <a:t>than Fe-AM</a:t>
            </a:r>
            <a:endParaRPr lang="ja-JP" altLang="en-US" sz="1600" dirty="0">
              <a:latin typeface="+mj-lt"/>
            </a:endParaRPr>
          </a:p>
        </p:txBody>
      </p:sp>
      <p:cxnSp>
        <p:nvCxnSpPr>
          <p:cNvPr id="60" name="直線矢印コネクタ 59"/>
          <p:cNvCxnSpPr/>
          <p:nvPr/>
        </p:nvCxnSpPr>
        <p:spPr>
          <a:xfrm flipV="1">
            <a:off x="5231905" y="1772817"/>
            <a:ext cx="1" cy="360039"/>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51" name="AutoShape 7"/>
          <p:cNvSpPr>
            <a:spLocks noChangeArrowheads="1"/>
          </p:cNvSpPr>
          <p:nvPr/>
        </p:nvSpPr>
        <p:spPr bwMode="auto">
          <a:xfrm flipH="1">
            <a:off x="3863753" y="6122119"/>
            <a:ext cx="587375" cy="127000"/>
          </a:xfrm>
          <a:custGeom>
            <a:avLst/>
            <a:gdLst>
              <a:gd name="T0" fmla="*/ 440531 w 21600"/>
              <a:gd name="T1" fmla="*/ 0 h 21600"/>
              <a:gd name="T2" fmla="*/ 0 w 21600"/>
              <a:gd name="T3" fmla="*/ 63500 h 21600"/>
              <a:gd name="T4" fmla="*/ 440531 w 21600"/>
              <a:gd name="T5" fmla="*/ 127000 h 21600"/>
              <a:gd name="T6" fmla="*/ 587375 w 21600"/>
              <a:gd name="T7" fmla="*/ 6350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FF00"/>
          </a:solidFill>
          <a:ln w="9525">
            <a:solidFill>
              <a:schemeClr val="tx1"/>
            </a:solidFill>
            <a:miter lim="800000"/>
            <a:headEnd/>
            <a:tailEnd/>
          </a:ln>
        </p:spPr>
        <p:txBody>
          <a:bodyPr wrap="none" anchor="ctr"/>
          <a:lstStyle/>
          <a:p>
            <a:endParaRPr lang="en-US">
              <a:latin typeface="+mj-lt"/>
            </a:endParaRPr>
          </a:p>
        </p:txBody>
      </p:sp>
      <p:sp>
        <p:nvSpPr>
          <p:cNvPr id="61" name="Text Box 8"/>
          <p:cNvSpPr txBox="1">
            <a:spLocks noChangeArrowheads="1"/>
          </p:cNvSpPr>
          <p:nvPr/>
        </p:nvSpPr>
        <p:spPr bwMode="auto">
          <a:xfrm>
            <a:off x="4511824" y="5978104"/>
            <a:ext cx="4248472" cy="406265"/>
          </a:xfrm>
          <a:prstGeom prst="rect">
            <a:avLst/>
          </a:prstGeom>
          <a:noFill/>
          <a:ln w="9525">
            <a:noFill/>
            <a:miter lim="800000"/>
            <a:headEnd/>
            <a:tailEnd/>
          </a:ln>
        </p:spPr>
        <p:txBody>
          <a:bodyPr wrap="square">
            <a:spAutoFit/>
          </a:bodyPr>
          <a:lstStyle/>
          <a:p>
            <a:pPr>
              <a:lnSpc>
                <a:spcPct val="85000"/>
              </a:lnSpc>
            </a:pPr>
            <a:r>
              <a:rPr lang="en-US" altLang="ja-JP" dirty="0">
                <a:solidFill>
                  <a:srgbClr val="FF0000"/>
                </a:solidFill>
                <a:latin typeface="+mj-lt"/>
              </a:rPr>
              <a:t>low loss, high permeability</a:t>
            </a:r>
          </a:p>
        </p:txBody>
      </p:sp>
      <p:sp>
        <p:nvSpPr>
          <p:cNvPr id="62" name="Rectangle 9"/>
          <p:cNvSpPr>
            <a:spLocks noChangeArrowheads="1"/>
          </p:cNvSpPr>
          <p:nvPr/>
        </p:nvSpPr>
        <p:spPr bwMode="auto">
          <a:xfrm>
            <a:off x="4079777" y="5402040"/>
            <a:ext cx="3044825" cy="300724"/>
          </a:xfrm>
          <a:prstGeom prst="rect">
            <a:avLst/>
          </a:prstGeom>
          <a:noFill/>
          <a:ln w="9525">
            <a:noFill/>
            <a:miter lim="800000"/>
            <a:headEnd/>
            <a:tailEnd/>
          </a:ln>
        </p:spPr>
        <p:txBody>
          <a:bodyPr lIns="92075" tIns="46038" rIns="92075" bIns="46038">
            <a:spAutoFit/>
          </a:bodyPr>
          <a:lstStyle/>
          <a:p>
            <a:pPr algn="ctr" eaLnBrk="0" hangingPunct="0"/>
            <a:r>
              <a:rPr lang="en-US" altLang="ja-JP" dirty="0">
                <a:solidFill>
                  <a:srgbClr val="FF0000"/>
                </a:solidFill>
              </a:rPr>
              <a:t>Coercivity  :</a:t>
            </a:r>
            <a:r>
              <a:rPr lang="ja-JP" altLang="en-US" dirty="0">
                <a:solidFill>
                  <a:srgbClr val="FF0000"/>
                </a:solidFill>
              </a:rPr>
              <a:t> </a:t>
            </a:r>
            <a:r>
              <a:rPr kumimoji="0" lang="en-US" altLang="ja-JP" i="1" dirty="0" err="1">
                <a:latin typeface="+mj-lt"/>
              </a:rPr>
              <a:t>H</a:t>
            </a:r>
            <a:r>
              <a:rPr kumimoji="0" lang="en-US" altLang="ja-JP" baseline="-25000" dirty="0" err="1">
                <a:latin typeface="+mj-lt"/>
              </a:rPr>
              <a:t>c</a:t>
            </a:r>
            <a:r>
              <a:rPr kumimoji="0" lang="en-US" altLang="ja-JP" dirty="0">
                <a:latin typeface="+mj-lt"/>
              </a:rPr>
              <a:t> (A/m)</a:t>
            </a:r>
          </a:p>
        </p:txBody>
      </p:sp>
      <p:sp>
        <p:nvSpPr>
          <p:cNvPr id="63" name="Text Box 24"/>
          <p:cNvSpPr txBox="1">
            <a:spLocks noChangeArrowheads="1"/>
          </p:cNvSpPr>
          <p:nvPr/>
        </p:nvSpPr>
        <p:spPr bwMode="auto">
          <a:xfrm>
            <a:off x="4079776" y="4249912"/>
            <a:ext cx="3217484" cy="830997"/>
          </a:xfrm>
          <a:prstGeom prst="rect">
            <a:avLst/>
          </a:prstGeom>
          <a:noFill/>
          <a:ln w="9525">
            <a:noFill/>
            <a:miter lim="800000"/>
            <a:headEnd/>
            <a:tailEnd/>
          </a:ln>
        </p:spPr>
        <p:txBody>
          <a:bodyPr wrap="none">
            <a:spAutoFit/>
          </a:bodyPr>
          <a:lstStyle/>
          <a:p>
            <a:r>
              <a:rPr lang="en-US" altLang="ja-JP" dirty="0">
                <a:latin typeface="+mj-lt"/>
              </a:rPr>
              <a:t>Fe</a:t>
            </a:r>
            <a:r>
              <a:rPr lang="ja-JP" altLang="en-US" dirty="0">
                <a:latin typeface="+mj-lt"/>
              </a:rPr>
              <a:t> </a:t>
            </a:r>
            <a:r>
              <a:rPr lang="en-US" altLang="ja-JP" dirty="0" err="1">
                <a:latin typeface="+mj-lt"/>
              </a:rPr>
              <a:t>nanocrystalline</a:t>
            </a:r>
            <a:r>
              <a:rPr lang="en-US" altLang="ja-JP" dirty="0">
                <a:latin typeface="+mj-lt"/>
              </a:rPr>
              <a:t> alloys</a:t>
            </a:r>
          </a:p>
          <a:p>
            <a:r>
              <a:rPr lang="en-US" altLang="ja-JP" dirty="0">
                <a:latin typeface="+mj-lt"/>
              </a:rPr>
              <a:t>(ex. </a:t>
            </a:r>
            <a:r>
              <a:rPr lang="en-US" altLang="ja-JP" dirty="0" err="1">
                <a:latin typeface="+mj-lt"/>
              </a:rPr>
              <a:t>Finemet</a:t>
            </a:r>
            <a:r>
              <a:rPr lang="en-US" altLang="ja-JP" dirty="0">
                <a:latin typeface="+mj-lt"/>
              </a:rPr>
              <a:t>®)</a:t>
            </a:r>
          </a:p>
        </p:txBody>
      </p:sp>
      <p:sp>
        <p:nvSpPr>
          <p:cNvPr id="64" name="Text Box 26"/>
          <p:cNvSpPr txBox="1">
            <a:spLocks noChangeArrowheads="1"/>
          </p:cNvSpPr>
          <p:nvPr/>
        </p:nvSpPr>
        <p:spPr bwMode="auto">
          <a:xfrm>
            <a:off x="4295801" y="2737744"/>
            <a:ext cx="2902333" cy="461665"/>
          </a:xfrm>
          <a:prstGeom prst="rect">
            <a:avLst/>
          </a:prstGeom>
          <a:noFill/>
          <a:ln w="9525">
            <a:noFill/>
            <a:miter lim="800000"/>
            <a:headEnd/>
            <a:tailEnd/>
          </a:ln>
          <a:effectLst>
            <a:outerShdw dist="12700" dir="5400000" algn="ctr" rotWithShape="0">
              <a:schemeClr val="bg1"/>
            </a:outerShdw>
          </a:effectLst>
        </p:spPr>
        <p:txBody>
          <a:bodyPr wrap="none">
            <a:spAutoFit/>
          </a:bodyPr>
          <a:lstStyle/>
          <a:p>
            <a:pPr>
              <a:defRPr/>
            </a:pPr>
            <a:r>
              <a:rPr lang="en-US" altLang="ja-JP" dirty="0">
                <a:latin typeface="+mj-lt"/>
                <a:ea typeface="ＭＳ Ｐゴシック" charset="-128"/>
              </a:rPr>
              <a:t>Fe</a:t>
            </a:r>
            <a:r>
              <a:rPr lang="ja-JP" altLang="en-US" dirty="0">
                <a:latin typeface="+mj-lt"/>
                <a:ea typeface="ＭＳ Ｐゴシック" charset="-128"/>
              </a:rPr>
              <a:t> </a:t>
            </a:r>
            <a:r>
              <a:rPr lang="en-US" altLang="ja-JP" dirty="0">
                <a:latin typeface="+mj-lt"/>
                <a:ea typeface="ＭＳ Ｐゴシック" charset="-128"/>
              </a:rPr>
              <a:t>–amorphous alloys</a:t>
            </a:r>
          </a:p>
        </p:txBody>
      </p:sp>
      <p:sp>
        <p:nvSpPr>
          <p:cNvPr id="65" name="AutoShape 32"/>
          <p:cNvSpPr>
            <a:spLocks noChangeArrowheads="1"/>
          </p:cNvSpPr>
          <p:nvPr/>
        </p:nvSpPr>
        <p:spPr bwMode="auto">
          <a:xfrm rot="-5400000">
            <a:off x="1685454" y="1192815"/>
            <a:ext cx="496888" cy="127000"/>
          </a:xfrm>
          <a:custGeom>
            <a:avLst/>
            <a:gdLst>
              <a:gd name="T0" fmla="*/ 372666 w 21600"/>
              <a:gd name="T1" fmla="*/ 0 h 21600"/>
              <a:gd name="T2" fmla="*/ 0 w 21600"/>
              <a:gd name="T3" fmla="*/ 63500 h 21600"/>
              <a:gd name="T4" fmla="*/ 372666 w 21600"/>
              <a:gd name="T5" fmla="*/ 127000 h 21600"/>
              <a:gd name="T6" fmla="*/ 496888 w 21600"/>
              <a:gd name="T7" fmla="*/ 6350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FF00"/>
          </a:solidFill>
          <a:ln w="9525">
            <a:solidFill>
              <a:schemeClr val="tx1"/>
            </a:solidFill>
            <a:miter lim="800000"/>
            <a:headEnd/>
            <a:tailEnd/>
          </a:ln>
        </p:spPr>
        <p:txBody>
          <a:bodyPr wrap="none" anchor="ctr"/>
          <a:lstStyle/>
          <a:p>
            <a:endParaRPr lang="en-US">
              <a:latin typeface="+mj-lt"/>
            </a:endParaRPr>
          </a:p>
        </p:txBody>
      </p:sp>
      <p:sp>
        <p:nvSpPr>
          <p:cNvPr id="66" name="Text Box 33"/>
          <p:cNvSpPr txBox="1">
            <a:spLocks noChangeArrowheads="1"/>
          </p:cNvSpPr>
          <p:nvPr/>
        </p:nvSpPr>
        <p:spPr bwMode="auto">
          <a:xfrm rot="-5400000">
            <a:off x="410883" y="3281471"/>
            <a:ext cx="3046924" cy="461665"/>
          </a:xfrm>
          <a:prstGeom prst="rect">
            <a:avLst/>
          </a:prstGeom>
          <a:noFill/>
          <a:ln w="9525">
            <a:noFill/>
            <a:miter lim="800000"/>
            <a:headEnd/>
            <a:tailEnd/>
          </a:ln>
        </p:spPr>
        <p:txBody>
          <a:bodyPr wrap="none">
            <a:spAutoFit/>
          </a:bodyPr>
          <a:lstStyle/>
          <a:p>
            <a:r>
              <a:rPr lang="en-US" altLang="ja-JP" dirty="0">
                <a:solidFill>
                  <a:srgbClr val="FF0000"/>
                </a:solidFill>
                <a:latin typeface="+mj-lt"/>
              </a:rPr>
              <a:t>Smaller / higher power</a:t>
            </a:r>
          </a:p>
        </p:txBody>
      </p:sp>
      <p:sp>
        <p:nvSpPr>
          <p:cNvPr id="67" name="Rectangle 34"/>
          <p:cNvSpPr>
            <a:spLocks noChangeArrowheads="1"/>
          </p:cNvSpPr>
          <p:nvPr/>
        </p:nvSpPr>
        <p:spPr bwMode="auto">
          <a:xfrm rot="-5400000">
            <a:off x="-204302" y="3248584"/>
            <a:ext cx="5141390" cy="461665"/>
          </a:xfrm>
          <a:prstGeom prst="rect">
            <a:avLst/>
          </a:prstGeom>
          <a:noFill/>
          <a:ln w="9525">
            <a:noFill/>
            <a:miter lim="800000"/>
            <a:headEnd/>
            <a:tailEnd/>
          </a:ln>
        </p:spPr>
        <p:txBody>
          <a:bodyPr wrap="square">
            <a:spAutoFit/>
          </a:bodyPr>
          <a:lstStyle/>
          <a:p>
            <a:pPr algn="ctr" eaLnBrk="0" hangingPunct="0">
              <a:spcBef>
                <a:spcPct val="50000"/>
              </a:spcBef>
            </a:pPr>
            <a:r>
              <a:rPr lang="en-US" altLang="ja-JP" dirty="0">
                <a:solidFill>
                  <a:srgbClr val="FF0000"/>
                </a:solidFill>
              </a:rPr>
              <a:t>Operating magnetic flux density</a:t>
            </a:r>
            <a:r>
              <a:rPr lang="ja-JP" altLang="en-US" dirty="0">
                <a:solidFill>
                  <a:srgbClr val="FF0000"/>
                </a:solidFill>
              </a:rPr>
              <a:t>： </a:t>
            </a:r>
            <a:r>
              <a:rPr kumimoji="0" lang="en-US" altLang="ja-JP" i="1" dirty="0" err="1">
                <a:latin typeface="+mj-lt"/>
              </a:rPr>
              <a:t>B</a:t>
            </a:r>
            <a:r>
              <a:rPr kumimoji="0" lang="en-US" altLang="ja-JP" baseline="-25000" dirty="0" err="1">
                <a:latin typeface="+mj-lt"/>
              </a:rPr>
              <a:t>m</a:t>
            </a:r>
            <a:r>
              <a:rPr kumimoji="0" lang="en-US" altLang="ja-JP" dirty="0">
                <a:latin typeface="+mj-lt"/>
              </a:rPr>
              <a:t> (T)</a:t>
            </a:r>
          </a:p>
        </p:txBody>
      </p:sp>
      <p:sp>
        <p:nvSpPr>
          <p:cNvPr id="68" name="テキスト ボックス 67"/>
          <p:cNvSpPr txBox="1"/>
          <p:nvPr/>
        </p:nvSpPr>
        <p:spPr>
          <a:xfrm>
            <a:off x="6096000" y="1916833"/>
            <a:ext cx="1200970" cy="461665"/>
          </a:xfrm>
          <a:prstGeom prst="rect">
            <a:avLst/>
          </a:prstGeom>
          <a:noFill/>
        </p:spPr>
        <p:txBody>
          <a:bodyPr wrap="none" rtlCol="0">
            <a:spAutoFit/>
          </a:bodyPr>
          <a:lstStyle/>
          <a:p>
            <a:r>
              <a:rPr lang="en-US" altLang="ja-JP" dirty="0"/>
              <a:t>Si steels</a:t>
            </a:r>
            <a:endParaRPr lang="ja-JP" altLang="en-US" dirty="0"/>
          </a:p>
        </p:txBody>
      </p:sp>
      <p:sp>
        <p:nvSpPr>
          <p:cNvPr id="2" name="テキスト ボックス 1"/>
          <p:cNvSpPr txBox="1"/>
          <p:nvPr/>
        </p:nvSpPr>
        <p:spPr>
          <a:xfrm>
            <a:off x="8431349" y="3537924"/>
            <a:ext cx="2896083" cy="830997"/>
          </a:xfrm>
          <a:prstGeom prst="rect">
            <a:avLst/>
          </a:prstGeom>
          <a:noFill/>
        </p:spPr>
        <p:txBody>
          <a:bodyPr wrap="square" rtlCol="0">
            <a:spAutoFit/>
          </a:bodyPr>
          <a:lstStyle/>
          <a:p>
            <a:pPr algn="ctr"/>
            <a:r>
              <a:rPr lang="en-US" altLang="ja-JP" sz="1600" dirty="0"/>
              <a:t>Quick annealing type may be suitable for industrial products</a:t>
            </a:r>
            <a:endParaRPr lang="ja-JP" altLang="en-US" sz="1600" dirty="0"/>
          </a:p>
        </p:txBody>
      </p:sp>
      <p:sp>
        <p:nvSpPr>
          <p:cNvPr id="3" name="テキスト ボックス 2"/>
          <p:cNvSpPr txBox="1"/>
          <p:nvPr/>
        </p:nvSpPr>
        <p:spPr>
          <a:xfrm>
            <a:off x="8527184" y="5106846"/>
            <a:ext cx="3044823" cy="646331"/>
          </a:xfrm>
          <a:prstGeom prst="rect">
            <a:avLst/>
          </a:prstGeom>
          <a:noFill/>
        </p:spPr>
        <p:txBody>
          <a:bodyPr wrap="square" rtlCol="0">
            <a:spAutoFit/>
          </a:bodyPr>
          <a:lstStyle/>
          <a:p>
            <a:r>
              <a:rPr kumimoji="1" lang="en-US" altLang="ja-JP" sz="1800" dirty="0"/>
              <a:t>If we can solve       the processing issues</a:t>
            </a:r>
            <a:endParaRPr kumimoji="1" lang="ja-JP" altLang="en-US" sz="1800" dirty="0"/>
          </a:p>
        </p:txBody>
      </p:sp>
    </p:spTree>
    <p:extLst>
      <p:ext uri="{BB962C8B-B14F-4D97-AF65-F5344CB8AC3E}">
        <p14:creationId xmlns:p14="http://schemas.microsoft.com/office/powerpoint/2010/main" val="3737837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8A49EE-339C-021C-0FC4-9B0CD25BB413}"/>
              </a:ext>
            </a:extLst>
          </p:cNvPr>
          <p:cNvSpPr>
            <a:spLocks noGrp="1"/>
          </p:cNvSpPr>
          <p:nvPr>
            <p:ph type="title"/>
          </p:nvPr>
        </p:nvSpPr>
        <p:spPr/>
        <p:txBody>
          <a:bodyPr/>
          <a:lstStyle/>
          <a:p>
            <a:r>
              <a:rPr kumimoji="1" lang="en-US" altLang="ja-JP" dirty="0"/>
              <a:t>Contents</a:t>
            </a:r>
            <a:endParaRPr kumimoji="1" lang="ja-JP" altLang="en-US" dirty="0"/>
          </a:p>
        </p:txBody>
      </p:sp>
      <p:sp>
        <p:nvSpPr>
          <p:cNvPr id="3" name="コンテンツ プレースホルダー 2">
            <a:extLst>
              <a:ext uri="{FF2B5EF4-FFF2-40B4-BE49-F238E27FC236}">
                <a16:creationId xmlns:a16="http://schemas.microsoft.com/office/drawing/2014/main" id="{0714214C-5339-05FE-EC14-2A26A2186F8B}"/>
              </a:ext>
            </a:extLst>
          </p:cNvPr>
          <p:cNvSpPr>
            <a:spLocks noGrp="1"/>
          </p:cNvSpPr>
          <p:nvPr>
            <p:ph idx="1"/>
          </p:nvPr>
        </p:nvSpPr>
        <p:spPr/>
        <p:txBody>
          <a:bodyPr/>
          <a:lstStyle/>
          <a:p>
            <a:pPr marL="285750" indent="-285750">
              <a:buFont typeface="Arial" panose="020B0604020202020204" pitchFamily="34" charset="0"/>
              <a:buChar char="•"/>
            </a:pPr>
            <a:r>
              <a:rPr lang="en-US" altLang="ja-JP" sz="2800" dirty="0"/>
              <a:t>About PROTERIAL (Former Hitachi Metals)</a:t>
            </a:r>
          </a:p>
          <a:p>
            <a:pPr marL="285750" indent="-285750">
              <a:buFont typeface="Arial" panose="020B0604020202020204" pitchFamily="34" charset="0"/>
              <a:buChar char="•"/>
            </a:pPr>
            <a:r>
              <a:rPr kumimoji="1" lang="en-US" altLang="ja-JP" sz="2800" dirty="0"/>
              <a:t>Ideal Soft Magnetic Materials (SMMs) and </a:t>
            </a:r>
          </a:p>
          <a:p>
            <a:pPr marL="742950" lvl="1" indent="-285750">
              <a:buFont typeface="Arial" panose="020B0604020202020204" pitchFamily="34" charset="0"/>
              <a:buChar char="•"/>
            </a:pPr>
            <a:r>
              <a:rPr kumimoji="1" lang="en-US" altLang="ja-JP" sz="2400" dirty="0"/>
              <a:t>Fe-based nanocrystalline alloy FINEMET</a:t>
            </a:r>
            <a:r>
              <a:rPr kumimoji="1" lang="en-US" altLang="ja-JP" sz="2400" baseline="30000" dirty="0"/>
              <a:t>®</a:t>
            </a:r>
            <a:r>
              <a:rPr kumimoji="1" lang="en-US" altLang="ja-JP" sz="2400" dirty="0"/>
              <a:t> </a:t>
            </a:r>
            <a:endParaRPr kumimoji="1" lang="en-US" altLang="ja-JP" sz="2400" baseline="30000" dirty="0"/>
          </a:p>
          <a:p>
            <a:pPr marL="285750" indent="-285750">
              <a:buFont typeface="Arial" panose="020B0604020202020204" pitchFamily="34" charset="0"/>
              <a:buChar char="•"/>
            </a:pPr>
            <a:r>
              <a:rPr kumimoji="1" lang="en-US" altLang="ja-JP" sz="2800" dirty="0"/>
              <a:t>SMMs in medium frequencies</a:t>
            </a:r>
          </a:p>
          <a:p>
            <a:pPr marL="742950" lvl="1" indent="-285750">
              <a:buFont typeface="Arial" panose="020B0604020202020204" pitchFamily="34" charset="0"/>
              <a:buChar char="•"/>
            </a:pPr>
            <a:r>
              <a:rPr lang="en-US" altLang="ja-JP" sz="2600" dirty="0"/>
              <a:t>Development of High Fe content nanocrystalline alloys </a:t>
            </a:r>
            <a:r>
              <a:rPr kumimoji="1" lang="en-US" altLang="ja-JP" sz="2400" dirty="0"/>
              <a:t>High </a:t>
            </a:r>
            <a:r>
              <a:rPr kumimoji="1" lang="en-US" altLang="ja-JP" sz="2400" i="1" dirty="0"/>
              <a:t>B</a:t>
            </a:r>
            <a:r>
              <a:rPr kumimoji="1" lang="en-US" altLang="ja-JP" sz="2400" baseline="-25000" dirty="0"/>
              <a:t>s</a:t>
            </a:r>
            <a:r>
              <a:rPr kumimoji="1" lang="en-US" altLang="ja-JP" sz="2400" dirty="0"/>
              <a:t> nanocrystalline </a:t>
            </a:r>
            <a:r>
              <a:rPr lang="en-US" altLang="ja-JP" sz="2400" dirty="0"/>
              <a:t>alloy (Hi-</a:t>
            </a:r>
            <a:r>
              <a:rPr lang="en-US" altLang="ja-JP" sz="2400" i="1" dirty="0"/>
              <a:t>B</a:t>
            </a:r>
            <a:r>
              <a:rPr lang="en-US" altLang="ja-JP" sz="2400" baseline="-25000" dirty="0"/>
              <a:t>s</a:t>
            </a:r>
            <a:r>
              <a:rPr lang="en-US" altLang="ja-JP" sz="2400" dirty="0"/>
              <a:t> nano)</a:t>
            </a:r>
          </a:p>
          <a:p>
            <a:pPr marL="285750" indent="-285750">
              <a:buFont typeface="Arial" panose="020B0604020202020204" pitchFamily="34" charset="0"/>
              <a:buChar char="•"/>
            </a:pPr>
            <a:r>
              <a:rPr kumimoji="1" lang="en-US" altLang="ja-JP" sz="2800" dirty="0"/>
              <a:t>Applications of Hi-</a:t>
            </a:r>
            <a:r>
              <a:rPr kumimoji="1" lang="en-US" altLang="ja-JP" sz="2800" i="1" dirty="0"/>
              <a:t>B</a:t>
            </a:r>
            <a:r>
              <a:rPr kumimoji="1" lang="en-US" altLang="ja-JP" sz="2800" baseline="-25000" dirty="0"/>
              <a:t>s</a:t>
            </a:r>
            <a:r>
              <a:rPr kumimoji="1" lang="en-US" altLang="ja-JP" sz="2800" dirty="0"/>
              <a:t> nano</a:t>
            </a:r>
          </a:p>
          <a:p>
            <a:pPr marL="285750" indent="-285750">
              <a:buFont typeface="Arial" panose="020B0604020202020204" pitchFamily="34" charset="0"/>
              <a:buChar char="•"/>
            </a:pPr>
            <a:r>
              <a:rPr lang="en-US" altLang="ja-JP" sz="2800" dirty="0"/>
              <a:t>Remaining issues</a:t>
            </a:r>
            <a:endParaRPr kumimoji="1" lang="ja-JP" altLang="en-US" sz="2800" dirty="0"/>
          </a:p>
        </p:txBody>
      </p:sp>
    </p:spTree>
    <p:extLst>
      <p:ext uri="{BB962C8B-B14F-4D97-AF65-F5344CB8AC3E}">
        <p14:creationId xmlns:p14="http://schemas.microsoft.com/office/powerpoint/2010/main" val="6786072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005E68D-D8D8-8BC2-F08C-475B607DB542}"/>
              </a:ext>
            </a:extLst>
          </p:cNvPr>
          <p:cNvSpPr>
            <a:spLocks noGrp="1"/>
          </p:cNvSpPr>
          <p:nvPr>
            <p:ph type="body" idx="1"/>
          </p:nvPr>
        </p:nvSpPr>
        <p:spPr/>
        <p:txBody>
          <a:bodyPr/>
          <a:lstStyle/>
          <a:p>
            <a:pPr marL="285750" indent="-285750">
              <a:buFont typeface="Arial" panose="020B0604020202020204" pitchFamily="34" charset="0"/>
              <a:buChar char="•"/>
            </a:pPr>
            <a:r>
              <a:rPr kumimoji="1" lang="en-US" altLang="ja-JP" sz="2800" dirty="0"/>
              <a:t>Applications of Hi-</a:t>
            </a:r>
            <a:r>
              <a:rPr kumimoji="1" lang="en-US" altLang="ja-JP" sz="2800" i="1" dirty="0"/>
              <a:t>B</a:t>
            </a:r>
            <a:r>
              <a:rPr kumimoji="1" lang="en-US" altLang="ja-JP" sz="2800" baseline="-25000" dirty="0"/>
              <a:t>s</a:t>
            </a:r>
            <a:r>
              <a:rPr kumimoji="1" lang="en-US" altLang="ja-JP" sz="2800" dirty="0"/>
              <a:t> nano</a:t>
            </a:r>
            <a:endParaRPr kumimoji="1" lang="ja-JP" altLang="en-US" sz="2800" dirty="0"/>
          </a:p>
          <a:p>
            <a:pPr marL="742950" lvl="1" indent="-285750">
              <a:buFont typeface="Arial" panose="020B0604020202020204" pitchFamily="34" charset="0"/>
              <a:buChar char="•"/>
            </a:pPr>
            <a:r>
              <a:rPr lang="en-US" altLang="ja-JP" sz="2600" dirty="0">
                <a:solidFill>
                  <a:srgbClr val="FFFF00"/>
                </a:solidFill>
              </a:rPr>
              <a:t>Block core for a reactor</a:t>
            </a:r>
          </a:p>
          <a:p>
            <a:pPr marL="742950" lvl="1" indent="-285750">
              <a:buFont typeface="Arial" panose="020B0604020202020204" pitchFamily="34" charset="0"/>
              <a:buChar char="•"/>
            </a:pPr>
            <a:r>
              <a:rPr lang="en-US" altLang="ja-JP" sz="2600" dirty="0">
                <a:solidFill>
                  <a:srgbClr val="FFFF00"/>
                </a:solidFill>
              </a:rPr>
              <a:t>Motors</a:t>
            </a:r>
            <a:endParaRPr lang="en-US" altLang="ja-JP" sz="2400" dirty="0">
              <a:solidFill>
                <a:srgbClr val="FFFF00"/>
              </a:solidFill>
            </a:endParaRPr>
          </a:p>
          <a:p>
            <a:pPr marL="0" indent="0">
              <a:buNone/>
            </a:pPr>
            <a:endParaRPr kumimoji="1" lang="ja-JP" altLang="en-US" dirty="0"/>
          </a:p>
        </p:txBody>
      </p:sp>
    </p:spTree>
    <p:extLst>
      <p:ext uri="{BB962C8B-B14F-4D97-AF65-F5344CB8AC3E}">
        <p14:creationId xmlns:p14="http://schemas.microsoft.com/office/powerpoint/2010/main" val="30750913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pPr algn="l"/>
            <a:r>
              <a:rPr lang="en-US" altLang="ja-JP" sz="3200" dirty="0">
                <a:solidFill>
                  <a:schemeClr val="tx1"/>
                </a:solidFill>
              </a:rPr>
              <a:t>Core types</a:t>
            </a:r>
            <a:endParaRPr lang="ja-JP" altLang="en-US" sz="3200" dirty="0">
              <a:solidFill>
                <a:schemeClr val="tx1"/>
              </a:solidFill>
            </a:endParaRPr>
          </a:p>
        </p:txBody>
      </p:sp>
      <p:sp>
        <p:nvSpPr>
          <p:cNvPr id="3" name="スライド番号プレースホルダ 2"/>
          <p:cNvSpPr>
            <a:spLocks noGrp="1"/>
          </p:cNvSpPr>
          <p:nvPr>
            <p:ph type="sldNum" sz="quarter" idx="4294967295"/>
          </p:nvPr>
        </p:nvSpPr>
        <p:spPr>
          <a:xfrm>
            <a:off x="9347200" y="5842000"/>
            <a:ext cx="2844800" cy="365125"/>
          </a:xfrm>
          <a:prstGeom prst="rect">
            <a:avLst/>
          </a:prstGeom>
        </p:spPr>
        <p:txBody>
          <a:bodyPr/>
          <a:lstStyle/>
          <a:p>
            <a:pPr>
              <a:defRPr/>
            </a:pPr>
            <a:fld id="{3A982D81-60BA-4C71-A707-A42A7FC2EA3F}" type="slidenum">
              <a:rPr lang="ja-JP" altLang="en-US" smtClean="0"/>
              <a:pPr>
                <a:defRPr/>
              </a:pPr>
              <a:t>31</a:t>
            </a:fld>
            <a:endParaRPr lang="ja-JP" altLang="en-US"/>
          </a:p>
        </p:txBody>
      </p:sp>
      <p:grpSp>
        <p:nvGrpSpPr>
          <p:cNvPr id="46" name="グループ化 45"/>
          <p:cNvGrpSpPr/>
          <p:nvPr/>
        </p:nvGrpSpPr>
        <p:grpSpPr>
          <a:xfrm>
            <a:off x="2095717" y="2455725"/>
            <a:ext cx="2880321" cy="782960"/>
            <a:chOff x="2123727" y="3246539"/>
            <a:chExt cx="4813967" cy="1325461"/>
          </a:xfrm>
        </p:grpSpPr>
        <p:sp>
          <p:nvSpPr>
            <p:cNvPr id="10" name="Cube 12"/>
            <p:cNvSpPr/>
            <p:nvPr/>
          </p:nvSpPr>
          <p:spPr>
            <a:xfrm>
              <a:off x="2133600" y="3276600"/>
              <a:ext cx="4800600" cy="1295400"/>
            </a:xfrm>
            <a:prstGeom prst="cube">
              <a:avLst>
                <a:gd name="adj" fmla="val 59952"/>
              </a:avLst>
            </a:prstGeom>
            <a:solidFill>
              <a:schemeClr val="bg1">
                <a:lumMod val="85000"/>
              </a:schemeClr>
            </a:solidFill>
            <a:ln w="15875" cmpd="sng">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Straight Connector 14"/>
            <p:cNvCxnSpPr/>
            <p:nvPr/>
          </p:nvCxnSpPr>
          <p:spPr>
            <a:xfrm>
              <a:off x="2133600" y="4114800"/>
              <a:ext cx="4038600" cy="0"/>
            </a:xfrm>
            <a:prstGeom prst="line">
              <a:avLst/>
            </a:prstGeom>
            <a:ln w="15875" cmpd="sng">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5"/>
            <p:cNvCxnSpPr/>
            <p:nvPr/>
          </p:nvCxnSpPr>
          <p:spPr>
            <a:xfrm>
              <a:off x="2133600" y="4191000"/>
              <a:ext cx="4038600" cy="0"/>
            </a:xfrm>
            <a:prstGeom prst="line">
              <a:avLst/>
            </a:prstGeom>
            <a:ln w="15875" cmpd="sng">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6"/>
            <p:cNvCxnSpPr/>
            <p:nvPr/>
          </p:nvCxnSpPr>
          <p:spPr>
            <a:xfrm>
              <a:off x="2133600" y="4267200"/>
              <a:ext cx="4038600" cy="0"/>
            </a:xfrm>
            <a:prstGeom prst="line">
              <a:avLst/>
            </a:prstGeom>
            <a:ln w="15875" cmpd="sng">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7"/>
            <p:cNvCxnSpPr/>
            <p:nvPr/>
          </p:nvCxnSpPr>
          <p:spPr>
            <a:xfrm flipV="1">
              <a:off x="6172200" y="3352800"/>
              <a:ext cx="762000" cy="762000"/>
            </a:xfrm>
            <a:prstGeom prst="line">
              <a:avLst/>
            </a:prstGeom>
            <a:ln w="15875" cmpd="sng">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8"/>
            <p:cNvCxnSpPr/>
            <p:nvPr/>
          </p:nvCxnSpPr>
          <p:spPr>
            <a:xfrm>
              <a:off x="2133600" y="4343400"/>
              <a:ext cx="4038600" cy="0"/>
            </a:xfrm>
            <a:prstGeom prst="line">
              <a:avLst/>
            </a:prstGeom>
            <a:ln w="15875" cmpd="sng">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9"/>
            <p:cNvCxnSpPr/>
            <p:nvPr/>
          </p:nvCxnSpPr>
          <p:spPr>
            <a:xfrm>
              <a:off x="2133600" y="4419600"/>
              <a:ext cx="4038600" cy="0"/>
            </a:xfrm>
            <a:prstGeom prst="line">
              <a:avLst/>
            </a:prstGeom>
            <a:ln w="15875" cmpd="sng">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20"/>
            <p:cNvCxnSpPr/>
            <p:nvPr/>
          </p:nvCxnSpPr>
          <p:spPr>
            <a:xfrm>
              <a:off x="2133600" y="4495800"/>
              <a:ext cx="4038600" cy="0"/>
            </a:xfrm>
            <a:prstGeom prst="line">
              <a:avLst/>
            </a:prstGeom>
            <a:ln w="15875" cmpd="sng">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23"/>
            <p:cNvCxnSpPr/>
            <p:nvPr/>
          </p:nvCxnSpPr>
          <p:spPr>
            <a:xfrm>
              <a:off x="2133600" y="4155488"/>
              <a:ext cx="4038600" cy="0"/>
            </a:xfrm>
            <a:prstGeom prst="line">
              <a:avLst/>
            </a:prstGeom>
            <a:ln w="15875" cmpd="sng">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24"/>
            <p:cNvCxnSpPr/>
            <p:nvPr/>
          </p:nvCxnSpPr>
          <p:spPr>
            <a:xfrm>
              <a:off x="2133600" y="4231688"/>
              <a:ext cx="4038600" cy="0"/>
            </a:xfrm>
            <a:prstGeom prst="line">
              <a:avLst/>
            </a:prstGeom>
            <a:ln w="15875" cmpd="sng">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25"/>
            <p:cNvCxnSpPr/>
            <p:nvPr/>
          </p:nvCxnSpPr>
          <p:spPr>
            <a:xfrm>
              <a:off x="2133600" y="4307888"/>
              <a:ext cx="4038600" cy="0"/>
            </a:xfrm>
            <a:prstGeom prst="line">
              <a:avLst/>
            </a:prstGeom>
            <a:ln w="15875" cmpd="sng">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6"/>
            <p:cNvCxnSpPr/>
            <p:nvPr/>
          </p:nvCxnSpPr>
          <p:spPr>
            <a:xfrm>
              <a:off x="2133600" y="4384088"/>
              <a:ext cx="4038600" cy="0"/>
            </a:xfrm>
            <a:prstGeom prst="line">
              <a:avLst/>
            </a:prstGeom>
            <a:ln w="15875" cmpd="sng">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7"/>
            <p:cNvCxnSpPr/>
            <p:nvPr/>
          </p:nvCxnSpPr>
          <p:spPr>
            <a:xfrm>
              <a:off x="2133600" y="4460288"/>
              <a:ext cx="4038600" cy="0"/>
            </a:xfrm>
            <a:prstGeom prst="line">
              <a:avLst/>
            </a:prstGeom>
            <a:ln w="15875" cmpd="sng">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8"/>
            <p:cNvCxnSpPr/>
            <p:nvPr/>
          </p:nvCxnSpPr>
          <p:spPr>
            <a:xfrm>
              <a:off x="2133600" y="4536488"/>
              <a:ext cx="4038600" cy="0"/>
            </a:xfrm>
            <a:prstGeom prst="line">
              <a:avLst/>
            </a:prstGeom>
            <a:ln w="15875" cmpd="sng">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31"/>
            <p:cNvCxnSpPr/>
            <p:nvPr/>
          </p:nvCxnSpPr>
          <p:spPr>
            <a:xfrm flipV="1">
              <a:off x="6172200" y="3429000"/>
              <a:ext cx="762000" cy="762000"/>
            </a:xfrm>
            <a:prstGeom prst="line">
              <a:avLst/>
            </a:prstGeom>
            <a:ln w="15875" cmpd="sng">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32"/>
            <p:cNvCxnSpPr/>
            <p:nvPr/>
          </p:nvCxnSpPr>
          <p:spPr>
            <a:xfrm flipV="1">
              <a:off x="6172200" y="3505200"/>
              <a:ext cx="762000" cy="762000"/>
            </a:xfrm>
            <a:prstGeom prst="line">
              <a:avLst/>
            </a:prstGeom>
            <a:ln w="15875" cmpd="sng">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33"/>
            <p:cNvCxnSpPr/>
            <p:nvPr/>
          </p:nvCxnSpPr>
          <p:spPr>
            <a:xfrm flipV="1">
              <a:off x="6172200" y="3581400"/>
              <a:ext cx="762000" cy="762000"/>
            </a:xfrm>
            <a:prstGeom prst="line">
              <a:avLst/>
            </a:prstGeom>
            <a:ln w="15875" cmpd="sng">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34"/>
            <p:cNvCxnSpPr/>
            <p:nvPr/>
          </p:nvCxnSpPr>
          <p:spPr>
            <a:xfrm flipV="1">
              <a:off x="6172200" y="3657600"/>
              <a:ext cx="762000" cy="762000"/>
            </a:xfrm>
            <a:prstGeom prst="line">
              <a:avLst/>
            </a:prstGeom>
            <a:ln w="15875" cmpd="sng">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35"/>
            <p:cNvCxnSpPr/>
            <p:nvPr/>
          </p:nvCxnSpPr>
          <p:spPr>
            <a:xfrm flipV="1">
              <a:off x="6172200" y="3733800"/>
              <a:ext cx="762000" cy="762000"/>
            </a:xfrm>
            <a:prstGeom prst="line">
              <a:avLst/>
            </a:prstGeom>
            <a:ln w="15875" cmpd="sng">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37"/>
            <p:cNvCxnSpPr/>
            <p:nvPr/>
          </p:nvCxnSpPr>
          <p:spPr>
            <a:xfrm flipV="1">
              <a:off x="6172200" y="3392014"/>
              <a:ext cx="762000" cy="762000"/>
            </a:xfrm>
            <a:prstGeom prst="line">
              <a:avLst/>
            </a:prstGeom>
            <a:ln w="15875" cmpd="sng">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38"/>
            <p:cNvCxnSpPr/>
            <p:nvPr/>
          </p:nvCxnSpPr>
          <p:spPr>
            <a:xfrm flipV="1">
              <a:off x="6172200" y="3468214"/>
              <a:ext cx="762000" cy="762000"/>
            </a:xfrm>
            <a:prstGeom prst="line">
              <a:avLst/>
            </a:prstGeom>
            <a:ln w="15875" cmpd="sng">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9"/>
            <p:cNvCxnSpPr/>
            <p:nvPr/>
          </p:nvCxnSpPr>
          <p:spPr>
            <a:xfrm flipV="1">
              <a:off x="6172200" y="3544414"/>
              <a:ext cx="762000" cy="762000"/>
            </a:xfrm>
            <a:prstGeom prst="line">
              <a:avLst/>
            </a:prstGeom>
            <a:ln w="15875" cmpd="sng">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40"/>
            <p:cNvCxnSpPr/>
            <p:nvPr/>
          </p:nvCxnSpPr>
          <p:spPr>
            <a:xfrm flipV="1">
              <a:off x="6172200" y="3620614"/>
              <a:ext cx="762000" cy="762000"/>
            </a:xfrm>
            <a:prstGeom prst="line">
              <a:avLst/>
            </a:prstGeom>
            <a:ln w="15875" cmpd="sng">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41"/>
            <p:cNvCxnSpPr/>
            <p:nvPr/>
          </p:nvCxnSpPr>
          <p:spPr>
            <a:xfrm flipV="1">
              <a:off x="6172200" y="3696814"/>
              <a:ext cx="762000" cy="762000"/>
            </a:xfrm>
            <a:prstGeom prst="line">
              <a:avLst/>
            </a:prstGeom>
            <a:ln w="15875" cmpd="sng">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42"/>
            <p:cNvCxnSpPr/>
            <p:nvPr/>
          </p:nvCxnSpPr>
          <p:spPr>
            <a:xfrm flipV="1">
              <a:off x="6172200" y="3773014"/>
              <a:ext cx="762000" cy="762000"/>
            </a:xfrm>
            <a:prstGeom prst="line">
              <a:avLst/>
            </a:prstGeom>
            <a:ln w="15875" cmpd="sng">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35" name="Parallelogram 8"/>
            <p:cNvSpPr/>
            <p:nvPr/>
          </p:nvSpPr>
          <p:spPr>
            <a:xfrm>
              <a:off x="2123727" y="3246539"/>
              <a:ext cx="4813967" cy="805344"/>
            </a:xfrm>
            <a:prstGeom prst="parallelogram">
              <a:avLst>
                <a:gd name="adj" fmla="val 96312"/>
              </a:avLst>
            </a:prstGeom>
            <a:gradFill>
              <a:gsLst>
                <a:gs pos="0">
                  <a:srgbClr val="FFFFFF"/>
                </a:gs>
                <a:gs pos="7001">
                  <a:srgbClr val="E6E6E6"/>
                </a:gs>
                <a:gs pos="32001">
                  <a:srgbClr val="7D8496"/>
                </a:gs>
                <a:gs pos="47000">
                  <a:srgbClr val="E6E6E6"/>
                </a:gs>
                <a:gs pos="85001">
                  <a:srgbClr val="7D8496"/>
                </a:gs>
                <a:gs pos="100000">
                  <a:srgbClr val="E6E6E6"/>
                </a:gs>
              </a:gsLst>
              <a:lin ang="13800000" scaled="0"/>
            </a:gradFill>
            <a:ln w="15875" cmpd="sng">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5" name="TextBox 68"/>
          <p:cNvSpPr txBox="1"/>
          <p:nvPr/>
        </p:nvSpPr>
        <p:spPr>
          <a:xfrm>
            <a:off x="2887804" y="1447614"/>
            <a:ext cx="1600118" cy="830997"/>
          </a:xfrm>
          <a:prstGeom prst="rect">
            <a:avLst/>
          </a:prstGeom>
          <a:noFill/>
        </p:spPr>
        <p:txBody>
          <a:bodyPr wrap="none" rtlCol="0">
            <a:spAutoFit/>
          </a:bodyPr>
          <a:lstStyle/>
          <a:p>
            <a:r>
              <a:rPr lang="en-US" altLang="ja-JP" dirty="0"/>
              <a:t>Block core</a:t>
            </a:r>
          </a:p>
          <a:p>
            <a:pPr algn="ctr"/>
            <a:r>
              <a:rPr lang="en-US" altLang="ja-JP" dirty="0"/>
              <a:t>(laminated)</a:t>
            </a:r>
            <a:endParaRPr lang="en-US" dirty="0"/>
          </a:p>
        </p:txBody>
      </p:sp>
      <p:grpSp>
        <p:nvGrpSpPr>
          <p:cNvPr id="53" name="グループ化 52"/>
          <p:cNvGrpSpPr/>
          <p:nvPr/>
        </p:nvGrpSpPr>
        <p:grpSpPr>
          <a:xfrm>
            <a:off x="7853737" y="1793205"/>
            <a:ext cx="2781672" cy="1630288"/>
            <a:chOff x="2133600" y="2743200"/>
            <a:chExt cx="4572000" cy="1524000"/>
          </a:xfrm>
        </p:grpSpPr>
        <p:sp>
          <p:nvSpPr>
            <p:cNvPr id="47" name="Can 30"/>
            <p:cNvSpPr/>
            <p:nvPr/>
          </p:nvSpPr>
          <p:spPr>
            <a:xfrm>
              <a:off x="2133600" y="2743200"/>
              <a:ext cx="4572000" cy="1524000"/>
            </a:xfrm>
            <a:prstGeom prst="can">
              <a:avLst>
                <a:gd name="adj" fmla="val 39923"/>
              </a:avLst>
            </a:prstGeom>
            <a:gradFill>
              <a:gsLst>
                <a:gs pos="0">
                  <a:srgbClr val="FFFFFF"/>
                </a:gs>
                <a:gs pos="7001">
                  <a:srgbClr val="E6E6E6"/>
                </a:gs>
                <a:gs pos="32001">
                  <a:srgbClr val="7D8496"/>
                </a:gs>
                <a:gs pos="47000">
                  <a:srgbClr val="E6E6E6"/>
                </a:gs>
                <a:gs pos="85001">
                  <a:srgbClr val="7D8496"/>
                </a:gs>
                <a:gs pos="100000">
                  <a:srgbClr val="E6E6E6"/>
                </a:gs>
              </a:gsLst>
              <a:lin ang="10800000" scaled="0"/>
            </a:gradFill>
            <a:ln w="19050" cmpd="sng">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Oval 36"/>
            <p:cNvSpPr/>
            <p:nvPr/>
          </p:nvSpPr>
          <p:spPr>
            <a:xfrm>
              <a:off x="3276600" y="2895600"/>
              <a:ext cx="2286000" cy="221431"/>
            </a:xfrm>
            <a:prstGeom prst="ellipse">
              <a:avLst/>
            </a:prstGeom>
            <a:solidFill>
              <a:schemeClr val="bg1">
                <a:lumMod val="65000"/>
              </a:schemeClr>
            </a:solidFill>
            <a:ln w="19050" cmpd="sng">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Oval 45"/>
            <p:cNvSpPr/>
            <p:nvPr/>
          </p:nvSpPr>
          <p:spPr>
            <a:xfrm>
              <a:off x="2409824" y="2806574"/>
              <a:ext cx="4038601" cy="459456"/>
            </a:xfrm>
            <a:prstGeom prst="ellipse">
              <a:avLst/>
            </a:prstGeom>
            <a:noFill/>
            <a:ln w="19050" cmpd="sng">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Oval 46"/>
            <p:cNvSpPr/>
            <p:nvPr/>
          </p:nvSpPr>
          <p:spPr>
            <a:xfrm>
              <a:off x="2630784" y="2838451"/>
              <a:ext cx="3581399" cy="372686"/>
            </a:xfrm>
            <a:prstGeom prst="ellipse">
              <a:avLst/>
            </a:prstGeom>
            <a:noFill/>
            <a:ln w="19050" cmpd="sng">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Oval 47"/>
            <p:cNvSpPr/>
            <p:nvPr/>
          </p:nvSpPr>
          <p:spPr>
            <a:xfrm>
              <a:off x="2867026" y="2867025"/>
              <a:ext cx="3124200" cy="297058"/>
            </a:xfrm>
            <a:prstGeom prst="ellipse">
              <a:avLst/>
            </a:prstGeom>
            <a:noFill/>
            <a:ln w="19050" cmpd="sng">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Oval 48"/>
            <p:cNvSpPr/>
            <p:nvPr/>
          </p:nvSpPr>
          <p:spPr>
            <a:xfrm>
              <a:off x="2285999" y="2782431"/>
              <a:ext cx="4267200" cy="530650"/>
            </a:xfrm>
            <a:prstGeom prst="ellipse">
              <a:avLst/>
            </a:prstGeom>
            <a:noFill/>
            <a:ln w="19050" cmpd="sng">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4" name="テキスト ボックス 53"/>
          <p:cNvSpPr txBox="1"/>
          <p:nvPr/>
        </p:nvSpPr>
        <p:spPr>
          <a:xfrm>
            <a:off x="8216397" y="1222462"/>
            <a:ext cx="1827103" cy="461665"/>
          </a:xfrm>
          <a:prstGeom prst="rect">
            <a:avLst/>
          </a:prstGeom>
          <a:noFill/>
        </p:spPr>
        <p:txBody>
          <a:bodyPr wrap="none" rtlCol="0">
            <a:spAutoFit/>
          </a:bodyPr>
          <a:lstStyle/>
          <a:p>
            <a:r>
              <a:rPr lang="en-US" altLang="ja-JP" dirty="0"/>
              <a:t>Toroidal core</a:t>
            </a:r>
            <a:endParaRPr lang="ja-JP" altLang="en-US" dirty="0"/>
          </a:p>
        </p:txBody>
      </p:sp>
      <p:pic>
        <p:nvPicPr>
          <p:cNvPr id="55" name="図 54" descr="IMAG0638 (Small).jpg"/>
          <p:cNvPicPr>
            <a:picLocks noChangeAspect="1"/>
          </p:cNvPicPr>
          <p:nvPr/>
        </p:nvPicPr>
        <p:blipFill>
          <a:blip r:embed="rId3" cstate="print"/>
          <a:stretch>
            <a:fillRect/>
          </a:stretch>
        </p:blipFill>
        <p:spPr>
          <a:xfrm>
            <a:off x="2455756" y="4030773"/>
            <a:ext cx="2448272" cy="1816338"/>
          </a:xfrm>
          <a:prstGeom prst="rect">
            <a:avLst/>
          </a:prstGeom>
        </p:spPr>
      </p:pic>
      <p:pic>
        <p:nvPicPr>
          <p:cNvPr id="56" name="図 55" descr="TOR_LARGE.jpg"/>
          <p:cNvPicPr>
            <a:picLocks noChangeAspect="1"/>
          </p:cNvPicPr>
          <p:nvPr/>
        </p:nvPicPr>
        <p:blipFill>
          <a:blip r:embed="rId4" cstate="print"/>
          <a:stretch>
            <a:fillRect/>
          </a:stretch>
        </p:blipFill>
        <p:spPr>
          <a:xfrm>
            <a:off x="8170469" y="4044169"/>
            <a:ext cx="2483768" cy="1676301"/>
          </a:xfrm>
          <a:prstGeom prst="rect">
            <a:avLst/>
          </a:prstGeom>
        </p:spPr>
      </p:pic>
      <p:sp>
        <p:nvSpPr>
          <p:cNvPr id="57" name="テキスト ボックス 56"/>
          <p:cNvSpPr txBox="1"/>
          <p:nvPr/>
        </p:nvSpPr>
        <p:spPr>
          <a:xfrm>
            <a:off x="5624109" y="2014550"/>
            <a:ext cx="1656184" cy="830997"/>
          </a:xfrm>
          <a:prstGeom prst="rect">
            <a:avLst/>
          </a:prstGeom>
          <a:noFill/>
        </p:spPr>
        <p:txBody>
          <a:bodyPr wrap="square" rtlCol="0">
            <a:spAutoFit/>
          </a:bodyPr>
          <a:lstStyle/>
          <a:p>
            <a:r>
              <a:rPr lang="en-US" altLang="ja-JP" dirty="0"/>
              <a:t>thickness of lamination</a:t>
            </a:r>
            <a:endParaRPr lang="ja-JP" altLang="en-US" dirty="0"/>
          </a:p>
        </p:txBody>
      </p:sp>
      <p:cxnSp>
        <p:nvCxnSpPr>
          <p:cNvPr id="59" name="直線矢印コネクタ 58"/>
          <p:cNvCxnSpPr/>
          <p:nvPr/>
        </p:nvCxnSpPr>
        <p:spPr>
          <a:xfrm>
            <a:off x="5120052" y="2383717"/>
            <a:ext cx="0" cy="360040"/>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p:nvPr/>
        </p:nvCxnSpPr>
        <p:spPr>
          <a:xfrm flipV="1">
            <a:off x="7856357" y="1690790"/>
            <a:ext cx="720080" cy="8384"/>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a:cxnSpLocks/>
            <a:stCxn id="57" idx="1"/>
          </p:cNvCxnSpPr>
          <p:nvPr/>
        </p:nvCxnSpPr>
        <p:spPr>
          <a:xfrm flipH="1">
            <a:off x="5264069" y="2430048"/>
            <a:ext cx="360040" cy="97686"/>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線コネクタ 66"/>
          <p:cNvCxnSpPr>
            <a:cxnSpLocks/>
            <a:stCxn id="57" idx="0"/>
          </p:cNvCxnSpPr>
          <p:nvPr/>
        </p:nvCxnSpPr>
        <p:spPr>
          <a:xfrm flipV="1">
            <a:off x="6452202" y="1726519"/>
            <a:ext cx="1160255" cy="288031"/>
          </a:xfrm>
          <a:prstGeom prst="line">
            <a:avLst/>
          </a:prstGeom>
        </p:spPr>
        <p:style>
          <a:lnRef idx="1">
            <a:schemeClr val="accent1"/>
          </a:lnRef>
          <a:fillRef idx="0">
            <a:schemeClr val="accent1"/>
          </a:fillRef>
          <a:effectRef idx="0">
            <a:schemeClr val="accent1"/>
          </a:effectRef>
          <a:fontRef idx="minor">
            <a:schemeClr val="tx1"/>
          </a:fontRef>
        </p:style>
      </p:cxnSp>
      <p:sp>
        <p:nvSpPr>
          <p:cNvPr id="71" name="テキスト ボックス 70"/>
          <p:cNvSpPr txBox="1"/>
          <p:nvPr/>
        </p:nvSpPr>
        <p:spPr>
          <a:xfrm>
            <a:off x="8000373" y="3454710"/>
            <a:ext cx="1903085" cy="461665"/>
          </a:xfrm>
          <a:prstGeom prst="rect">
            <a:avLst/>
          </a:prstGeom>
          <a:noFill/>
        </p:spPr>
        <p:txBody>
          <a:bodyPr wrap="none" rtlCol="0">
            <a:spAutoFit/>
          </a:bodyPr>
          <a:lstStyle/>
          <a:p>
            <a:r>
              <a:rPr lang="en-US" altLang="ja-JP" dirty="0"/>
              <a:t>wound ribbon</a:t>
            </a:r>
            <a:endParaRPr lang="ja-JP" altLang="en-US" dirty="0"/>
          </a:p>
        </p:txBody>
      </p:sp>
      <p:sp>
        <p:nvSpPr>
          <p:cNvPr id="72" name="テキスト ボックス 71"/>
          <p:cNvSpPr txBox="1"/>
          <p:nvPr/>
        </p:nvSpPr>
        <p:spPr>
          <a:xfrm>
            <a:off x="7352301" y="5902982"/>
            <a:ext cx="3137397" cy="246221"/>
          </a:xfrm>
          <a:prstGeom prst="rect">
            <a:avLst/>
          </a:prstGeom>
          <a:noFill/>
        </p:spPr>
        <p:txBody>
          <a:bodyPr wrap="none" rtlCol="0">
            <a:spAutoFit/>
          </a:bodyPr>
          <a:lstStyle/>
          <a:p>
            <a:r>
              <a:rPr lang="en-US" altLang="ja-JP" sz="1000" dirty="0">
                <a:hlinkClick r:id="rId5"/>
              </a:rPr>
              <a:t>http://kuretake-denko.co.jp/pages/core_shurui/TOR.html</a:t>
            </a:r>
            <a:r>
              <a:rPr lang="ja-JP" altLang="en-US" sz="1000" dirty="0"/>
              <a:t> </a:t>
            </a:r>
          </a:p>
        </p:txBody>
      </p:sp>
      <p:sp>
        <p:nvSpPr>
          <p:cNvPr id="73" name="テキスト ボックス 72"/>
          <p:cNvSpPr txBox="1"/>
          <p:nvPr/>
        </p:nvSpPr>
        <p:spPr>
          <a:xfrm>
            <a:off x="5048044" y="4030774"/>
            <a:ext cx="2304256" cy="1546577"/>
          </a:xfrm>
          <a:prstGeom prst="rect">
            <a:avLst/>
          </a:prstGeom>
          <a:noFill/>
        </p:spPr>
        <p:txBody>
          <a:bodyPr wrap="square" rtlCol="0">
            <a:spAutoFit/>
          </a:bodyPr>
          <a:lstStyle/>
          <a:p>
            <a:pPr algn="ctr"/>
            <a:r>
              <a:rPr lang="en-US" altLang="ja-JP" dirty="0"/>
              <a:t>Affects annealing</a:t>
            </a:r>
          </a:p>
          <a:p>
            <a:pPr algn="ctr"/>
            <a:endParaRPr lang="en-US" altLang="ja-JP" dirty="0"/>
          </a:p>
          <a:p>
            <a:pPr algn="ctr"/>
            <a:r>
              <a:rPr lang="en-US" altLang="ja-JP" dirty="0"/>
              <a:t>We cannot apply quick anneal to cores</a:t>
            </a:r>
          </a:p>
          <a:p>
            <a:pPr algn="ctr"/>
            <a:endParaRPr lang="en-US" altLang="ja-JP" dirty="0"/>
          </a:p>
          <a:p>
            <a:pPr algn="ctr"/>
            <a:r>
              <a:rPr lang="en-US" altLang="ja-JP" dirty="0"/>
              <a:t>Quick anneal first</a:t>
            </a:r>
          </a:p>
          <a:p>
            <a:pPr algn="ctr"/>
            <a:r>
              <a:rPr lang="en-US" altLang="ja-JP"/>
              <a:t>then form </a:t>
            </a:r>
            <a:r>
              <a:rPr lang="en-US" altLang="ja-JP" dirty="0"/>
              <a:t>the core</a:t>
            </a:r>
            <a:endParaRPr lang="ja-JP" altLang="en-US" dirty="0"/>
          </a:p>
        </p:txBody>
      </p:sp>
      <p:sp>
        <p:nvSpPr>
          <p:cNvPr id="74" name="下矢印 73"/>
          <p:cNvSpPr/>
          <p:nvPr/>
        </p:nvSpPr>
        <p:spPr>
          <a:xfrm>
            <a:off x="6056156" y="2806637"/>
            <a:ext cx="216024" cy="10801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chemeClr val="tx1"/>
              </a:solidFill>
            </a:endParaRPr>
          </a:p>
        </p:txBody>
      </p:sp>
      <p:sp>
        <p:nvSpPr>
          <p:cNvPr id="58" name="テキスト ボックス 57"/>
          <p:cNvSpPr txBox="1"/>
          <p:nvPr/>
        </p:nvSpPr>
        <p:spPr>
          <a:xfrm>
            <a:off x="1585940" y="1214522"/>
            <a:ext cx="6636176" cy="461665"/>
          </a:xfrm>
          <a:prstGeom prst="rect">
            <a:avLst/>
          </a:prstGeom>
          <a:noFill/>
        </p:spPr>
        <p:txBody>
          <a:bodyPr wrap="none" rtlCol="0">
            <a:spAutoFit/>
          </a:bodyPr>
          <a:lstStyle/>
          <a:p>
            <a:r>
              <a:rPr lang="en-US" altLang="ja-JP" dirty="0"/>
              <a:t>We want to search application field for this material.</a:t>
            </a:r>
            <a:endParaRPr lang="ja-JP" altLang="en-US" dirty="0"/>
          </a:p>
        </p:txBody>
      </p:sp>
      <p:sp>
        <p:nvSpPr>
          <p:cNvPr id="4" name="テキスト ボックス 3">
            <a:extLst>
              <a:ext uri="{FF2B5EF4-FFF2-40B4-BE49-F238E27FC236}">
                <a16:creationId xmlns:a16="http://schemas.microsoft.com/office/drawing/2014/main" id="{6503FFA2-AF1F-D8E5-C50B-5978845D9A1F}"/>
              </a:ext>
            </a:extLst>
          </p:cNvPr>
          <p:cNvSpPr txBox="1"/>
          <p:nvPr/>
        </p:nvSpPr>
        <p:spPr>
          <a:xfrm>
            <a:off x="885372" y="6091303"/>
            <a:ext cx="5966698" cy="300082"/>
          </a:xfrm>
          <a:prstGeom prst="rect">
            <a:avLst/>
          </a:prstGeom>
          <a:noFill/>
        </p:spPr>
        <p:txBody>
          <a:bodyPr wrap="none" rtlCol="0">
            <a:spAutoFit/>
          </a:bodyPr>
          <a:lstStyle/>
          <a:p>
            <a:r>
              <a:rPr kumimoji="1" lang="en-US" altLang="ja-JP" dirty="0"/>
              <a:t>Easy to implement and easy to adapt to various applications</a:t>
            </a:r>
            <a:endParaRPr kumimoji="1" lang="ja-JP" altLang="en-US" dirty="0"/>
          </a:p>
        </p:txBody>
      </p:sp>
    </p:spTree>
    <p:extLst>
      <p:ext uri="{BB962C8B-B14F-4D97-AF65-F5344CB8AC3E}">
        <p14:creationId xmlns:p14="http://schemas.microsoft.com/office/powerpoint/2010/main" val="311639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wipe(up)">
                                      <p:cBhvr>
                                        <p:cTn id="7" dur="500"/>
                                        <p:tgtEl>
                                          <p:spTgt spid="7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wipe(up)">
                                      <p:cBhvr>
                                        <p:cTn id="10"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lang="en-US" altLang="ja-JP" sz="3200" dirty="0"/>
              <a:t>Soft magnetic properties block cores</a:t>
            </a:r>
            <a:endParaRPr kumimoji="1" lang="ja-JP" altLang="en-US" sz="3200" dirty="0"/>
          </a:p>
        </p:txBody>
      </p:sp>
      <p:sp>
        <p:nvSpPr>
          <p:cNvPr id="2" name="スライド番号プレースホルダ 1"/>
          <p:cNvSpPr>
            <a:spLocks noGrp="1"/>
          </p:cNvSpPr>
          <p:nvPr>
            <p:ph type="sldNum" sz="quarter" idx="4294967295"/>
          </p:nvPr>
        </p:nvSpPr>
        <p:spPr>
          <a:xfrm>
            <a:off x="9347200" y="6356350"/>
            <a:ext cx="2844800" cy="365125"/>
          </a:xfrm>
          <a:prstGeom prst="rect">
            <a:avLst/>
          </a:prstGeom>
        </p:spPr>
        <p:txBody>
          <a:bodyPr/>
          <a:lstStyle/>
          <a:p>
            <a:pPr>
              <a:defRPr/>
            </a:pPr>
            <a:fld id="{3A982D81-60BA-4C71-A707-A42A7FC2EA3F}" type="slidenum">
              <a:rPr lang="ja-JP" altLang="en-US" smtClean="0"/>
              <a:pPr>
                <a:defRPr/>
              </a:pPr>
              <a:t>32</a:t>
            </a:fld>
            <a:endParaRPr lang="ja-JP" altLang="en-US"/>
          </a:p>
        </p:txBody>
      </p:sp>
      <p:grpSp>
        <p:nvGrpSpPr>
          <p:cNvPr id="3" name="Group 3"/>
          <p:cNvGrpSpPr>
            <a:grpSpLocks/>
          </p:cNvGrpSpPr>
          <p:nvPr/>
        </p:nvGrpSpPr>
        <p:grpSpPr bwMode="auto">
          <a:xfrm>
            <a:off x="6946304" y="3615408"/>
            <a:ext cx="2774950" cy="1184275"/>
            <a:chOff x="5737" y="2710"/>
            <a:chExt cx="4370" cy="1865"/>
          </a:xfrm>
        </p:grpSpPr>
        <p:grpSp>
          <p:nvGrpSpPr>
            <p:cNvPr id="4" name="Group 4"/>
            <p:cNvGrpSpPr>
              <a:grpSpLocks/>
            </p:cNvGrpSpPr>
            <p:nvPr/>
          </p:nvGrpSpPr>
          <p:grpSpPr bwMode="auto">
            <a:xfrm>
              <a:off x="5737" y="2710"/>
              <a:ext cx="4370" cy="1865"/>
              <a:chOff x="5737" y="2709"/>
              <a:chExt cx="4370" cy="1865"/>
            </a:xfrm>
          </p:grpSpPr>
          <p:sp>
            <p:nvSpPr>
              <p:cNvPr id="113669" name="AutoShape 5"/>
              <p:cNvSpPr>
                <a:spLocks noChangeArrowheads="1"/>
              </p:cNvSpPr>
              <p:nvPr/>
            </p:nvSpPr>
            <p:spPr bwMode="auto">
              <a:xfrm>
                <a:off x="6300" y="3284"/>
                <a:ext cx="855" cy="1290"/>
              </a:xfrm>
              <a:prstGeom prst="cube">
                <a:avLst>
                  <a:gd name="adj" fmla="val 60116"/>
                </a:avLst>
              </a:prstGeom>
              <a:solidFill>
                <a:srgbClr val="FFFFFF"/>
              </a:solidFill>
              <a:ln w="9525">
                <a:solidFill>
                  <a:srgbClr val="000000"/>
                </a:solidFill>
                <a:miter lim="800000"/>
                <a:headEnd/>
                <a:tailEnd/>
              </a:ln>
            </p:spPr>
            <p:txBody>
              <a:bodyPr vert="horz" wrap="square" lIns="74295" tIns="8890" rIns="74295" bIns="8890" numCol="1" anchor="t" anchorCtr="0" compatLnSpc="1">
                <a:prstTxWarp prst="textNoShape">
                  <a:avLst/>
                </a:prstTxWarp>
              </a:bodyPr>
              <a:lstStyle/>
              <a:p>
                <a:endParaRPr lang="ja-JP" altLang="en-US"/>
              </a:p>
            </p:txBody>
          </p:sp>
          <p:sp>
            <p:nvSpPr>
              <p:cNvPr id="113670" name="AutoShape 6"/>
              <p:cNvSpPr>
                <a:spLocks noChangeArrowheads="1"/>
              </p:cNvSpPr>
              <p:nvPr/>
            </p:nvSpPr>
            <p:spPr bwMode="auto">
              <a:xfrm>
                <a:off x="7024" y="3284"/>
                <a:ext cx="1965" cy="944"/>
              </a:xfrm>
              <a:prstGeom prst="cube">
                <a:avLst>
                  <a:gd name="adj" fmla="val 16343"/>
                </a:avLst>
              </a:prstGeom>
              <a:solidFill>
                <a:srgbClr val="FFFFFF"/>
              </a:solidFill>
              <a:ln w="9525">
                <a:solidFill>
                  <a:srgbClr val="000000"/>
                </a:solidFill>
                <a:miter lim="800000"/>
                <a:headEnd/>
                <a:tailEnd/>
              </a:ln>
            </p:spPr>
            <p:txBody>
              <a:bodyPr vert="horz" wrap="square" lIns="74295" tIns="8890" rIns="74295" bIns="8890" numCol="1" anchor="t" anchorCtr="0" compatLnSpc="1">
                <a:prstTxWarp prst="textNoShape">
                  <a:avLst/>
                </a:prstTxWarp>
              </a:bodyPr>
              <a:lstStyle/>
              <a:p>
                <a:endParaRPr lang="ja-JP" altLang="en-US"/>
              </a:p>
            </p:txBody>
          </p:sp>
          <p:sp>
            <p:nvSpPr>
              <p:cNvPr id="113671" name="AutoShape 7"/>
              <p:cNvSpPr>
                <a:spLocks noChangeArrowheads="1"/>
              </p:cNvSpPr>
              <p:nvPr/>
            </p:nvSpPr>
            <p:spPr bwMode="auto">
              <a:xfrm>
                <a:off x="6679" y="3630"/>
                <a:ext cx="1965" cy="944"/>
              </a:xfrm>
              <a:prstGeom prst="cube">
                <a:avLst>
                  <a:gd name="adj" fmla="val 16343"/>
                </a:avLst>
              </a:prstGeom>
              <a:solidFill>
                <a:srgbClr val="FFFFFF"/>
              </a:solidFill>
              <a:ln w="9525">
                <a:solidFill>
                  <a:srgbClr val="000000"/>
                </a:solidFill>
                <a:miter lim="800000"/>
                <a:headEnd/>
                <a:tailEnd/>
              </a:ln>
            </p:spPr>
            <p:txBody>
              <a:bodyPr vert="horz" wrap="square" lIns="74295" tIns="8890" rIns="74295" bIns="8890" numCol="1" anchor="t" anchorCtr="0" compatLnSpc="1">
                <a:prstTxWarp prst="textNoShape">
                  <a:avLst/>
                </a:prstTxWarp>
              </a:bodyPr>
              <a:lstStyle/>
              <a:p>
                <a:endParaRPr lang="ja-JP" altLang="en-US"/>
              </a:p>
            </p:txBody>
          </p:sp>
          <p:sp>
            <p:nvSpPr>
              <p:cNvPr id="113672" name="AutoShape 8"/>
              <p:cNvSpPr>
                <a:spLocks noChangeArrowheads="1"/>
              </p:cNvSpPr>
              <p:nvPr/>
            </p:nvSpPr>
            <p:spPr bwMode="auto">
              <a:xfrm>
                <a:off x="8509" y="3284"/>
                <a:ext cx="855" cy="1290"/>
              </a:xfrm>
              <a:prstGeom prst="cube">
                <a:avLst>
                  <a:gd name="adj" fmla="val 60116"/>
                </a:avLst>
              </a:prstGeom>
              <a:solidFill>
                <a:srgbClr val="FFFFFF"/>
              </a:solidFill>
              <a:ln w="9525">
                <a:solidFill>
                  <a:srgbClr val="000000"/>
                </a:solidFill>
                <a:miter lim="800000"/>
                <a:headEnd/>
                <a:tailEnd/>
              </a:ln>
            </p:spPr>
            <p:txBody>
              <a:bodyPr vert="horz" wrap="square" lIns="74295" tIns="8890" rIns="74295" bIns="8890" numCol="1" anchor="t" anchorCtr="0" compatLnSpc="1">
                <a:prstTxWarp prst="textNoShape">
                  <a:avLst/>
                </a:prstTxWarp>
              </a:bodyPr>
              <a:lstStyle/>
              <a:p>
                <a:endParaRPr lang="ja-JP" altLang="en-US"/>
              </a:p>
            </p:txBody>
          </p:sp>
          <p:cxnSp>
            <p:nvCxnSpPr>
              <p:cNvPr id="113673" name="AutoShape 9"/>
              <p:cNvCxnSpPr>
                <a:cxnSpLocks noChangeShapeType="1"/>
              </p:cNvCxnSpPr>
              <p:nvPr/>
            </p:nvCxnSpPr>
            <p:spPr bwMode="auto">
              <a:xfrm>
                <a:off x="7275" y="3075"/>
                <a:ext cx="1714" cy="0"/>
              </a:xfrm>
              <a:prstGeom prst="straightConnector1">
                <a:avLst/>
              </a:prstGeom>
              <a:noFill/>
              <a:ln w="9525">
                <a:solidFill>
                  <a:srgbClr val="000000"/>
                </a:solidFill>
                <a:round/>
                <a:headEnd type="triangle" w="med" len="med"/>
                <a:tailEnd type="triangle" w="med" len="med"/>
              </a:ln>
            </p:spPr>
          </p:cxnSp>
          <p:sp>
            <p:nvSpPr>
              <p:cNvPr id="113674" name="Text Box 10"/>
              <p:cNvSpPr txBox="1">
                <a:spLocks noChangeArrowheads="1"/>
              </p:cNvSpPr>
              <p:nvPr/>
            </p:nvSpPr>
            <p:spPr bwMode="auto">
              <a:xfrm>
                <a:off x="7740" y="2709"/>
                <a:ext cx="570" cy="366"/>
              </a:xfrm>
              <a:prstGeom prst="rect">
                <a:avLst/>
              </a:prstGeom>
              <a:noFill/>
              <a:ln w="9525">
                <a:noFill/>
                <a:miter lim="800000"/>
                <a:headEnd/>
                <a:tailEnd/>
              </a:ln>
            </p:spPr>
            <p:txBody>
              <a:bodyPr vert="horz" wrap="square" lIns="74295" tIns="8890" rIns="74295" bIns="8890" numCol="1" anchor="t" anchorCtr="0" compatLnSpc="1">
                <a:prstTxWarp prst="textNoShape">
                  <a:avLst/>
                </a:prstTxWarp>
              </a:bodyPr>
              <a:lstStyle/>
              <a:p>
                <a:pPr algn="just"/>
                <a:r>
                  <a:rPr lang="en-US" altLang="ja-JP" sz="1000">
                    <a:latin typeface="Cambria Math" pitchFamily="18" charset="0"/>
                    <a:ea typeface="ＭＳ 明朝" pitchFamily="17" charset="-128"/>
                    <a:cs typeface="ＭＳ Ｐゴシック" pitchFamily="50" charset="-128"/>
                  </a:rPr>
                  <a:t>83</a:t>
                </a:r>
                <a:endParaRPr lang="ja-JP" altLang="ja-JP" sz="1800">
                  <a:latin typeface="Arial" pitchFamily="34" charset="0"/>
                  <a:cs typeface="ＭＳ Ｐゴシック" pitchFamily="50" charset="-128"/>
                </a:endParaRPr>
              </a:p>
            </p:txBody>
          </p:sp>
          <p:cxnSp>
            <p:nvCxnSpPr>
              <p:cNvPr id="113675" name="AutoShape 11"/>
              <p:cNvCxnSpPr>
                <a:cxnSpLocks noChangeShapeType="1"/>
              </p:cNvCxnSpPr>
              <p:nvPr/>
            </p:nvCxnSpPr>
            <p:spPr bwMode="auto">
              <a:xfrm flipV="1">
                <a:off x="9364" y="3285"/>
                <a:ext cx="506" cy="570"/>
              </a:xfrm>
              <a:prstGeom prst="straightConnector1">
                <a:avLst/>
              </a:prstGeom>
              <a:noFill/>
              <a:ln w="9525">
                <a:solidFill>
                  <a:srgbClr val="000000"/>
                </a:solidFill>
                <a:round/>
                <a:headEnd type="triangle" w="med" len="med"/>
                <a:tailEnd type="triangle" w="med" len="med"/>
              </a:ln>
            </p:spPr>
          </p:cxnSp>
          <p:sp>
            <p:nvSpPr>
              <p:cNvPr id="113676" name="Text Box 12"/>
              <p:cNvSpPr txBox="1">
                <a:spLocks noChangeArrowheads="1"/>
              </p:cNvSpPr>
              <p:nvPr/>
            </p:nvSpPr>
            <p:spPr bwMode="auto">
              <a:xfrm>
                <a:off x="9537" y="3404"/>
                <a:ext cx="570" cy="366"/>
              </a:xfrm>
              <a:prstGeom prst="rect">
                <a:avLst/>
              </a:prstGeom>
              <a:noFill/>
              <a:ln w="9525">
                <a:noFill/>
                <a:miter lim="800000"/>
                <a:headEnd/>
                <a:tailEnd/>
              </a:ln>
            </p:spPr>
            <p:txBody>
              <a:bodyPr vert="horz" wrap="square" lIns="74295" tIns="8890" rIns="74295" bIns="8890" numCol="1" anchor="t" anchorCtr="0" compatLnSpc="1">
                <a:prstTxWarp prst="textNoShape">
                  <a:avLst/>
                </a:prstTxWarp>
              </a:bodyPr>
              <a:lstStyle/>
              <a:p>
                <a:pPr algn="just"/>
                <a:r>
                  <a:rPr lang="en-US" altLang="ja-JP" sz="1000">
                    <a:latin typeface="Cambria Math" pitchFamily="18" charset="0"/>
                    <a:ea typeface="ＭＳ 明朝" pitchFamily="17" charset="-128"/>
                    <a:cs typeface="ＭＳ Ｐゴシック" pitchFamily="50" charset="-128"/>
                  </a:rPr>
                  <a:t>63</a:t>
                </a:r>
                <a:endParaRPr lang="ja-JP" altLang="ja-JP" sz="1800">
                  <a:latin typeface="Arial" pitchFamily="34" charset="0"/>
                  <a:cs typeface="ＭＳ Ｐゴシック" pitchFamily="50" charset="-128"/>
                </a:endParaRPr>
              </a:p>
            </p:txBody>
          </p:sp>
          <p:cxnSp>
            <p:nvCxnSpPr>
              <p:cNvPr id="113677" name="AutoShape 13"/>
              <p:cNvCxnSpPr>
                <a:cxnSpLocks noChangeShapeType="1"/>
              </p:cNvCxnSpPr>
              <p:nvPr/>
            </p:nvCxnSpPr>
            <p:spPr bwMode="auto">
              <a:xfrm>
                <a:off x="8989" y="3075"/>
                <a:ext cx="375" cy="0"/>
              </a:xfrm>
              <a:prstGeom prst="straightConnector1">
                <a:avLst/>
              </a:prstGeom>
              <a:noFill/>
              <a:ln w="9525">
                <a:solidFill>
                  <a:srgbClr val="000000"/>
                </a:solidFill>
                <a:round/>
                <a:headEnd type="triangle" w="med" len="med"/>
                <a:tailEnd type="triangle" w="med" len="med"/>
              </a:ln>
            </p:spPr>
          </p:cxnSp>
          <p:sp>
            <p:nvSpPr>
              <p:cNvPr id="113678" name="Text Box 14"/>
              <p:cNvSpPr txBox="1">
                <a:spLocks noChangeArrowheads="1"/>
              </p:cNvSpPr>
              <p:nvPr/>
            </p:nvSpPr>
            <p:spPr bwMode="auto">
              <a:xfrm>
                <a:off x="8944" y="2709"/>
                <a:ext cx="570" cy="366"/>
              </a:xfrm>
              <a:prstGeom prst="rect">
                <a:avLst/>
              </a:prstGeom>
              <a:noFill/>
              <a:ln w="9525">
                <a:noFill/>
                <a:miter lim="800000"/>
                <a:headEnd/>
                <a:tailEnd/>
              </a:ln>
            </p:spPr>
            <p:txBody>
              <a:bodyPr vert="horz" wrap="square" lIns="74295" tIns="8890" rIns="74295" bIns="8890" numCol="1" anchor="t" anchorCtr="0" compatLnSpc="1">
                <a:prstTxWarp prst="textNoShape">
                  <a:avLst/>
                </a:prstTxWarp>
              </a:bodyPr>
              <a:lstStyle/>
              <a:p>
                <a:pPr algn="just"/>
                <a:r>
                  <a:rPr lang="en-US" altLang="ja-JP" sz="1000">
                    <a:latin typeface="Cambria Math" pitchFamily="18" charset="0"/>
                    <a:ea typeface="ＭＳ 明朝" pitchFamily="17" charset="-128"/>
                    <a:cs typeface="ＭＳ Ｐゴシック" pitchFamily="50" charset="-128"/>
                  </a:rPr>
                  <a:t>19</a:t>
                </a:r>
                <a:endParaRPr lang="ja-JP" altLang="ja-JP" sz="1800">
                  <a:latin typeface="Arial" pitchFamily="34" charset="0"/>
                  <a:cs typeface="ＭＳ Ｐゴシック" pitchFamily="50" charset="-128"/>
                </a:endParaRPr>
              </a:p>
            </p:txBody>
          </p:sp>
          <p:cxnSp>
            <p:nvCxnSpPr>
              <p:cNvPr id="113679" name="AutoShape 15"/>
              <p:cNvCxnSpPr>
                <a:cxnSpLocks noChangeShapeType="1"/>
              </p:cNvCxnSpPr>
              <p:nvPr/>
            </p:nvCxnSpPr>
            <p:spPr bwMode="auto">
              <a:xfrm>
                <a:off x="6165" y="3840"/>
                <a:ext cx="0" cy="734"/>
              </a:xfrm>
              <a:prstGeom prst="straightConnector1">
                <a:avLst/>
              </a:prstGeom>
              <a:noFill/>
              <a:ln w="9525">
                <a:solidFill>
                  <a:srgbClr val="000000"/>
                </a:solidFill>
                <a:round/>
                <a:headEnd type="triangle" w="med" len="med"/>
                <a:tailEnd type="triangle" w="med" len="med"/>
              </a:ln>
            </p:spPr>
          </p:cxnSp>
          <p:sp>
            <p:nvSpPr>
              <p:cNvPr id="113680" name="Text Box 16"/>
              <p:cNvSpPr txBox="1">
                <a:spLocks noChangeArrowheads="1"/>
              </p:cNvSpPr>
              <p:nvPr/>
            </p:nvSpPr>
            <p:spPr bwMode="auto">
              <a:xfrm>
                <a:off x="5737" y="4016"/>
                <a:ext cx="683" cy="455"/>
              </a:xfrm>
              <a:prstGeom prst="rect">
                <a:avLst/>
              </a:prstGeom>
              <a:noFill/>
              <a:ln w="9525">
                <a:noFill/>
                <a:miter lim="800000"/>
                <a:headEnd/>
                <a:tailEnd/>
              </a:ln>
            </p:spPr>
            <p:txBody>
              <a:bodyPr vert="horz" wrap="square" lIns="74295" tIns="8890" rIns="74295" bIns="8890" numCol="1" anchor="t" anchorCtr="0" compatLnSpc="1">
                <a:prstTxWarp prst="textNoShape">
                  <a:avLst/>
                </a:prstTxWarp>
              </a:bodyPr>
              <a:lstStyle/>
              <a:p>
                <a:pPr algn="just"/>
                <a:r>
                  <a:rPr lang="en-US" altLang="ja-JP" sz="1000">
                    <a:latin typeface="Arial" pitchFamily="34" charset="0"/>
                    <a:ea typeface="ＭＳ 明朝" pitchFamily="17" charset="-128"/>
                    <a:cs typeface="ＭＳ Ｐゴシック" pitchFamily="50" charset="-128"/>
                  </a:rPr>
                  <a:t>35</a:t>
                </a:r>
                <a:endParaRPr lang="ja-JP" altLang="ja-JP" sz="1800">
                  <a:latin typeface="Arial" pitchFamily="34" charset="0"/>
                  <a:cs typeface="ＭＳ Ｐゴシック" pitchFamily="50" charset="-128"/>
                </a:endParaRPr>
              </a:p>
            </p:txBody>
          </p:sp>
        </p:grpSp>
        <p:cxnSp>
          <p:nvCxnSpPr>
            <p:cNvPr id="113681" name="AutoShape 17"/>
            <p:cNvCxnSpPr>
              <a:cxnSpLocks noChangeShapeType="1"/>
            </p:cNvCxnSpPr>
            <p:nvPr/>
          </p:nvCxnSpPr>
          <p:spPr bwMode="auto">
            <a:xfrm>
              <a:off x="6731" y="4016"/>
              <a:ext cx="1736" cy="0"/>
            </a:xfrm>
            <a:prstGeom prst="straightConnector1">
              <a:avLst/>
            </a:prstGeom>
            <a:noFill/>
            <a:ln w="9525">
              <a:solidFill>
                <a:srgbClr val="000000"/>
              </a:solidFill>
              <a:round/>
              <a:headEnd/>
              <a:tailEnd/>
            </a:ln>
          </p:spPr>
        </p:cxnSp>
        <p:cxnSp>
          <p:nvCxnSpPr>
            <p:cNvPr id="113682" name="AutoShape 18"/>
            <p:cNvCxnSpPr>
              <a:cxnSpLocks noChangeShapeType="1"/>
            </p:cNvCxnSpPr>
            <p:nvPr/>
          </p:nvCxnSpPr>
          <p:spPr bwMode="auto">
            <a:xfrm>
              <a:off x="6716" y="4080"/>
              <a:ext cx="1736" cy="0"/>
            </a:xfrm>
            <a:prstGeom prst="straightConnector1">
              <a:avLst/>
            </a:prstGeom>
            <a:noFill/>
            <a:ln w="9525">
              <a:solidFill>
                <a:srgbClr val="000000"/>
              </a:solidFill>
              <a:round/>
              <a:headEnd/>
              <a:tailEnd/>
            </a:ln>
          </p:spPr>
        </p:cxnSp>
        <p:cxnSp>
          <p:nvCxnSpPr>
            <p:cNvPr id="113683" name="AutoShape 19"/>
            <p:cNvCxnSpPr>
              <a:cxnSpLocks noChangeShapeType="1"/>
            </p:cNvCxnSpPr>
            <p:nvPr/>
          </p:nvCxnSpPr>
          <p:spPr bwMode="auto">
            <a:xfrm>
              <a:off x="6731" y="4143"/>
              <a:ext cx="1736" cy="0"/>
            </a:xfrm>
            <a:prstGeom prst="straightConnector1">
              <a:avLst/>
            </a:prstGeom>
            <a:noFill/>
            <a:ln w="9525">
              <a:solidFill>
                <a:srgbClr val="000000"/>
              </a:solidFill>
              <a:round/>
              <a:headEnd/>
              <a:tailEnd/>
            </a:ln>
          </p:spPr>
        </p:cxnSp>
        <p:cxnSp>
          <p:nvCxnSpPr>
            <p:cNvPr id="113684" name="AutoShape 20"/>
            <p:cNvCxnSpPr>
              <a:cxnSpLocks noChangeShapeType="1"/>
            </p:cNvCxnSpPr>
            <p:nvPr/>
          </p:nvCxnSpPr>
          <p:spPr bwMode="auto">
            <a:xfrm>
              <a:off x="6731" y="4229"/>
              <a:ext cx="1736" cy="0"/>
            </a:xfrm>
            <a:prstGeom prst="straightConnector1">
              <a:avLst/>
            </a:prstGeom>
            <a:noFill/>
            <a:ln w="9525">
              <a:solidFill>
                <a:srgbClr val="000000"/>
              </a:solidFill>
              <a:round/>
              <a:headEnd/>
              <a:tailEnd/>
            </a:ln>
          </p:spPr>
        </p:cxnSp>
        <p:cxnSp>
          <p:nvCxnSpPr>
            <p:cNvPr id="113685" name="AutoShape 21"/>
            <p:cNvCxnSpPr>
              <a:cxnSpLocks noChangeShapeType="1"/>
            </p:cNvCxnSpPr>
            <p:nvPr/>
          </p:nvCxnSpPr>
          <p:spPr bwMode="auto">
            <a:xfrm>
              <a:off x="6731" y="4320"/>
              <a:ext cx="1736" cy="0"/>
            </a:xfrm>
            <a:prstGeom prst="straightConnector1">
              <a:avLst/>
            </a:prstGeom>
            <a:noFill/>
            <a:ln w="9525">
              <a:solidFill>
                <a:srgbClr val="000000"/>
              </a:solidFill>
              <a:round/>
              <a:headEnd/>
              <a:tailEnd/>
            </a:ln>
          </p:spPr>
        </p:cxnSp>
        <p:cxnSp>
          <p:nvCxnSpPr>
            <p:cNvPr id="113686" name="AutoShape 22"/>
            <p:cNvCxnSpPr>
              <a:cxnSpLocks noChangeShapeType="1"/>
            </p:cNvCxnSpPr>
            <p:nvPr/>
          </p:nvCxnSpPr>
          <p:spPr bwMode="auto">
            <a:xfrm>
              <a:off x="6731" y="4320"/>
              <a:ext cx="1736" cy="0"/>
            </a:xfrm>
            <a:prstGeom prst="straightConnector1">
              <a:avLst/>
            </a:prstGeom>
            <a:noFill/>
            <a:ln w="9525">
              <a:solidFill>
                <a:srgbClr val="000000"/>
              </a:solidFill>
              <a:round/>
              <a:headEnd/>
              <a:tailEnd/>
            </a:ln>
          </p:spPr>
        </p:cxnSp>
        <p:cxnSp>
          <p:nvCxnSpPr>
            <p:cNvPr id="113687" name="AutoShape 23"/>
            <p:cNvCxnSpPr>
              <a:cxnSpLocks noChangeShapeType="1"/>
            </p:cNvCxnSpPr>
            <p:nvPr/>
          </p:nvCxnSpPr>
          <p:spPr bwMode="auto">
            <a:xfrm>
              <a:off x="6716" y="4046"/>
              <a:ext cx="1736" cy="0"/>
            </a:xfrm>
            <a:prstGeom prst="straightConnector1">
              <a:avLst/>
            </a:prstGeom>
            <a:noFill/>
            <a:ln w="9525">
              <a:solidFill>
                <a:srgbClr val="000000"/>
              </a:solidFill>
              <a:round/>
              <a:headEnd/>
              <a:tailEnd/>
            </a:ln>
          </p:spPr>
        </p:cxnSp>
        <p:cxnSp>
          <p:nvCxnSpPr>
            <p:cNvPr id="113688" name="AutoShape 24"/>
            <p:cNvCxnSpPr>
              <a:cxnSpLocks noChangeShapeType="1"/>
            </p:cNvCxnSpPr>
            <p:nvPr/>
          </p:nvCxnSpPr>
          <p:spPr bwMode="auto">
            <a:xfrm>
              <a:off x="6701" y="4110"/>
              <a:ext cx="1736" cy="0"/>
            </a:xfrm>
            <a:prstGeom prst="straightConnector1">
              <a:avLst/>
            </a:prstGeom>
            <a:noFill/>
            <a:ln w="9525">
              <a:solidFill>
                <a:srgbClr val="000000"/>
              </a:solidFill>
              <a:round/>
              <a:headEnd/>
              <a:tailEnd/>
            </a:ln>
          </p:spPr>
        </p:cxnSp>
        <p:cxnSp>
          <p:nvCxnSpPr>
            <p:cNvPr id="113689" name="AutoShape 25"/>
            <p:cNvCxnSpPr>
              <a:cxnSpLocks noChangeShapeType="1"/>
            </p:cNvCxnSpPr>
            <p:nvPr/>
          </p:nvCxnSpPr>
          <p:spPr bwMode="auto">
            <a:xfrm>
              <a:off x="6716" y="4173"/>
              <a:ext cx="1736" cy="0"/>
            </a:xfrm>
            <a:prstGeom prst="straightConnector1">
              <a:avLst/>
            </a:prstGeom>
            <a:noFill/>
            <a:ln w="9525">
              <a:solidFill>
                <a:srgbClr val="000000"/>
              </a:solidFill>
              <a:round/>
              <a:headEnd/>
              <a:tailEnd/>
            </a:ln>
          </p:spPr>
        </p:cxnSp>
        <p:cxnSp>
          <p:nvCxnSpPr>
            <p:cNvPr id="113690" name="AutoShape 26"/>
            <p:cNvCxnSpPr>
              <a:cxnSpLocks noChangeShapeType="1"/>
            </p:cNvCxnSpPr>
            <p:nvPr/>
          </p:nvCxnSpPr>
          <p:spPr bwMode="auto">
            <a:xfrm>
              <a:off x="6716" y="4259"/>
              <a:ext cx="1736" cy="0"/>
            </a:xfrm>
            <a:prstGeom prst="straightConnector1">
              <a:avLst/>
            </a:prstGeom>
            <a:noFill/>
            <a:ln w="9525">
              <a:solidFill>
                <a:srgbClr val="000000"/>
              </a:solidFill>
              <a:round/>
              <a:headEnd/>
              <a:tailEnd/>
            </a:ln>
          </p:spPr>
        </p:cxnSp>
        <p:cxnSp>
          <p:nvCxnSpPr>
            <p:cNvPr id="113691" name="AutoShape 27"/>
            <p:cNvCxnSpPr>
              <a:cxnSpLocks noChangeShapeType="1"/>
            </p:cNvCxnSpPr>
            <p:nvPr/>
          </p:nvCxnSpPr>
          <p:spPr bwMode="auto">
            <a:xfrm>
              <a:off x="6716" y="4350"/>
              <a:ext cx="1736" cy="0"/>
            </a:xfrm>
            <a:prstGeom prst="straightConnector1">
              <a:avLst/>
            </a:prstGeom>
            <a:noFill/>
            <a:ln w="9525">
              <a:solidFill>
                <a:srgbClr val="000000"/>
              </a:solidFill>
              <a:round/>
              <a:headEnd/>
              <a:tailEnd/>
            </a:ln>
          </p:spPr>
        </p:cxnSp>
        <p:cxnSp>
          <p:nvCxnSpPr>
            <p:cNvPr id="113692" name="AutoShape 28"/>
            <p:cNvCxnSpPr>
              <a:cxnSpLocks noChangeShapeType="1"/>
            </p:cNvCxnSpPr>
            <p:nvPr/>
          </p:nvCxnSpPr>
          <p:spPr bwMode="auto">
            <a:xfrm>
              <a:off x="6716" y="4350"/>
              <a:ext cx="1736" cy="0"/>
            </a:xfrm>
            <a:prstGeom prst="straightConnector1">
              <a:avLst/>
            </a:prstGeom>
            <a:noFill/>
            <a:ln w="9525">
              <a:solidFill>
                <a:srgbClr val="000000"/>
              </a:solidFill>
              <a:round/>
              <a:headEnd/>
              <a:tailEnd/>
            </a:ln>
          </p:spPr>
        </p:cxnSp>
        <p:cxnSp>
          <p:nvCxnSpPr>
            <p:cNvPr id="113693" name="AutoShape 29"/>
            <p:cNvCxnSpPr>
              <a:cxnSpLocks noChangeShapeType="1"/>
            </p:cNvCxnSpPr>
            <p:nvPr/>
          </p:nvCxnSpPr>
          <p:spPr bwMode="auto">
            <a:xfrm>
              <a:off x="6716" y="4409"/>
              <a:ext cx="1736" cy="0"/>
            </a:xfrm>
            <a:prstGeom prst="straightConnector1">
              <a:avLst/>
            </a:prstGeom>
            <a:noFill/>
            <a:ln w="9525">
              <a:solidFill>
                <a:srgbClr val="000000"/>
              </a:solidFill>
              <a:round/>
              <a:headEnd/>
              <a:tailEnd/>
            </a:ln>
          </p:spPr>
        </p:cxnSp>
        <p:cxnSp>
          <p:nvCxnSpPr>
            <p:cNvPr id="113694" name="AutoShape 30"/>
            <p:cNvCxnSpPr>
              <a:cxnSpLocks noChangeShapeType="1"/>
            </p:cNvCxnSpPr>
            <p:nvPr/>
          </p:nvCxnSpPr>
          <p:spPr bwMode="auto">
            <a:xfrm>
              <a:off x="6716" y="4500"/>
              <a:ext cx="1736" cy="0"/>
            </a:xfrm>
            <a:prstGeom prst="straightConnector1">
              <a:avLst/>
            </a:prstGeom>
            <a:noFill/>
            <a:ln w="9525">
              <a:solidFill>
                <a:srgbClr val="000000"/>
              </a:solidFill>
              <a:round/>
              <a:headEnd/>
              <a:tailEnd/>
            </a:ln>
          </p:spPr>
        </p:cxnSp>
        <p:cxnSp>
          <p:nvCxnSpPr>
            <p:cNvPr id="113695" name="AutoShape 31"/>
            <p:cNvCxnSpPr>
              <a:cxnSpLocks noChangeShapeType="1"/>
            </p:cNvCxnSpPr>
            <p:nvPr/>
          </p:nvCxnSpPr>
          <p:spPr bwMode="auto">
            <a:xfrm>
              <a:off x="6716" y="4500"/>
              <a:ext cx="1736" cy="0"/>
            </a:xfrm>
            <a:prstGeom prst="straightConnector1">
              <a:avLst/>
            </a:prstGeom>
            <a:noFill/>
            <a:ln w="9525">
              <a:solidFill>
                <a:srgbClr val="000000"/>
              </a:solidFill>
              <a:round/>
              <a:headEnd/>
              <a:tailEnd/>
            </a:ln>
          </p:spPr>
        </p:cxnSp>
        <p:cxnSp>
          <p:nvCxnSpPr>
            <p:cNvPr id="113696" name="AutoShape 32"/>
            <p:cNvCxnSpPr>
              <a:cxnSpLocks noChangeShapeType="1"/>
            </p:cNvCxnSpPr>
            <p:nvPr/>
          </p:nvCxnSpPr>
          <p:spPr bwMode="auto">
            <a:xfrm>
              <a:off x="6701" y="4439"/>
              <a:ext cx="1736" cy="0"/>
            </a:xfrm>
            <a:prstGeom prst="straightConnector1">
              <a:avLst/>
            </a:prstGeom>
            <a:noFill/>
            <a:ln w="9525">
              <a:solidFill>
                <a:srgbClr val="000000"/>
              </a:solidFill>
              <a:round/>
              <a:headEnd/>
              <a:tailEnd/>
            </a:ln>
          </p:spPr>
        </p:cxnSp>
        <p:cxnSp>
          <p:nvCxnSpPr>
            <p:cNvPr id="113697" name="AutoShape 33"/>
            <p:cNvCxnSpPr>
              <a:cxnSpLocks noChangeShapeType="1"/>
            </p:cNvCxnSpPr>
            <p:nvPr/>
          </p:nvCxnSpPr>
          <p:spPr bwMode="auto">
            <a:xfrm>
              <a:off x="6701" y="4530"/>
              <a:ext cx="1736" cy="0"/>
            </a:xfrm>
            <a:prstGeom prst="straightConnector1">
              <a:avLst/>
            </a:prstGeom>
            <a:noFill/>
            <a:ln w="9525">
              <a:solidFill>
                <a:srgbClr val="000000"/>
              </a:solidFill>
              <a:round/>
              <a:headEnd/>
              <a:tailEnd/>
            </a:ln>
          </p:spPr>
        </p:cxnSp>
        <p:cxnSp>
          <p:nvCxnSpPr>
            <p:cNvPr id="113698" name="AutoShape 34"/>
            <p:cNvCxnSpPr>
              <a:cxnSpLocks noChangeShapeType="1"/>
            </p:cNvCxnSpPr>
            <p:nvPr/>
          </p:nvCxnSpPr>
          <p:spPr bwMode="auto">
            <a:xfrm>
              <a:off x="6701" y="4530"/>
              <a:ext cx="1736" cy="0"/>
            </a:xfrm>
            <a:prstGeom prst="straightConnector1">
              <a:avLst/>
            </a:prstGeom>
            <a:noFill/>
            <a:ln w="9525">
              <a:solidFill>
                <a:srgbClr val="000000"/>
              </a:solidFill>
              <a:round/>
              <a:headEnd/>
              <a:tailEnd/>
            </a:ln>
          </p:spPr>
        </p:cxnSp>
        <p:cxnSp>
          <p:nvCxnSpPr>
            <p:cNvPr id="113699" name="AutoShape 35"/>
            <p:cNvCxnSpPr>
              <a:cxnSpLocks noChangeShapeType="1"/>
            </p:cNvCxnSpPr>
            <p:nvPr/>
          </p:nvCxnSpPr>
          <p:spPr bwMode="auto">
            <a:xfrm>
              <a:off x="6701" y="3839"/>
              <a:ext cx="1736" cy="0"/>
            </a:xfrm>
            <a:prstGeom prst="straightConnector1">
              <a:avLst/>
            </a:prstGeom>
            <a:noFill/>
            <a:ln w="9525">
              <a:solidFill>
                <a:srgbClr val="000000"/>
              </a:solidFill>
              <a:round/>
              <a:headEnd/>
              <a:tailEnd/>
            </a:ln>
          </p:spPr>
        </p:cxnSp>
        <p:cxnSp>
          <p:nvCxnSpPr>
            <p:cNvPr id="113700" name="AutoShape 36"/>
            <p:cNvCxnSpPr>
              <a:cxnSpLocks noChangeShapeType="1"/>
            </p:cNvCxnSpPr>
            <p:nvPr/>
          </p:nvCxnSpPr>
          <p:spPr bwMode="auto">
            <a:xfrm>
              <a:off x="6701" y="3930"/>
              <a:ext cx="1736" cy="0"/>
            </a:xfrm>
            <a:prstGeom prst="straightConnector1">
              <a:avLst/>
            </a:prstGeom>
            <a:noFill/>
            <a:ln w="9525">
              <a:solidFill>
                <a:srgbClr val="000000"/>
              </a:solidFill>
              <a:round/>
              <a:headEnd/>
              <a:tailEnd/>
            </a:ln>
          </p:spPr>
        </p:cxnSp>
        <p:cxnSp>
          <p:nvCxnSpPr>
            <p:cNvPr id="113701" name="AutoShape 37"/>
            <p:cNvCxnSpPr>
              <a:cxnSpLocks noChangeShapeType="1"/>
            </p:cNvCxnSpPr>
            <p:nvPr/>
          </p:nvCxnSpPr>
          <p:spPr bwMode="auto">
            <a:xfrm>
              <a:off x="6701" y="3930"/>
              <a:ext cx="1736" cy="0"/>
            </a:xfrm>
            <a:prstGeom prst="straightConnector1">
              <a:avLst/>
            </a:prstGeom>
            <a:noFill/>
            <a:ln w="9525">
              <a:solidFill>
                <a:srgbClr val="000000"/>
              </a:solidFill>
              <a:round/>
              <a:headEnd/>
              <a:tailEnd/>
            </a:ln>
          </p:spPr>
        </p:cxnSp>
        <p:cxnSp>
          <p:nvCxnSpPr>
            <p:cNvPr id="113702" name="AutoShape 38"/>
            <p:cNvCxnSpPr>
              <a:cxnSpLocks noChangeShapeType="1"/>
            </p:cNvCxnSpPr>
            <p:nvPr/>
          </p:nvCxnSpPr>
          <p:spPr bwMode="auto">
            <a:xfrm>
              <a:off x="6686" y="3869"/>
              <a:ext cx="1736" cy="0"/>
            </a:xfrm>
            <a:prstGeom prst="straightConnector1">
              <a:avLst/>
            </a:prstGeom>
            <a:noFill/>
            <a:ln w="9525">
              <a:solidFill>
                <a:srgbClr val="000000"/>
              </a:solidFill>
              <a:round/>
              <a:headEnd/>
              <a:tailEnd/>
            </a:ln>
          </p:spPr>
        </p:cxnSp>
        <p:cxnSp>
          <p:nvCxnSpPr>
            <p:cNvPr id="113703" name="AutoShape 39"/>
            <p:cNvCxnSpPr>
              <a:cxnSpLocks noChangeShapeType="1"/>
            </p:cNvCxnSpPr>
            <p:nvPr/>
          </p:nvCxnSpPr>
          <p:spPr bwMode="auto">
            <a:xfrm>
              <a:off x="6686" y="3960"/>
              <a:ext cx="1736" cy="0"/>
            </a:xfrm>
            <a:prstGeom prst="straightConnector1">
              <a:avLst/>
            </a:prstGeom>
            <a:noFill/>
            <a:ln w="9525">
              <a:solidFill>
                <a:srgbClr val="000000"/>
              </a:solidFill>
              <a:round/>
              <a:headEnd/>
              <a:tailEnd/>
            </a:ln>
          </p:spPr>
        </p:cxnSp>
        <p:cxnSp>
          <p:nvCxnSpPr>
            <p:cNvPr id="113704" name="AutoShape 40"/>
            <p:cNvCxnSpPr>
              <a:cxnSpLocks noChangeShapeType="1"/>
            </p:cNvCxnSpPr>
            <p:nvPr/>
          </p:nvCxnSpPr>
          <p:spPr bwMode="auto">
            <a:xfrm>
              <a:off x="6686" y="3960"/>
              <a:ext cx="1736" cy="0"/>
            </a:xfrm>
            <a:prstGeom prst="straightConnector1">
              <a:avLst/>
            </a:prstGeom>
            <a:noFill/>
            <a:ln w="9525">
              <a:solidFill>
                <a:srgbClr val="000000"/>
              </a:solidFill>
              <a:round/>
              <a:headEnd/>
              <a:tailEnd/>
            </a:ln>
          </p:spPr>
        </p:cxnSp>
        <p:cxnSp>
          <p:nvCxnSpPr>
            <p:cNvPr id="113705" name="AutoShape 41"/>
            <p:cNvCxnSpPr>
              <a:cxnSpLocks noChangeShapeType="1"/>
            </p:cNvCxnSpPr>
            <p:nvPr/>
          </p:nvCxnSpPr>
          <p:spPr bwMode="auto">
            <a:xfrm>
              <a:off x="6326" y="3856"/>
              <a:ext cx="285" cy="0"/>
            </a:xfrm>
            <a:prstGeom prst="straightConnector1">
              <a:avLst/>
            </a:prstGeom>
            <a:noFill/>
            <a:ln w="9525">
              <a:solidFill>
                <a:srgbClr val="000000"/>
              </a:solidFill>
              <a:round/>
              <a:headEnd/>
              <a:tailEnd/>
            </a:ln>
          </p:spPr>
        </p:cxnSp>
        <p:cxnSp>
          <p:nvCxnSpPr>
            <p:cNvPr id="113706" name="AutoShape 42"/>
            <p:cNvCxnSpPr>
              <a:cxnSpLocks noChangeShapeType="1"/>
            </p:cNvCxnSpPr>
            <p:nvPr/>
          </p:nvCxnSpPr>
          <p:spPr bwMode="auto">
            <a:xfrm>
              <a:off x="6326" y="3901"/>
              <a:ext cx="285" cy="0"/>
            </a:xfrm>
            <a:prstGeom prst="straightConnector1">
              <a:avLst/>
            </a:prstGeom>
            <a:noFill/>
            <a:ln w="9525">
              <a:solidFill>
                <a:srgbClr val="000000"/>
              </a:solidFill>
              <a:round/>
              <a:headEnd/>
              <a:tailEnd/>
            </a:ln>
          </p:spPr>
        </p:cxnSp>
        <p:cxnSp>
          <p:nvCxnSpPr>
            <p:cNvPr id="113707" name="AutoShape 43"/>
            <p:cNvCxnSpPr>
              <a:cxnSpLocks noChangeShapeType="1"/>
            </p:cNvCxnSpPr>
            <p:nvPr/>
          </p:nvCxnSpPr>
          <p:spPr bwMode="auto">
            <a:xfrm>
              <a:off x="6326" y="3946"/>
              <a:ext cx="285" cy="0"/>
            </a:xfrm>
            <a:prstGeom prst="straightConnector1">
              <a:avLst/>
            </a:prstGeom>
            <a:noFill/>
            <a:ln w="9525">
              <a:solidFill>
                <a:srgbClr val="000000"/>
              </a:solidFill>
              <a:round/>
              <a:headEnd/>
              <a:tailEnd/>
            </a:ln>
          </p:spPr>
        </p:cxnSp>
        <p:cxnSp>
          <p:nvCxnSpPr>
            <p:cNvPr id="113708" name="AutoShape 44"/>
            <p:cNvCxnSpPr>
              <a:cxnSpLocks noChangeShapeType="1"/>
            </p:cNvCxnSpPr>
            <p:nvPr/>
          </p:nvCxnSpPr>
          <p:spPr bwMode="auto">
            <a:xfrm>
              <a:off x="6326" y="3991"/>
              <a:ext cx="285" cy="0"/>
            </a:xfrm>
            <a:prstGeom prst="straightConnector1">
              <a:avLst/>
            </a:prstGeom>
            <a:noFill/>
            <a:ln w="9525">
              <a:solidFill>
                <a:srgbClr val="000000"/>
              </a:solidFill>
              <a:round/>
              <a:headEnd/>
              <a:tailEnd/>
            </a:ln>
          </p:spPr>
        </p:cxnSp>
        <p:cxnSp>
          <p:nvCxnSpPr>
            <p:cNvPr id="113709" name="AutoShape 45"/>
            <p:cNvCxnSpPr>
              <a:cxnSpLocks noChangeShapeType="1"/>
            </p:cNvCxnSpPr>
            <p:nvPr/>
          </p:nvCxnSpPr>
          <p:spPr bwMode="auto">
            <a:xfrm>
              <a:off x="6324" y="4030"/>
              <a:ext cx="285" cy="0"/>
            </a:xfrm>
            <a:prstGeom prst="straightConnector1">
              <a:avLst/>
            </a:prstGeom>
            <a:noFill/>
            <a:ln w="9525">
              <a:solidFill>
                <a:srgbClr val="000000"/>
              </a:solidFill>
              <a:round/>
              <a:headEnd/>
              <a:tailEnd/>
            </a:ln>
          </p:spPr>
        </p:cxnSp>
        <p:cxnSp>
          <p:nvCxnSpPr>
            <p:cNvPr id="113710" name="AutoShape 46"/>
            <p:cNvCxnSpPr>
              <a:cxnSpLocks noChangeShapeType="1"/>
            </p:cNvCxnSpPr>
            <p:nvPr/>
          </p:nvCxnSpPr>
          <p:spPr bwMode="auto">
            <a:xfrm>
              <a:off x="6324" y="4075"/>
              <a:ext cx="285" cy="0"/>
            </a:xfrm>
            <a:prstGeom prst="straightConnector1">
              <a:avLst/>
            </a:prstGeom>
            <a:noFill/>
            <a:ln w="9525">
              <a:solidFill>
                <a:srgbClr val="000000"/>
              </a:solidFill>
              <a:round/>
              <a:headEnd/>
              <a:tailEnd/>
            </a:ln>
          </p:spPr>
        </p:cxnSp>
        <p:cxnSp>
          <p:nvCxnSpPr>
            <p:cNvPr id="113711" name="AutoShape 47"/>
            <p:cNvCxnSpPr>
              <a:cxnSpLocks noChangeShapeType="1"/>
            </p:cNvCxnSpPr>
            <p:nvPr/>
          </p:nvCxnSpPr>
          <p:spPr bwMode="auto">
            <a:xfrm>
              <a:off x="6324" y="4120"/>
              <a:ext cx="285" cy="0"/>
            </a:xfrm>
            <a:prstGeom prst="straightConnector1">
              <a:avLst/>
            </a:prstGeom>
            <a:noFill/>
            <a:ln w="9525">
              <a:solidFill>
                <a:srgbClr val="000000"/>
              </a:solidFill>
              <a:round/>
              <a:headEnd/>
              <a:tailEnd/>
            </a:ln>
          </p:spPr>
        </p:cxnSp>
        <p:cxnSp>
          <p:nvCxnSpPr>
            <p:cNvPr id="113712" name="AutoShape 48"/>
            <p:cNvCxnSpPr>
              <a:cxnSpLocks noChangeShapeType="1"/>
            </p:cNvCxnSpPr>
            <p:nvPr/>
          </p:nvCxnSpPr>
          <p:spPr bwMode="auto">
            <a:xfrm>
              <a:off x="6324" y="4165"/>
              <a:ext cx="285" cy="0"/>
            </a:xfrm>
            <a:prstGeom prst="straightConnector1">
              <a:avLst/>
            </a:prstGeom>
            <a:noFill/>
            <a:ln w="9525">
              <a:solidFill>
                <a:srgbClr val="000000"/>
              </a:solidFill>
              <a:round/>
              <a:headEnd/>
              <a:tailEnd/>
            </a:ln>
          </p:spPr>
        </p:cxnSp>
        <p:cxnSp>
          <p:nvCxnSpPr>
            <p:cNvPr id="113713" name="AutoShape 49"/>
            <p:cNvCxnSpPr>
              <a:cxnSpLocks noChangeShapeType="1"/>
            </p:cNvCxnSpPr>
            <p:nvPr/>
          </p:nvCxnSpPr>
          <p:spPr bwMode="auto">
            <a:xfrm>
              <a:off x="6324" y="4206"/>
              <a:ext cx="285" cy="0"/>
            </a:xfrm>
            <a:prstGeom prst="straightConnector1">
              <a:avLst/>
            </a:prstGeom>
            <a:noFill/>
            <a:ln w="9525">
              <a:solidFill>
                <a:srgbClr val="000000"/>
              </a:solidFill>
              <a:round/>
              <a:headEnd/>
              <a:tailEnd/>
            </a:ln>
          </p:spPr>
        </p:cxnSp>
        <p:cxnSp>
          <p:nvCxnSpPr>
            <p:cNvPr id="113714" name="AutoShape 50"/>
            <p:cNvCxnSpPr>
              <a:cxnSpLocks noChangeShapeType="1"/>
            </p:cNvCxnSpPr>
            <p:nvPr/>
          </p:nvCxnSpPr>
          <p:spPr bwMode="auto">
            <a:xfrm>
              <a:off x="6324" y="4251"/>
              <a:ext cx="285" cy="0"/>
            </a:xfrm>
            <a:prstGeom prst="straightConnector1">
              <a:avLst/>
            </a:prstGeom>
            <a:noFill/>
            <a:ln w="9525">
              <a:solidFill>
                <a:srgbClr val="000000"/>
              </a:solidFill>
              <a:round/>
              <a:headEnd/>
              <a:tailEnd/>
            </a:ln>
          </p:spPr>
        </p:cxnSp>
        <p:cxnSp>
          <p:nvCxnSpPr>
            <p:cNvPr id="113715" name="AutoShape 51"/>
            <p:cNvCxnSpPr>
              <a:cxnSpLocks noChangeShapeType="1"/>
            </p:cNvCxnSpPr>
            <p:nvPr/>
          </p:nvCxnSpPr>
          <p:spPr bwMode="auto">
            <a:xfrm>
              <a:off x="6324" y="4296"/>
              <a:ext cx="285" cy="0"/>
            </a:xfrm>
            <a:prstGeom prst="straightConnector1">
              <a:avLst/>
            </a:prstGeom>
            <a:noFill/>
            <a:ln w="9525">
              <a:solidFill>
                <a:srgbClr val="000000"/>
              </a:solidFill>
              <a:round/>
              <a:headEnd/>
              <a:tailEnd/>
            </a:ln>
          </p:spPr>
        </p:cxnSp>
        <p:cxnSp>
          <p:nvCxnSpPr>
            <p:cNvPr id="113716" name="AutoShape 52"/>
            <p:cNvCxnSpPr>
              <a:cxnSpLocks noChangeShapeType="1"/>
            </p:cNvCxnSpPr>
            <p:nvPr/>
          </p:nvCxnSpPr>
          <p:spPr bwMode="auto">
            <a:xfrm>
              <a:off x="6324" y="4341"/>
              <a:ext cx="285" cy="0"/>
            </a:xfrm>
            <a:prstGeom prst="straightConnector1">
              <a:avLst/>
            </a:prstGeom>
            <a:noFill/>
            <a:ln w="9525">
              <a:solidFill>
                <a:srgbClr val="000000"/>
              </a:solidFill>
              <a:round/>
              <a:headEnd/>
              <a:tailEnd/>
            </a:ln>
          </p:spPr>
        </p:cxnSp>
        <p:cxnSp>
          <p:nvCxnSpPr>
            <p:cNvPr id="113717" name="AutoShape 53"/>
            <p:cNvCxnSpPr>
              <a:cxnSpLocks noChangeShapeType="1"/>
            </p:cNvCxnSpPr>
            <p:nvPr/>
          </p:nvCxnSpPr>
          <p:spPr bwMode="auto">
            <a:xfrm>
              <a:off x="6313" y="4371"/>
              <a:ext cx="285" cy="0"/>
            </a:xfrm>
            <a:prstGeom prst="straightConnector1">
              <a:avLst/>
            </a:prstGeom>
            <a:noFill/>
            <a:ln w="9525">
              <a:solidFill>
                <a:srgbClr val="000000"/>
              </a:solidFill>
              <a:round/>
              <a:headEnd/>
              <a:tailEnd/>
            </a:ln>
          </p:spPr>
        </p:cxnSp>
        <p:cxnSp>
          <p:nvCxnSpPr>
            <p:cNvPr id="113718" name="AutoShape 54"/>
            <p:cNvCxnSpPr>
              <a:cxnSpLocks noChangeShapeType="1"/>
            </p:cNvCxnSpPr>
            <p:nvPr/>
          </p:nvCxnSpPr>
          <p:spPr bwMode="auto">
            <a:xfrm>
              <a:off x="6313" y="4416"/>
              <a:ext cx="285" cy="0"/>
            </a:xfrm>
            <a:prstGeom prst="straightConnector1">
              <a:avLst/>
            </a:prstGeom>
            <a:noFill/>
            <a:ln w="9525">
              <a:solidFill>
                <a:srgbClr val="000000"/>
              </a:solidFill>
              <a:round/>
              <a:headEnd/>
              <a:tailEnd/>
            </a:ln>
          </p:spPr>
        </p:cxnSp>
        <p:cxnSp>
          <p:nvCxnSpPr>
            <p:cNvPr id="113719" name="AutoShape 55"/>
            <p:cNvCxnSpPr>
              <a:cxnSpLocks noChangeShapeType="1"/>
            </p:cNvCxnSpPr>
            <p:nvPr/>
          </p:nvCxnSpPr>
          <p:spPr bwMode="auto">
            <a:xfrm>
              <a:off x="6313" y="4461"/>
              <a:ext cx="285" cy="0"/>
            </a:xfrm>
            <a:prstGeom prst="straightConnector1">
              <a:avLst/>
            </a:prstGeom>
            <a:noFill/>
            <a:ln w="9525">
              <a:solidFill>
                <a:srgbClr val="000000"/>
              </a:solidFill>
              <a:round/>
              <a:headEnd/>
              <a:tailEnd/>
            </a:ln>
          </p:spPr>
        </p:cxnSp>
        <p:cxnSp>
          <p:nvCxnSpPr>
            <p:cNvPr id="113720" name="AutoShape 56"/>
            <p:cNvCxnSpPr>
              <a:cxnSpLocks noChangeShapeType="1"/>
            </p:cNvCxnSpPr>
            <p:nvPr/>
          </p:nvCxnSpPr>
          <p:spPr bwMode="auto">
            <a:xfrm>
              <a:off x="6313" y="4506"/>
              <a:ext cx="285" cy="0"/>
            </a:xfrm>
            <a:prstGeom prst="straightConnector1">
              <a:avLst/>
            </a:prstGeom>
            <a:noFill/>
            <a:ln w="9525">
              <a:solidFill>
                <a:srgbClr val="000000"/>
              </a:solidFill>
              <a:round/>
              <a:headEnd/>
              <a:tailEnd/>
            </a:ln>
          </p:spPr>
        </p:cxnSp>
        <p:cxnSp>
          <p:nvCxnSpPr>
            <p:cNvPr id="113721" name="AutoShape 57"/>
            <p:cNvCxnSpPr>
              <a:cxnSpLocks noChangeShapeType="1"/>
            </p:cNvCxnSpPr>
            <p:nvPr/>
          </p:nvCxnSpPr>
          <p:spPr bwMode="auto">
            <a:xfrm>
              <a:off x="8524" y="3865"/>
              <a:ext cx="285" cy="0"/>
            </a:xfrm>
            <a:prstGeom prst="straightConnector1">
              <a:avLst/>
            </a:prstGeom>
            <a:noFill/>
            <a:ln w="9525">
              <a:solidFill>
                <a:srgbClr val="000000"/>
              </a:solidFill>
              <a:round/>
              <a:headEnd/>
              <a:tailEnd/>
            </a:ln>
          </p:spPr>
        </p:cxnSp>
        <p:cxnSp>
          <p:nvCxnSpPr>
            <p:cNvPr id="113722" name="AutoShape 58"/>
            <p:cNvCxnSpPr>
              <a:cxnSpLocks noChangeShapeType="1"/>
            </p:cNvCxnSpPr>
            <p:nvPr/>
          </p:nvCxnSpPr>
          <p:spPr bwMode="auto">
            <a:xfrm>
              <a:off x="8524" y="3910"/>
              <a:ext cx="285" cy="0"/>
            </a:xfrm>
            <a:prstGeom prst="straightConnector1">
              <a:avLst/>
            </a:prstGeom>
            <a:noFill/>
            <a:ln w="9525">
              <a:solidFill>
                <a:srgbClr val="000000"/>
              </a:solidFill>
              <a:round/>
              <a:headEnd/>
              <a:tailEnd/>
            </a:ln>
          </p:spPr>
        </p:cxnSp>
        <p:cxnSp>
          <p:nvCxnSpPr>
            <p:cNvPr id="113723" name="AutoShape 59"/>
            <p:cNvCxnSpPr>
              <a:cxnSpLocks noChangeShapeType="1"/>
            </p:cNvCxnSpPr>
            <p:nvPr/>
          </p:nvCxnSpPr>
          <p:spPr bwMode="auto">
            <a:xfrm>
              <a:off x="8524" y="3955"/>
              <a:ext cx="285" cy="0"/>
            </a:xfrm>
            <a:prstGeom prst="straightConnector1">
              <a:avLst/>
            </a:prstGeom>
            <a:noFill/>
            <a:ln w="9525">
              <a:solidFill>
                <a:srgbClr val="000000"/>
              </a:solidFill>
              <a:round/>
              <a:headEnd/>
              <a:tailEnd/>
            </a:ln>
          </p:spPr>
        </p:cxnSp>
        <p:cxnSp>
          <p:nvCxnSpPr>
            <p:cNvPr id="113724" name="AutoShape 60"/>
            <p:cNvCxnSpPr>
              <a:cxnSpLocks noChangeShapeType="1"/>
            </p:cNvCxnSpPr>
            <p:nvPr/>
          </p:nvCxnSpPr>
          <p:spPr bwMode="auto">
            <a:xfrm>
              <a:off x="8524" y="4000"/>
              <a:ext cx="285" cy="0"/>
            </a:xfrm>
            <a:prstGeom prst="straightConnector1">
              <a:avLst/>
            </a:prstGeom>
            <a:noFill/>
            <a:ln w="9525">
              <a:solidFill>
                <a:srgbClr val="000000"/>
              </a:solidFill>
              <a:round/>
              <a:headEnd/>
              <a:tailEnd/>
            </a:ln>
          </p:spPr>
        </p:cxnSp>
        <p:cxnSp>
          <p:nvCxnSpPr>
            <p:cNvPr id="113725" name="AutoShape 61"/>
            <p:cNvCxnSpPr>
              <a:cxnSpLocks noChangeShapeType="1"/>
            </p:cNvCxnSpPr>
            <p:nvPr/>
          </p:nvCxnSpPr>
          <p:spPr bwMode="auto">
            <a:xfrm>
              <a:off x="8522" y="4039"/>
              <a:ext cx="285" cy="0"/>
            </a:xfrm>
            <a:prstGeom prst="straightConnector1">
              <a:avLst/>
            </a:prstGeom>
            <a:noFill/>
            <a:ln w="9525">
              <a:solidFill>
                <a:srgbClr val="000000"/>
              </a:solidFill>
              <a:round/>
              <a:headEnd/>
              <a:tailEnd/>
            </a:ln>
          </p:spPr>
        </p:cxnSp>
        <p:cxnSp>
          <p:nvCxnSpPr>
            <p:cNvPr id="113726" name="AutoShape 62"/>
            <p:cNvCxnSpPr>
              <a:cxnSpLocks noChangeShapeType="1"/>
            </p:cNvCxnSpPr>
            <p:nvPr/>
          </p:nvCxnSpPr>
          <p:spPr bwMode="auto">
            <a:xfrm>
              <a:off x="8522" y="4084"/>
              <a:ext cx="285" cy="0"/>
            </a:xfrm>
            <a:prstGeom prst="straightConnector1">
              <a:avLst/>
            </a:prstGeom>
            <a:noFill/>
            <a:ln w="9525">
              <a:solidFill>
                <a:srgbClr val="000000"/>
              </a:solidFill>
              <a:round/>
              <a:headEnd/>
              <a:tailEnd/>
            </a:ln>
          </p:spPr>
        </p:cxnSp>
        <p:cxnSp>
          <p:nvCxnSpPr>
            <p:cNvPr id="113727" name="AutoShape 63"/>
            <p:cNvCxnSpPr>
              <a:cxnSpLocks noChangeShapeType="1"/>
            </p:cNvCxnSpPr>
            <p:nvPr/>
          </p:nvCxnSpPr>
          <p:spPr bwMode="auto">
            <a:xfrm>
              <a:off x="8522" y="4129"/>
              <a:ext cx="285" cy="0"/>
            </a:xfrm>
            <a:prstGeom prst="straightConnector1">
              <a:avLst/>
            </a:prstGeom>
            <a:noFill/>
            <a:ln w="9525">
              <a:solidFill>
                <a:srgbClr val="000000"/>
              </a:solidFill>
              <a:round/>
              <a:headEnd/>
              <a:tailEnd/>
            </a:ln>
          </p:spPr>
        </p:cxnSp>
        <p:cxnSp>
          <p:nvCxnSpPr>
            <p:cNvPr id="113728" name="AutoShape 64"/>
            <p:cNvCxnSpPr>
              <a:cxnSpLocks noChangeShapeType="1"/>
            </p:cNvCxnSpPr>
            <p:nvPr/>
          </p:nvCxnSpPr>
          <p:spPr bwMode="auto">
            <a:xfrm>
              <a:off x="8522" y="4174"/>
              <a:ext cx="285" cy="0"/>
            </a:xfrm>
            <a:prstGeom prst="straightConnector1">
              <a:avLst/>
            </a:prstGeom>
            <a:noFill/>
            <a:ln w="9525">
              <a:solidFill>
                <a:srgbClr val="000000"/>
              </a:solidFill>
              <a:round/>
              <a:headEnd/>
              <a:tailEnd/>
            </a:ln>
          </p:spPr>
        </p:cxnSp>
        <p:cxnSp>
          <p:nvCxnSpPr>
            <p:cNvPr id="113729" name="AutoShape 65"/>
            <p:cNvCxnSpPr>
              <a:cxnSpLocks noChangeShapeType="1"/>
            </p:cNvCxnSpPr>
            <p:nvPr/>
          </p:nvCxnSpPr>
          <p:spPr bwMode="auto">
            <a:xfrm>
              <a:off x="8522" y="4215"/>
              <a:ext cx="285" cy="0"/>
            </a:xfrm>
            <a:prstGeom prst="straightConnector1">
              <a:avLst/>
            </a:prstGeom>
            <a:noFill/>
            <a:ln w="9525">
              <a:solidFill>
                <a:srgbClr val="000000"/>
              </a:solidFill>
              <a:round/>
              <a:headEnd/>
              <a:tailEnd/>
            </a:ln>
          </p:spPr>
        </p:cxnSp>
        <p:cxnSp>
          <p:nvCxnSpPr>
            <p:cNvPr id="113730" name="AutoShape 66"/>
            <p:cNvCxnSpPr>
              <a:cxnSpLocks noChangeShapeType="1"/>
            </p:cNvCxnSpPr>
            <p:nvPr/>
          </p:nvCxnSpPr>
          <p:spPr bwMode="auto">
            <a:xfrm>
              <a:off x="8522" y="4260"/>
              <a:ext cx="285" cy="0"/>
            </a:xfrm>
            <a:prstGeom prst="straightConnector1">
              <a:avLst/>
            </a:prstGeom>
            <a:noFill/>
            <a:ln w="9525">
              <a:solidFill>
                <a:srgbClr val="000000"/>
              </a:solidFill>
              <a:round/>
              <a:headEnd/>
              <a:tailEnd/>
            </a:ln>
          </p:spPr>
        </p:cxnSp>
        <p:cxnSp>
          <p:nvCxnSpPr>
            <p:cNvPr id="113731" name="AutoShape 67"/>
            <p:cNvCxnSpPr>
              <a:cxnSpLocks noChangeShapeType="1"/>
            </p:cNvCxnSpPr>
            <p:nvPr/>
          </p:nvCxnSpPr>
          <p:spPr bwMode="auto">
            <a:xfrm>
              <a:off x="8522" y="4305"/>
              <a:ext cx="285" cy="0"/>
            </a:xfrm>
            <a:prstGeom prst="straightConnector1">
              <a:avLst/>
            </a:prstGeom>
            <a:noFill/>
            <a:ln w="9525">
              <a:solidFill>
                <a:srgbClr val="000000"/>
              </a:solidFill>
              <a:round/>
              <a:headEnd/>
              <a:tailEnd/>
            </a:ln>
          </p:spPr>
        </p:cxnSp>
        <p:cxnSp>
          <p:nvCxnSpPr>
            <p:cNvPr id="113732" name="AutoShape 68"/>
            <p:cNvCxnSpPr>
              <a:cxnSpLocks noChangeShapeType="1"/>
            </p:cNvCxnSpPr>
            <p:nvPr/>
          </p:nvCxnSpPr>
          <p:spPr bwMode="auto">
            <a:xfrm>
              <a:off x="8522" y="4350"/>
              <a:ext cx="285" cy="0"/>
            </a:xfrm>
            <a:prstGeom prst="straightConnector1">
              <a:avLst/>
            </a:prstGeom>
            <a:noFill/>
            <a:ln w="9525">
              <a:solidFill>
                <a:srgbClr val="000000"/>
              </a:solidFill>
              <a:round/>
              <a:headEnd/>
              <a:tailEnd/>
            </a:ln>
          </p:spPr>
        </p:cxnSp>
        <p:cxnSp>
          <p:nvCxnSpPr>
            <p:cNvPr id="113733" name="AutoShape 69"/>
            <p:cNvCxnSpPr>
              <a:cxnSpLocks noChangeShapeType="1"/>
            </p:cNvCxnSpPr>
            <p:nvPr/>
          </p:nvCxnSpPr>
          <p:spPr bwMode="auto">
            <a:xfrm>
              <a:off x="8511" y="4380"/>
              <a:ext cx="285" cy="0"/>
            </a:xfrm>
            <a:prstGeom prst="straightConnector1">
              <a:avLst/>
            </a:prstGeom>
            <a:noFill/>
            <a:ln w="9525">
              <a:solidFill>
                <a:srgbClr val="000000"/>
              </a:solidFill>
              <a:round/>
              <a:headEnd/>
              <a:tailEnd/>
            </a:ln>
          </p:spPr>
        </p:cxnSp>
        <p:cxnSp>
          <p:nvCxnSpPr>
            <p:cNvPr id="113734" name="AutoShape 70"/>
            <p:cNvCxnSpPr>
              <a:cxnSpLocks noChangeShapeType="1"/>
            </p:cNvCxnSpPr>
            <p:nvPr/>
          </p:nvCxnSpPr>
          <p:spPr bwMode="auto">
            <a:xfrm>
              <a:off x="8511" y="4425"/>
              <a:ext cx="285" cy="0"/>
            </a:xfrm>
            <a:prstGeom prst="straightConnector1">
              <a:avLst/>
            </a:prstGeom>
            <a:noFill/>
            <a:ln w="9525">
              <a:solidFill>
                <a:srgbClr val="000000"/>
              </a:solidFill>
              <a:round/>
              <a:headEnd/>
              <a:tailEnd/>
            </a:ln>
          </p:spPr>
        </p:cxnSp>
        <p:cxnSp>
          <p:nvCxnSpPr>
            <p:cNvPr id="113735" name="AutoShape 71"/>
            <p:cNvCxnSpPr>
              <a:cxnSpLocks noChangeShapeType="1"/>
            </p:cNvCxnSpPr>
            <p:nvPr/>
          </p:nvCxnSpPr>
          <p:spPr bwMode="auto">
            <a:xfrm>
              <a:off x="8511" y="4470"/>
              <a:ext cx="285" cy="0"/>
            </a:xfrm>
            <a:prstGeom prst="straightConnector1">
              <a:avLst/>
            </a:prstGeom>
            <a:noFill/>
            <a:ln w="9525">
              <a:solidFill>
                <a:srgbClr val="000000"/>
              </a:solidFill>
              <a:round/>
              <a:headEnd/>
              <a:tailEnd/>
            </a:ln>
          </p:spPr>
        </p:cxnSp>
        <p:cxnSp>
          <p:nvCxnSpPr>
            <p:cNvPr id="113736" name="AutoShape 72"/>
            <p:cNvCxnSpPr>
              <a:cxnSpLocks noChangeShapeType="1"/>
            </p:cNvCxnSpPr>
            <p:nvPr/>
          </p:nvCxnSpPr>
          <p:spPr bwMode="auto">
            <a:xfrm>
              <a:off x="8511" y="4515"/>
              <a:ext cx="285" cy="0"/>
            </a:xfrm>
            <a:prstGeom prst="straightConnector1">
              <a:avLst/>
            </a:prstGeom>
            <a:noFill/>
            <a:ln w="9525">
              <a:solidFill>
                <a:srgbClr val="000000"/>
              </a:solidFill>
              <a:round/>
              <a:headEnd/>
              <a:tailEnd/>
            </a:ln>
          </p:spPr>
        </p:cxnSp>
        <p:cxnSp>
          <p:nvCxnSpPr>
            <p:cNvPr id="113737" name="AutoShape 73"/>
            <p:cNvCxnSpPr>
              <a:cxnSpLocks noChangeShapeType="1"/>
            </p:cNvCxnSpPr>
            <p:nvPr/>
          </p:nvCxnSpPr>
          <p:spPr bwMode="auto">
            <a:xfrm>
              <a:off x="7026" y="3514"/>
              <a:ext cx="1736" cy="0"/>
            </a:xfrm>
            <a:prstGeom prst="straightConnector1">
              <a:avLst/>
            </a:prstGeom>
            <a:noFill/>
            <a:ln w="9525">
              <a:solidFill>
                <a:srgbClr val="000000"/>
              </a:solidFill>
              <a:round/>
              <a:headEnd/>
              <a:tailEnd/>
            </a:ln>
          </p:spPr>
        </p:cxnSp>
        <p:cxnSp>
          <p:nvCxnSpPr>
            <p:cNvPr id="113738" name="AutoShape 74"/>
            <p:cNvCxnSpPr>
              <a:cxnSpLocks noChangeShapeType="1"/>
            </p:cNvCxnSpPr>
            <p:nvPr/>
          </p:nvCxnSpPr>
          <p:spPr bwMode="auto">
            <a:xfrm>
              <a:off x="7085" y="3555"/>
              <a:ext cx="1603" cy="0"/>
            </a:xfrm>
            <a:prstGeom prst="straightConnector1">
              <a:avLst/>
            </a:prstGeom>
            <a:noFill/>
            <a:ln w="9525">
              <a:solidFill>
                <a:srgbClr val="000000"/>
              </a:solidFill>
              <a:round/>
              <a:headEnd/>
              <a:tailEnd/>
            </a:ln>
          </p:spPr>
        </p:cxnSp>
        <p:cxnSp>
          <p:nvCxnSpPr>
            <p:cNvPr id="113739" name="AutoShape 75"/>
            <p:cNvCxnSpPr>
              <a:cxnSpLocks noChangeShapeType="1"/>
            </p:cNvCxnSpPr>
            <p:nvPr/>
          </p:nvCxnSpPr>
          <p:spPr bwMode="auto">
            <a:xfrm>
              <a:off x="7026" y="3480"/>
              <a:ext cx="1736" cy="0"/>
            </a:xfrm>
            <a:prstGeom prst="straightConnector1">
              <a:avLst/>
            </a:prstGeom>
            <a:noFill/>
            <a:ln w="9525">
              <a:solidFill>
                <a:srgbClr val="000000"/>
              </a:solidFill>
              <a:round/>
              <a:headEnd/>
              <a:tailEnd/>
            </a:ln>
          </p:spPr>
        </p:cxnSp>
        <p:cxnSp>
          <p:nvCxnSpPr>
            <p:cNvPr id="113740" name="AutoShape 76"/>
            <p:cNvCxnSpPr>
              <a:cxnSpLocks noChangeShapeType="1"/>
            </p:cNvCxnSpPr>
            <p:nvPr/>
          </p:nvCxnSpPr>
          <p:spPr bwMode="auto">
            <a:xfrm>
              <a:off x="7007" y="3585"/>
              <a:ext cx="1681" cy="0"/>
            </a:xfrm>
            <a:prstGeom prst="straightConnector1">
              <a:avLst/>
            </a:prstGeom>
            <a:noFill/>
            <a:ln w="9525">
              <a:solidFill>
                <a:srgbClr val="000000"/>
              </a:solidFill>
              <a:round/>
              <a:headEnd/>
              <a:tailEnd/>
            </a:ln>
          </p:spPr>
        </p:cxnSp>
        <p:cxnSp>
          <p:nvCxnSpPr>
            <p:cNvPr id="113741" name="AutoShape 77"/>
            <p:cNvCxnSpPr>
              <a:cxnSpLocks noChangeShapeType="1"/>
            </p:cNvCxnSpPr>
            <p:nvPr/>
          </p:nvCxnSpPr>
          <p:spPr bwMode="auto">
            <a:xfrm flipV="1">
              <a:off x="8876" y="3328"/>
              <a:ext cx="488" cy="487"/>
            </a:xfrm>
            <a:prstGeom prst="straightConnector1">
              <a:avLst/>
            </a:prstGeom>
            <a:noFill/>
            <a:ln w="9525">
              <a:solidFill>
                <a:srgbClr val="000000"/>
              </a:solidFill>
              <a:round/>
              <a:headEnd/>
              <a:tailEnd/>
            </a:ln>
          </p:spPr>
        </p:cxnSp>
        <p:cxnSp>
          <p:nvCxnSpPr>
            <p:cNvPr id="113742" name="AutoShape 78"/>
            <p:cNvCxnSpPr>
              <a:cxnSpLocks noChangeShapeType="1"/>
            </p:cNvCxnSpPr>
            <p:nvPr/>
          </p:nvCxnSpPr>
          <p:spPr bwMode="auto">
            <a:xfrm flipV="1">
              <a:off x="8852" y="3392"/>
              <a:ext cx="488" cy="487"/>
            </a:xfrm>
            <a:prstGeom prst="straightConnector1">
              <a:avLst/>
            </a:prstGeom>
            <a:noFill/>
            <a:ln w="9525">
              <a:solidFill>
                <a:srgbClr val="000000"/>
              </a:solidFill>
              <a:round/>
              <a:headEnd/>
              <a:tailEnd/>
            </a:ln>
          </p:spPr>
        </p:cxnSp>
        <p:cxnSp>
          <p:nvCxnSpPr>
            <p:cNvPr id="113743" name="AutoShape 79"/>
            <p:cNvCxnSpPr>
              <a:cxnSpLocks noChangeShapeType="1"/>
            </p:cNvCxnSpPr>
            <p:nvPr/>
          </p:nvCxnSpPr>
          <p:spPr bwMode="auto">
            <a:xfrm flipV="1">
              <a:off x="8850" y="3456"/>
              <a:ext cx="488" cy="487"/>
            </a:xfrm>
            <a:prstGeom prst="straightConnector1">
              <a:avLst/>
            </a:prstGeom>
            <a:noFill/>
            <a:ln w="9525">
              <a:solidFill>
                <a:srgbClr val="000000"/>
              </a:solidFill>
              <a:round/>
              <a:headEnd/>
              <a:tailEnd/>
            </a:ln>
          </p:spPr>
        </p:cxnSp>
        <p:cxnSp>
          <p:nvCxnSpPr>
            <p:cNvPr id="113744" name="AutoShape 80"/>
            <p:cNvCxnSpPr>
              <a:cxnSpLocks noChangeShapeType="1"/>
            </p:cNvCxnSpPr>
            <p:nvPr/>
          </p:nvCxnSpPr>
          <p:spPr bwMode="auto">
            <a:xfrm flipV="1">
              <a:off x="8861" y="3500"/>
              <a:ext cx="488" cy="487"/>
            </a:xfrm>
            <a:prstGeom prst="straightConnector1">
              <a:avLst/>
            </a:prstGeom>
            <a:noFill/>
            <a:ln w="9525">
              <a:solidFill>
                <a:srgbClr val="000000"/>
              </a:solidFill>
              <a:round/>
              <a:headEnd/>
              <a:tailEnd/>
            </a:ln>
          </p:spPr>
        </p:cxnSp>
        <p:cxnSp>
          <p:nvCxnSpPr>
            <p:cNvPr id="113745" name="AutoShape 81"/>
            <p:cNvCxnSpPr>
              <a:cxnSpLocks noChangeShapeType="1"/>
            </p:cNvCxnSpPr>
            <p:nvPr/>
          </p:nvCxnSpPr>
          <p:spPr bwMode="auto">
            <a:xfrm flipV="1">
              <a:off x="8873" y="3559"/>
              <a:ext cx="488" cy="487"/>
            </a:xfrm>
            <a:prstGeom prst="straightConnector1">
              <a:avLst/>
            </a:prstGeom>
            <a:noFill/>
            <a:ln w="9525">
              <a:solidFill>
                <a:srgbClr val="000000"/>
              </a:solidFill>
              <a:round/>
              <a:headEnd/>
              <a:tailEnd/>
            </a:ln>
          </p:spPr>
        </p:cxnSp>
        <p:cxnSp>
          <p:nvCxnSpPr>
            <p:cNvPr id="113746" name="AutoShape 82"/>
            <p:cNvCxnSpPr>
              <a:cxnSpLocks noChangeShapeType="1"/>
            </p:cNvCxnSpPr>
            <p:nvPr/>
          </p:nvCxnSpPr>
          <p:spPr bwMode="auto">
            <a:xfrm flipV="1">
              <a:off x="8849" y="3623"/>
              <a:ext cx="488" cy="487"/>
            </a:xfrm>
            <a:prstGeom prst="straightConnector1">
              <a:avLst/>
            </a:prstGeom>
            <a:noFill/>
            <a:ln w="9525">
              <a:solidFill>
                <a:srgbClr val="000000"/>
              </a:solidFill>
              <a:round/>
              <a:headEnd/>
              <a:tailEnd/>
            </a:ln>
          </p:spPr>
        </p:cxnSp>
        <p:cxnSp>
          <p:nvCxnSpPr>
            <p:cNvPr id="113747" name="AutoShape 83"/>
            <p:cNvCxnSpPr>
              <a:cxnSpLocks noChangeShapeType="1"/>
            </p:cNvCxnSpPr>
            <p:nvPr/>
          </p:nvCxnSpPr>
          <p:spPr bwMode="auto">
            <a:xfrm flipV="1">
              <a:off x="8847" y="3687"/>
              <a:ext cx="488" cy="487"/>
            </a:xfrm>
            <a:prstGeom prst="straightConnector1">
              <a:avLst/>
            </a:prstGeom>
            <a:noFill/>
            <a:ln w="9525">
              <a:solidFill>
                <a:srgbClr val="000000"/>
              </a:solidFill>
              <a:round/>
              <a:headEnd/>
              <a:tailEnd/>
            </a:ln>
          </p:spPr>
        </p:cxnSp>
        <p:cxnSp>
          <p:nvCxnSpPr>
            <p:cNvPr id="113748" name="AutoShape 84"/>
            <p:cNvCxnSpPr>
              <a:cxnSpLocks noChangeShapeType="1"/>
            </p:cNvCxnSpPr>
            <p:nvPr/>
          </p:nvCxnSpPr>
          <p:spPr bwMode="auto">
            <a:xfrm flipV="1">
              <a:off x="8858" y="3731"/>
              <a:ext cx="488" cy="487"/>
            </a:xfrm>
            <a:prstGeom prst="straightConnector1">
              <a:avLst/>
            </a:prstGeom>
            <a:noFill/>
            <a:ln w="9525">
              <a:solidFill>
                <a:srgbClr val="000000"/>
              </a:solidFill>
              <a:round/>
              <a:headEnd/>
              <a:tailEnd/>
            </a:ln>
          </p:spPr>
        </p:cxnSp>
        <p:cxnSp>
          <p:nvCxnSpPr>
            <p:cNvPr id="113749" name="AutoShape 85"/>
            <p:cNvCxnSpPr>
              <a:cxnSpLocks noChangeShapeType="1"/>
            </p:cNvCxnSpPr>
            <p:nvPr/>
          </p:nvCxnSpPr>
          <p:spPr bwMode="auto">
            <a:xfrm flipV="1">
              <a:off x="8882" y="3793"/>
              <a:ext cx="488" cy="487"/>
            </a:xfrm>
            <a:prstGeom prst="straightConnector1">
              <a:avLst/>
            </a:prstGeom>
            <a:noFill/>
            <a:ln w="9525">
              <a:solidFill>
                <a:srgbClr val="000000"/>
              </a:solidFill>
              <a:round/>
              <a:headEnd/>
              <a:tailEnd/>
            </a:ln>
          </p:spPr>
        </p:cxnSp>
        <p:cxnSp>
          <p:nvCxnSpPr>
            <p:cNvPr id="113750" name="AutoShape 86"/>
            <p:cNvCxnSpPr>
              <a:cxnSpLocks noChangeShapeType="1"/>
            </p:cNvCxnSpPr>
            <p:nvPr/>
          </p:nvCxnSpPr>
          <p:spPr bwMode="auto">
            <a:xfrm flipV="1">
              <a:off x="8858" y="3857"/>
              <a:ext cx="488" cy="487"/>
            </a:xfrm>
            <a:prstGeom prst="straightConnector1">
              <a:avLst/>
            </a:prstGeom>
            <a:noFill/>
            <a:ln w="9525">
              <a:solidFill>
                <a:srgbClr val="000000"/>
              </a:solidFill>
              <a:round/>
              <a:headEnd/>
              <a:tailEnd/>
            </a:ln>
          </p:spPr>
        </p:cxnSp>
        <p:cxnSp>
          <p:nvCxnSpPr>
            <p:cNvPr id="113751" name="AutoShape 87"/>
            <p:cNvCxnSpPr>
              <a:cxnSpLocks noChangeShapeType="1"/>
            </p:cNvCxnSpPr>
            <p:nvPr/>
          </p:nvCxnSpPr>
          <p:spPr bwMode="auto">
            <a:xfrm flipV="1">
              <a:off x="8856" y="3921"/>
              <a:ext cx="488" cy="487"/>
            </a:xfrm>
            <a:prstGeom prst="straightConnector1">
              <a:avLst/>
            </a:prstGeom>
            <a:noFill/>
            <a:ln w="9525">
              <a:solidFill>
                <a:srgbClr val="000000"/>
              </a:solidFill>
              <a:round/>
              <a:headEnd/>
              <a:tailEnd/>
            </a:ln>
          </p:spPr>
        </p:cxnSp>
        <p:cxnSp>
          <p:nvCxnSpPr>
            <p:cNvPr id="113752" name="AutoShape 88"/>
            <p:cNvCxnSpPr>
              <a:cxnSpLocks noChangeShapeType="1"/>
            </p:cNvCxnSpPr>
            <p:nvPr/>
          </p:nvCxnSpPr>
          <p:spPr bwMode="auto">
            <a:xfrm flipV="1">
              <a:off x="8867" y="3965"/>
              <a:ext cx="488" cy="487"/>
            </a:xfrm>
            <a:prstGeom prst="straightConnector1">
              <a:avLst/>
            </a:prstGeom>
            <a:noFill/>
            <a:ln w="9525">
              <a:solidFill>
                <a:srgbClr val="000000"/>
              </a:solidFill>
              <a:round/>
              <a:headEnd/>
              <a:tailEnd/>
            </a:ln>
          </p:spPr>
        </p:cxnSp>
      </p:grpSp>
      <p:sp>
        <p:nvSpPr>
          <p:cNvPr id="90" name="タイトル 1"/>
          <p:cNvSpPr txBox="1">
            <a:spLocks/>
          </p:cNvSpPr>
          <p:nvPr/>
        </p:nvSpPr>
        <p:spPr>
          <a:xfrm>
            <a:off x="2207568" y="0"/>
            <a:ext cx="8229600" cy="634082"/>
          </a:xfrm>
          <a:prstGeom prst="rect">
            <a:avLst/>
          </a:prstGeom>
        </p:spPr>
        <p:txBody>
          <a:bodyPr>
            <a:noAutofit/>
          </a:bodyPr>
          <a:lstStyle/>
          <a:p>
            <a:pPr algn="ctr" defTabSz="914249" fontAlgn="auto">
              <a:spcAft>
                <a:spcPts val="0"/>
              </a:spcAft>
              <a:defRPr/>
            </a:pPr>
            <a:endParaRPr lang="ja-JP" altLang="en-US" sz="3200" dirty="0">
              <a:latin typeface="+mj-lt"/>
              <a:ea typeface="+mj-ea"/>
              <a:cs typeface="+mj-cs"/>
            </a:endParaRPr>
          </a:p>
        </p:txBody>
      </p:sp>
      <p:sp>
        <p:nvSpPr>
          <p:cNvPr id="91" name="テキスト ボックス 90"/>
          <p:cNvSpPr txBox="1"/>
          <p:nvPr/>
        </p:nvSpPr>
        <p:spPr>
          <a:xfrm>
            <a:off x="2232314" y="1916519"/>
            <a:ext cx="3302507" cy="400110"/>
          </a:xfrm>
          <a:prstGeom prst="rect">
            <a:avLst/>
          </a:prstGeom>
          <a:noFill/>
        </p:spPr>
        <p:txBody>
          <a:bodyPr wrap="none" rtlCol="0">
            <a:spAutoFit/>
          </a:bodyPr>
          <a:lstStyle/>
          <a:p>
            <a:r>
              <a:rPr lang="en-US" altLang="ja-JP" sz="2000" dirty="0"/>
              <a:t>laminate single strips </a:t>
            </a:r>
            <a:endParaRPr lang="ja-JP" altLang="en-US" sz="2000" dirty="0"/>
          </a:p>
        </p:txBody>
      </p:sp>
      <p:sp>
        <p:nvSpPr>
          <p:cNvPr id="92" name="下矢印 91"/>
          <p:cNvSpPr/>
          <p:nvPr/>
        </p:nvSpPr>
        <p:spPr>
          <a:xfrm>
            <a:off x="3204422" y="2564590"/>
            <a:ext cx="288032" cy="28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p>
        </p:txBody>
      </p:sp>
      <p:sp>
        <p:nvSpPr>
          <p:cNvPr id="93" name="テキスト ボックス 92"/>
          <p:cNvSpPr txBox="1"/>
          <p:nvPr/>
        </p:nvSpPr>
        <p:spPr>
          <a:xfrm>
            <a:off x="2232315" y="2996639"/>
            <a:ext cx="3073277" cy="400110"/>
          </a:xfrm>
          <a:prstGeom prst="rect">
            <a:avLst/>
          </a:prstGeom>
          <a:noFill/>
        </p:spPr>
        <p:txBody>
          <a:bodyPr wrap="none" rtlCol="0">
            <a:spAutoFit/>
          </a:bodyPr>
          <a:lstStyle/>
          <a:p>
            <a:r>
              <a:rPr lang="en-US" altLang="ja-JP" sz="2000" dirty="0"/>
              <a:t>mold (impregnation)</a:t>
            </a:r>
            <a:endParaRPr lang="ja-JP" altLang="en-US" sz="2000" dirty="0"/>
          </a:p>
        </p:txBody>
      </p:sp>
      <p:sp>
        <p:nvSpPr>
          <p:cNvPr id="94" name="下矢印 93"/>
          <p:cNvSpPr/>
          <p:nvPr/>
        </p:nvSpPr>
        <p:spPr>
          <a:xfrm>
            <a:off x="3204422" y="3572702"/>
            <a:ext cx="288032" cy="28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p>
        </p:txBody>
      </p:sp>
      <p:sp>
        <p:nvSpPr>
          <p:cNvPr id="95" name="テキスト ボックス 94"/>
          <p:cNvSpPr txBox="1"/>
          <p:nvPr/>
        </p:nvSpPr>
        <p:spPr>
          <a:xfrm>
            <a:off x="1944282" y="4004751"/>
            <a:ext cx="3781805" cy="400110"/>
          </a:xfrm>
          <a:prstGeom prst="rect">
            <a:avLst/>
          </a:prstGeom>
          <a:noFill/>
        </p:spPr>
        <p:txBody>
          <a:bodyPr wrap="none" rtlCol="0">
            <a:spAutoFit/>
          </a:bodyPr>
          <a:lstStyle/>
          <a:p>
            <a:r>
              <a:rPr lang="en-US" altLang="ja-JP" sz="2000" dirty="0"/>
              <a:t>cutting/Grinding/Etching</a:t>
            </a:r>
            <a:endParaRPr lang="ja-JP" altLang="en-US" sz="2000" dirty="0"/>
          </a:p>
        </p:txBody>
      </p:sp>
      <p:sp>
        <p:nvSpPr>
          <p:cNvPr id="96" name="下矢印 95"/>
          <p:cNvSpPr/>
          <p:nvPr/>
        </p:nvSpPr>
        <p:spPr>
          <a:xfrm>
            <a:off x="3204422" y="4580814"/>
            <a:ext cx="288032" cy="28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p>
        </p:txBody>
      </p:sp>
      <p:sp>
        <p:nvSpPr>
          <p:cNvPr id="97" name="テキスト ボックス 96"/>
          <p:cNvSpPr txBox="1"/>
          <p:nvPr/>
        </p:nvSpPr>
        <p:spPr>
          <a:xfrm>
            <a:off x="2880387" y="5012863"/>
            <a:ext cx="966931" cy="400110"/>
          </a:xfrm>
          <a:prstGeom prst="rect">
            <a:avLst/>
          </a:prstGeom>
          <a:noFill/>
        </p:spPr>
        <p:txBody>
          <a:bodyPr wrap="none" rtlCol="0">
            <a:spAutoFit/>
          </a:bodyPr>
          <a:lstStyle/>
          <a:p>
            <a:r>
              <a:rPr lang="en-US" altLang="ja-JP" sz="2000" dirty="0"/>
              <a:t>Block</a:t>
            </a:r>
            <a:endParaRPr lang="ja-JP" altLang="en-US" sz="2000" dirty="0"/>
          </a:p>
        </p:txBody>
      </p:sp>
      <p:sp>
        <p:nvSpPr>
          <p:cNvPr id="98" name="テキスト ボックス 97"/>
          <p:cNvSpPr txBox="1"/>
          <p:nvPr/>
        </p:nvSpPr>
        <p:spPr>
          <a:xfrm>
            <a:off x="2088663" y="6020975"/>
            <a:ext cx="3836307" cy="400110"/>
          </a:xfrm>
          <a:prstGeom prst="rect">
            <a:avLst/>
          </a:prstGeom>
          <a:noFill/>
        </p:spPr>
        <p:txBody>
          <a:bodyPr wrap="none" rtlCol="0">
            <a:spAutoFit/>
          </a:bodyPr>
          <a:lstStyle/>
          <a:p>
            <a:r>
              <a:rPr lang="en-US" altLang="ja-JP" sz="2000" dirty="0"/>
              <a:t>Form a circuit by 4 blocks</a:t>
            </a:r>
            <a:endParaRPr lang="ja-JP" altLang="en-US" sz="2000" dirty="0"/>
          </a:p>
        </p:txBody>
      </p:sp>
      <p:sp>
        <p:nvSpPr>
          <p:cNvPr id="99" name="下矢印 98"/>
          <p:cNvSpPr/>
          <p:nvPr/>
        </p:nvSpPr>
        <p:spPr>
          <a:xfrm>
            <a:off x="3204422" y="5588926"/>
            <a:ext cx="288032" cy="28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p>
        </p:txBody>
      </p:sp>
      <p:sp>
        <p:nvSpPr>
          <p:cNvPr id="100" name="テキスト ボックス 99"/>
          <p:cNvSpPr txBox="1"/>
          <p:nvPr/>
        </p:nvSpPr>
        <p:spPr>
          <a:xfrm>
            <a:off x="7882408" y="4983560"/>
            <a:ext cx="1441420" cy="461665"/>
          </a:xfrm>
          <a:prstGeom prst="rect">
            <a:avLst/>
          </a:prstGeom>
          <a:noFill/>
        </p:spPr>
        <p:txBody>
          <a:bodyPr wrap="none" rtlCol="0">
            <a:spAutoFit/>
          </a:bodyPr>
          <a:lstStyle/>
          <a:p>
            <a:r>
              <a:rPr lang="en-US" altLang="ja-JP" dirty="0"/>
              <a:t>HBN core</a:t>
            </a:r>
            <a:endParaRPr lang="ja-JP" altLang="en-US" dirty="0"/>
          </a:p>
        </p:txBody>
      </p:sp>
      <p:pic>
        <p:nvPicPr>
          <p:cNvPr id="101" name="図 100" descr="IMAG0638 (Small).jpg"/>
          <p:cNvPicPr>
            <a:picLocks noChangeAspect="1"/>
          </p:cNvPicPr>
          <p:nvPr/>
        </p:nvPicPr>
        <p:blipFill>
          <a:blip r:embed="rId3" cstate="print"/>
          <a:stretch>
            <a:fillRect/>
          </a:stretch>
        </p:blipFill>
        <p:spPr>
          <a:xfrm>
            <a:off x="7208545" y="1320602"/>
            <a:ext cx="2448272" cy="18163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3" name="テキスト ボックス 102"/>
          <p:cNvSpPr txBox="1"/>
          <p:nvPr/>
        </p:nvSpPr>
        <p:spPr>
          <a:xfrm>
            <a:off x="1782172" y="6489970"/>
            <a:ext cx="3626185" cy="338554"/>
          </a:xfrm>
          <a:prstGeom prst="rect">
            <a:avLst/>
          </a:prstGeom>
          <a:noFill/>
        </p:spPr>
        <p:txBody>
          <a:bodyPr wrap="none" rtlCol="0">
            <a:spAutoFit/>
          </a:bodyPr>
          <a:lstStyle/>
          <a:p>
            <a:r>
              <a:rPr kumimoji="1" lang="en-US" altLang="ja-JP" sz="1600" dirty="0">
                <a:solidFill>
                  <a:srgbClr val="00B050"/>
                </a:solidFill>
              </a:rPr>
              <a:t>M. </a:t>
            </a:r>
            <a:r>
              <a:rPr kumimoji="1" lang="en-US" altLang="ja-JP" sz="1600" dirty="0" err="1">
                <a:solidFill>
                  <a:srgbClr val="00B050"/>
                </a:solidFill>
              </a:rPr>
              <a:t>Ohta</a:t>
            </a:r>
            <a:r>
              <a:rPr kumimoji="1" lang="en-US" altLang="ja-JP" sz="1600" dirty="0">
                <a:solidFill>
                  <a:srgbClr val="00B050"/>
                </a:solidFill>
              </a:rPr>
              <a:t> et al.: </a:t>
            </a:r>
            <a:r>
              <a:rPr kumimoji="1" lang="en-US" altLang="ja-JP" sz="1600" i="1" dirty="0">
                <a:solidFill>
                  <a:srgbClr val="00B050"/>
                </a:solidFill>
              </a:rPr>
              <a:t>IEEE. Trans. Mag.</a:t>
            </a:r>
            <a:r>
              <a:rPr kumimoji="1" lang="en-US" altLang="ja-JP" sz="1600" dirty="0">
                <a:solidFill>
                  <a:srgbClr val="00B050"/>
                </a:solidFill>
              </a:rPr>
              <a:t> (2018).</a:t>
            </a:r>
            <a:endParaRPr kumimoji="1" lang="ja-JP" altLang="en-US" sz="1600" dirty="0">
              <a:solidFill>
                <a:srgbClr val="00B050"/>
              </a:solidFill>
            </a:endParaRPr>
          </a:p>
        </p:txBody>
      </p:sp>
      <p:sp>
        <p:nvSpPr>
          <p:cNvPr id="104" name="テキスト ボックス 103">
            <a:extLst>
              <a:ext uri="{FF2B5EF4-FFF2-40B4-BE49-F238E27FC236}">
                <a16:creationId xmlns:a16="http://schemas.microsoft.com/office/drawing/2014/main" id="{05D7CF29-C207-4242-B8C2-8453BB1F6093}"/>
              </a:ext>
            </a:extLst>
          </p:cNvPr>
          <p:cNvSpPr txBox="1"/>
          <p:nvPr/>
        </p:nvSpPr>
        <p:spPr>
          <a:xfrm>
            <a:off x="1058203" y="1012353"/>
            <a:ext cx="4921540" cy="400110"/>
          </a:xfrm>
          <a:prstGeom prst="rect">
            <a:avLst/>
          </a:prstGeom>
          <a:noFill/>
        </p:spPr>
        <p:txBody>
          <a:bodyPr wrap="none" rtlCol="0">
            <a:spAutoFit/>
          </a:bodyPr>
          <a:lstStyle/>
          <a:p>
            <a:r>
              <a:rPr lang="en-US" altLang="ja-JP" sz="2000" dirty="0"/>
              <a:t>continuous Quick (flash) anneal  </a:t>
            </a:r>
            <a:endParaRPr lang="ja-JP" altLang="en-US" sz="2000" dirty="0"/>
          </a:p>
        </p:txBody>
      </p:sp>
      <p:sp>
        <p:nvSpPr>
          <p:cNvPr id="105" name="下矢印 91">
            <a:extLst>
              <a:ext uri="{FF2B5EF4-FFF2-40B4-BE49-F238E27FC236}">
                <a16:creationId xmlns:a16="http://schemas.microsoft.com/office/drawing/2014/main" id="{28850699-91C8-4B1D-BF39-00835365B9D2}"/>
              </a:ext>
            </a:extLst>
          </p:cNvPr>
          <p:cNvSpPr/>
          <p:nvPr/>
        </p:nvSpPr>
        <p:spPr>
          <a:xfrm>
            <a:off x="3230941" y="1594048"/>
            <a:ext cx="288032" cy="28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p>
        </p:txBody>
      </p:sp>
      <p:sp>
        <p:nvSpPr>
          <p:cNvPr id="6" name="テキスト ボックス 5">
            <a:extLst>
              <a:ext uri="{FF2B5EF4-FFF2-40B4-BE49-F238E27FC236}">
                <a16:creationId xmlns:a16="http://schemas.microsoft.com/office/drawing/2014/main" id="{683C4BAB-7563-42C6-9034-65C40F54833A}"/>
              </a:ext>
            </a:extLst>
          </p:cNvPr>
          <p:cNvSpPr txBox="1"/>
          <p:nvPr/>
        </p:nvSpPr>
        <p:spPr>
          <a:xfrm>
            <a:off x="3659255" y="1392168"/>
            <a:ext cx="1324201" cy="300082"/>
          </a:xfrm>
          <a:prstGeom prst="rect">
            <a:avLst/>
          </a:prstGeom>
          <a:noFill/>
        </p:spPr>
        <p:txBody>
          <a:bodyPr wrap="square" rtlCol="0">
            <a:spAutoFit/>
          </a:bodyPr>
          <a:lstStyle/>
          <a:p>
            <a:r>
              <a:rPr kumimoji="1" lang="en-US" altLang="ja-JP" dirty="0"/>
              <a:t>spool</a:t>
            </a:r>
            <a:endParaRPr kumimoji="1" lang="ja-JP" altLang="en-US" dirty="0"/>
          </a:p>
        </p:txBody>
      </p:sp>
    </p:spTree>
    <p:extLst>
      <p:ext uri="{BB962C8B-B14F-4D97-AF65-F5344CB8AC3E}">
        <p14:creationId xmlns:p14="http://schemas.microsoft.com/office/powerpoint/2010/main" val="14058020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lang="en-US" altLang="ja-JP" sz="3200" dirty="0"/>
              <a:t>Soft magnetic properties block cores</a:t>
            </a:r>
            <a:endParaRPr kumimoji="1" lang="ja-JP" altLang="en-US" sz="3200" dirty="0"/>
          </a:p>
        </p:txBody>
      </p:sp>
      <p:sp>
        <p:nvSpPr>
          <p:cNvPr id="2" name="スライド番号プレースホルダ 1"/>
          <p:cNvSpPr>
            <a:spLocks noGrp="1"/>
          </p:cNvSpPr>
          <p:nvPr>
            <p:ph type="sldNum" sz="quarter" idx="4294967295"/>
          </p:nvPr>
        </p:nvSpPr>
        <p:spPr>
          <a:xfrm>
            <a:off x="9448800" y="6356350"/>
            <a:ext cx="2743200" cy="365125"/>
          </a:xfrm>
          <a:prstGeom prst="rect">
            <a:avLst/>
          </a:prstGeom>
        </p:spPr>
        <p:txBody>
          <a:bodyPr/>
          <a:lstStyle/>
          <a:p>
            <a:pPr>
              <a:defRPr/>
            </a:pPr>
            <a:fld id="{3A982D81-60BA-4C71-A707-A42A7FC2EA3F}" type="slidenum">
              <a:rPr lang="ja-JP" altLang="en-US" smtClean="0"/>
              <a:pPr>
                <a:defRPr/>
              </a:pPr>
              <a:t>33</a:t>
            </a:fld>
            <a:endParaRPr lang="ja-JP" altLang="en-US" dirty="0"/>
          </a:p>
        </p:txBody>
      </p:sp>
      <p:pic>
        <p:nvPicPr>
          <p:cNvPr id="113666" name="Picture 2"/>
          <p:cNvPicPr>
            <a:picLocks noChangeAspect="1" noChangeArrowheads="1"/>
          </p:cNvPicPr>
          <p:nvPr/>
        </p:nvPicPr>
        <p:blipFill>
          <a:blip r:embed="rId3" cstate="print"/>
          <a:srcRect/>
          <a:stretch>
            <a:fillRect/>
          </a:stretch>
        </p:blipFill>
        <p:spPr bwMode="auto">
          <a:xfrm>
            <a:off x="1199456" y="1556792"/>
            <a:ext cx="4940036" cy="4392488"/>
          </a:xfrm>
          <a:prstGeom prst="rect">
            <a:avLst/>
          </a:prstGeom>
          <a:noFill/>
        </p:spPr>
      </p:pic>
      <p:sp>
        <p:nvSpPr>
          <p:cNvPr id="90" name="タイトル 1"/>
          <p:cNvSpPr txBox="1">
            <a:spLocks/>
          </p:cNvSpPr>
          <p:nvPr/>
        </p:nvSpPr>
        <p:spPr>
          <a:xfrm>
            <a:off x="2207568" y="0"/>
            <a:ext cx="8229600" cy="634082"/>
          </a:xfrm>
          <a:prstGeom prst="rect">
            <a:avLst/>
          </a:prstGeom>
        </p:spPr>
        <p:txBody>
          <a:bodyPr>
            <a:noAutofit/>
          </a:bodyPr>
          <a:lstStyle/>
          <a:p>
            <a:pPr algn="ctr" defTabSz="914249" fontAlgn="auto">
              <a:spcAft>
                <a:spcPts val="0"/>
              </a:spcAft>
              <a:defRPr/>
            </a:pPr>
            <a:endParaRPr lang="ja-JP" altLang="en-US" sz="3200" dirty="0">
              <a:latin typeface="+mj-lt"/>
              <a:ea typeface="+mj-ea"/>
              <a:cs typeface="+mj-cs"/>
            </a:endParaRPr>
          </a:p>
        </p:txBody>
      </p:sp>
      <p:sp>
        <p:nvSpPr>
          <p:cNvPr id="92" name="テキスト ボックス 91"/>
          <p:cNvSpPr txBox="1"/>
          <p:nvPr/>
        </p:nvSpPr>
        <p:spPr>
          <a:xfrm>
            <a:off x="7120012" y="1197788"/>
            <a:ext cx="3387466" cy="300082"/>
          </a:xfrm>
          <a:prstGeom prst="rect">
            <a:avLst/>
          </a:prstGeom>
          <a:noFill/>
        </p:spPr>
        <p:txBody>
          <a:bodyPr wrap="none" rtlCol="0">
            <a:spAutoFit/>
          </a:bodyPr>
          <a:lstStyle/>
          <a:p>
            <a:r>
              <a:rPr lang="en-US" altLang="ja-JP" dirty="0"/>
              <a:t>Hi-</a:t>
            </a:r>
            <a:r>
              <a:rPr lang="en-US" altLang="ja-JP" i="1" dirty="0"/>
              <a:t>B</a:t>
            </a:r>
            <a:r>
              <a:rPr lang="en-US" altLang="ja-JP" baseline="-25000" dirty="0"/>
              <a:t>s</a:t>
            </a:r>
            <a:r>
              <a:rPr lang="en-US" altLang="ja-JP" dirty="0"/>
              <a:t> nano core shows high </a:t>
            </a:r>
            <a:r>
              <a:rPr lang="en-US" altLang="ja-JP" i="1" dirty="0"/>
              <a:t>B</a:t>
            </a:r>
            <a:r>
              <a:rPr lang="en-US" altLang="ja-JP" baseline="-25000" dirty="0"/>
              <a:t>2000</a:t>
            </a:r>
            <a:endParaRPr lang="ja-JP" altLang="en-US" baseline="-25000" dirty="0"/>
          </a:p>
        </p:txBody>
      </p:sp>
      <p:graphicFrame>
        <p:nvGraphicFramePr>
          <p:cNvPr id="96" name="表 95"/>
          <p:cNvGraphicFramePr>
            <a:graphicFrameLocks noGrp="1"/>
          </p:cNvGraphicFramePr>
          <p:nvPr>
            <p:extLst>
              <p:ext uri="{D42A27DB-BD31-4B8C-83A1-F6EECF244321}">
                <p14:modId xmlns:p14="http://schemas.microsoft.com/office/powerpoint/2010/main" val="2262668753"/>
              </p:ext>
            </p:extLst>
          </p:nvPr>
        </p:nvGraphicFramePr>
        <p:xfrm>
          <a:off x="7219396" y="1620664"/>
          <a:ext cx="4020104" cy="1259840"/>
        </p:xfrm>
        <a:graphic>
          <a:graphicData uri="http://schemas.openxmlformats.org/drawingml/2006/table">
            <a:tbl>
              <a:tblPr firstRow="1" bandRow="1">
                <a:tableStyleId>{5C22544A-7EE6-4342-B048-85BDC9FD1C3A}</a:tableStyleId>
              </a:tblPr>
              <a:tblGrid>
                <a:gridCol w="877930">
                  <a:extLst>
                    <a:ext uri="{9D8B030D-6E8A-4147-A177-3AD203B41FA5}">
                      <a16:colId xmlns:a16="http://schemas.microsoft.com/office/drawing/2014/main" val="20000"/>
                    </a:ext>
                  </a:extLst>
                </a:gridCol>
                <a:gridCol w="725324">
                  <a:extLst>
                    <a:ext uri="{9D8B030D-6E8A-4147-A177-3AD203B41FA5}">
                      <a16:colId xmlns:a16="http://schemas.microsoft.com/office/drawing/2014/main" val="20001"/>
                    </a:ext>
                  </a:extLst>
                </a:gridCol>
                <a:gridCol w="634976">
                  <a:extLst>
                    <a:ext uri="{9D8B030D-6E8A-4147-A177-3AD203B41FA5}">
                      <a16:colId xmlns:a16="http://schemas.microsoft.com/office/drawing/2014/main" val="20002"/>
                    </a:ext>
                  </a:extLst>
                </a:gridCol>
                <a:gridCol w="890937">
                  <a:extLst>
                    <a:ext uri="{9D8B030D-6E8A-4147-A177-3AD203B41FA5}">
                      <a16:colId xmlns:a16="http://schemas.microsoft.com/office/drawing/2014/main" val="20003"/>
                    </a:ext>
                  </a:extLst>
                </a:gridCol>
                <a:gridCol w="890937">
                  <a:extLst>
                    <a:ext uri="{9D8B030D-6E8A-4147-A177-3AD203B41FA5}">
                      <a16:colId xmlns:a16="http://schemas.microsoft.com/office/drawing/2014/main" val="3693755738"/>
                    </a:ext>
                  </a:extLst>
                </a:gridCol>
              </a:tblGrid>
              <a:tr h="370840">
                <a:tc>
                  <a:txBody>
                    <a:bodyPr/>
                    <a:lstStyle/>
                    <a:p>
                      <a:pPr algn="ctr"/>
                      <a:endParaRPr kumimoji="1" lang="ja-JP" altLang="en-US" sz="1400" dirty="0"/>
                    </a:p>
                  </a:txBody>
                  <a:tcPr anchor="ctr"/>
                </a:tc>
                <a:tc>
                  <a:txBody>
                    <a:bodyPr/>
                    <a:lstStyle/>
                    <a:p>
                      <a:pPr marL="0" marR="0" indent="0" algn="ctr" defTabSz="914249" rtl="0" eaLnBrk="1" fontAlgn="auto" latinLnBrk="0" hangingPunct="1">
                        <a:lnSpc>
                          <a:spcPct val="100000"/>
                        </a:lnSpc>
                        <a:spcBef>
                          <a:spcPts val="0"/>
                        </a:spcBef>
                        <a:spcAft>
                          <a:spcPts val="0"/>
                        </a:spcAft>
                        <a:buClrTx/>
                        <a:buSzTx/>
                        <a:buFontTx/>
                        <a:buNone/>
                        <a:tabLst/>
                        <a:defRPr/>
                      </a:pPr>
                      <a:r>
                        <a:rPr kumimoji="1" lang="en-US" altLang="ja-JP" sz="1400" i="1" dirty="0"/>
                        <a:t>B</a:t>
                      </a:r>
                      <a:r>
                        <a:rPr kumimoji="1" lang="en-US" altLang="ja-JP" sz="1400" baseline="-25000" dirty="0"/>
                        <a:t>2k</a:t>
                      </a:r>
                    </a:p>
                    <a:p>
                      <a:pPr marL="0" marR="0" indent="0" algn="ctr" defTabSz="914249" rtl="0" eaLnBrk="1" fontAlgn="auto" latinLnBrk="0" hangingPunct="1">
                        <a:lnSpc>
                          <a:spcPct val="100000"/>
                        </a:lnSpc>
                        <a:spcBef>
                          <a:spcPts val="0"/>
                        </a:spcBef>
                        <a:spcAft>
                          <a:spcPts val="0"/>
                        </a:spcAft>
                        <a:buClrTx/>
                        <a:buSzTx/>
                        <a:buFontTx/>
                        <a:buNone/>
                        <a:tabLst/>
                        <a:defRPr/>
                      </a:pPr>
                      <a:r>
                        <a:rPr kumimoji="1" lang="en-US" altLang="ja-JP" sz="1400" baseline="0" dirty="0"/>
                        <a:t>(T)</a:t>
                      </a:r>
                      <a:endParaRPr kumimoji="1" lang="ja-JP" altLang="en-US" sz="1400" baseline="-25000" dirty="0"/>
                    </a:p>
                  </a:txBody>
                  <a:tcPr anchor="ctr"/>
                </a:tc>
                <a:tc>
                  <a:txBody>
                    <a:bodyPr/>
                    <a:lstStyle/>
                    <a:p>
                      <a:pPr marL="0" marR="0" indent="0" algn="ctr" defTabSz="914249" rtl="0" eaLnBrk="1" fontAlgn="auto" latinLnBrk="0" hangingPunct="1">
                        <a:lnSpc>
                          <a:spcPct val="100000"/>
                        </a:lnSpc>
                        <a:spcBef>
                          <a:spcPts val="0"/>
                        </a:spcBef>
                        <a:spcAft>
                          <a:spcPts val="0"/>
                        </a:spcAft>
                        <a:buClrTx/>
                        <a:buSzTx/>
                        <a:buFontTx/>
                        <a:buNone/>
                        <a:tabLst/>
                        <a:defRPr/>
                      </a:pPr>
                      <a:r>
                        <a:rPr kumimoji="1" lang="en-US" altLang="ja-JP" sz="1400" i="1" dirty="0"/>
                        <a:t>B</a:t>
                      </a:r>
                      <a:r>
                        <a:rPr kumimoji="1" lang="en-US" altLang="ja-JP" sz="1400" baseline="-25000" dirty="0"/>
                        <a:t>s</a:t>
                      </a:r>
                    </a:p>
                    <a:p>
                      <a:pPr marL="0" marR="0" indent="0" algn="ctr" defTabSz="914249" rtl="0" eaLnBrk="1" fontAlgn="auto" latinLnBrk="0" hangingPunct="1">
                        <a:lnSpc>
                          <a:spcPct val="100000"/>
                        </a:lnSpc>
                        <a:spcBef>
                          <a:spcPts val="0"/>
                        </a:spcBef>
                        <a:spcAft>
                          <a:spcPts val="0"/>
                        </a:spcAft>
                        <a:buClrTx/>
                        <a:buSzTx/>
                        <a:buFontTx/>
                        <a:buNone/>
                        <a:tabLst/>
                        <a:defRPr/>
                      </a:pPr>
                      <a:r>
                        <a:rPr kumimoji="1" lang="en-US" altLang="ja-JP" sz="1400" baseline="0" dirty="0"/>
                        <a:t>(T)</a:t>
                      </a:r>
                      <a:endParaRPr kumimoji="1" lang="ja-JP" altLang="en-US" sz="1400" baseline="-25000" dirty="0"/>
                    </a:p>
                  </a:txBody>
                  <a:tcPr anchor="ctr"/>
                </a:tc>
                <a:tc>
                  <a:txBody>
                    <a:bodyPr/>
                    <a:lstStyle/>
                    <a:p>
                      <a:pPr marL="0" marR="0" indent="0" algn="ctr" defTabSz="914249" rtl="0" eaLnBrk="1" fontAlgn="auto" latinLnBrk="0" hangingPunct="1">
                        <a:lnSpc>
                          <a:spcPct val="100000"/>
                        </a:lnSpc>
                        <a:spcBef>
                          <a:spcPts val="0"/>
                        </a:spcBef>
                        <a:spcAft>
                          <a:spcPts val="0"/>
                        </a:spcAft>
                        <a:buClrTx/>
                        <a:buSzTx/>
                        <a:buFontTx/>
                        <a:buNone/>
                        <a:tabLst/>
                        <a:defRPr/>
                      </a:pPr>
                      <a:r>
                        <a:rPr kumimoji="1" lang="en-US" altLang="ja-JP" sz="1400" i="1" dirty="0"/>
                        <a:t>B</a:t>
                      </a:r>
                      <a:r>
                        <a:rPr kumimoji="1" lang="en-US" altLang="ja-JP" sz="1400" baseline="-25000" dirty="0"/>
                        <a:t>2k</a:t>
                      </a:r>
                      <a:r>
                        <a:rPr kumimoji="1" lang="en-US" altLang="ja-JP" sz="1400" baseline="0" dirty="0"/>
                        <a:t>/</a:t>
                      </a:r>
                      <a:r>
                        <a:rPr kumimoji="1" lang="en-US" altLang="ja-JP" sz="1400" i="1" baseline="0" dirty="0"/>
                        <a:t>B</a:t>
                      </a:r>
                      <a:r>
                        <a:rPr kumimoji="1" lang="en-US" altLang="ja-JP" sz="1400" baseline="-25000" dirty="0"/>
                        <a:t>s</a:t>
                      </a:r>
                      <a:endParaRPr kumimoji="1" lang="ja-JP" altLang="en-US" sz="1400" baseline="-25000" dirty="0"/>
                    </a:p>
                    <a:p>
                      <a:pPr algn="ctr"/>
                      <a:endParaRPr kumimoji="1" lang="ja-JP" altLang="en-US" sz="1400" baseline="-25000" dirty="0"/>
                    </a:p>
                  </a:txBody>
                  <a:tcPr anchor="ctr"/>
                </a:tc>
                <a:tc>
                  <a:txBody>
                    <a:bodyPr/>
                    <a:lstStyle/>
                    <a:p>
                      <a:pPr marL="0" marR="0" lvl="0" indent="0" algn="ctr" defTabSz="914249" rtl="0" eaLnBrk="1" fontAlgn="auto" latinLnBrk="0" hangingPunct="1">
                        <a:lnSpc>
                          <a:spcPct val="100000"/>
                        </a:lnSpc>
                        <a:spcBef>
                          <a:spcPts val="0"/>
                        </a:spcBef>
                        <a:spcAft>
                          <a:spcPts val="0"/>
                        </a:spcAft>
                        <a:buClrTx/>
                        <a:buSzTx/>
                        <a:buFontTx/>
                        <a:buNone/>
                        <a:tabLst/>
                        <a:defRPr/>
                      </a:pPr>
                      <a:r>
                        <a:rPr kumimoji="1" lang="en-US" altLang="ja-JP" sz="1400" i="1" dirty="0">
                          <a:latin typeface="Symbol" panose="05050102010706020507" pitchFamily="18" charset="2"/>
                        </a:rPr>
                        <a:t>l</a:t>
                      </a:r>
                      <a:r>
                        <a:rPr kumimoji="1" lang="en-US" altLang="ja-JP" sz="1400" baseline="-25000" dirty="0"/>
                        <a:t>s</a:t>
                      </a:r>
                      <a:endParaRPr kumimoji="1" lang="ja-JP" altLang="en-US" sz="1400" baseline="0" dirty="0"/>
                    </a:p>
                    <a:p>
                      <a:pPr algn="ctr"/>
                      <a:r>
                        <a:rPr kumimoji="1" lang="en-US" altLang="ja-JP" sz="1400" baseline="0" dirty="0"/>
                        <a:t>(10</a:t>
                      </a:r>
                      <a:r>
                        <a:rPr kumimoji="1" lang="en-US" altLang="ja-JP" sz="1400" baseline="30000" dirty="0"/>
                        <a:t>-6</a:t>
                      </a:r>
                      <a:r>
                        <a:rPr kumimoji="1" lang="en-US" altLang="ja-JP" sz="1400" baseline="0" dirty="0"/>
                        <a:t>)</a:t>
                      </a:r>
                      <a:endParaRPr kumimoji="1" lang="ja-JP" altLang="en-US" sz="1400" baseline="0" dirty="0"/>
                    </a:p>
                  </a:txBody>
                  <a:tcPr anchor="ctr"/>
                </a:tc>
                <a:extLst>
                  <a:ext uri="{0D108BD9-81ED-4DB2-BD59-A6C34878D82A}">
                    <a16:rowId xmlns:a16="http://schemas.microsoft.com/office/drawing/2014/main" val="10000"/>
                  </a:ext>
                </a:extLst>
              </a:tr>
              <a:tr h="370840">
                <a:tc>
                  <a:txBody>
                    <a:bodyPr/>
                    <a:lstStyle/>
                    <a:p>
                      <a:pPr algn="ctr"/>
                      <a:r>
                        <a:rPr kumimoji="1" lang="en-US" altLang="ja-JP" sz="1400" dirty="0"/>
                        <a:t>HBN</a:t>
                      </a:r>
                      <a:endParaRPr kumimoji="1" lang="ja-JP" altLang="en-US" sz="1400" dirty="0"/>
                    </a:p>
                  </a:txBody>
                  <a:tcPr anchor="ctr"/>
                </a:tc>
                <a:tc>
                  <a:txBody>
                    <a:bodyPr/>
                    <a:lstStyle/>
                    <a:p>
                      <a:pPr algn="ctr"/>
                      <a:r>
                        <a:rPr kumimoji="1" lang="en-US" altLang="ja-JP" sz="1400" dirty="0"/>
                        <a:t>1.73</a:t>
                      </a:r>
                      <a:endParaRPr kumimoji="1" lang="ja-JP" altLang="en-US" sz="1400" dirty="0"/>
                    </a:p>
                  </a:txBody>
                  <a:tcPr anchor="ctr"/>
                </a:tc>
                <a:tc>
                  <a:txBody>
                    <a:bodyPr/>
                    <a:lstStyle/>
                    <a:p>
                      <a:pPr algn="ctr"/>
                      <a:r>
                        <a:rPr kumimoji="1" lang="en-US" altLang="ja-JP" sz="1400" dirty="0"/>
                        <a:t>1.75</a:t>
                      </a:r>
                      <a:endParaRPr kumimoji="1" lang="ja-JP" altLang="en-US" sz="1400" dirty="0"/>
                    </a:p>
                  </a:txBody>
                  <a:tcPr anchor="ctr"/>
                </a:tc>
                <a:tc>
                  <a:txBody>
                    <a:bodyPr/>
                    <a:lstStyle/>
                    <a:p>
                      <a:pPr algn="ctr"/>
                      <a:r>
                        <a:rPr kumimoji="1" lang="en-US" altLang="ja-JP" sz="1400" dirty="0"/>
                        <a:t>99%</a:t>
                      </a:r>
                      <a:endParaRPr kumimoji="1" lang="ja-JP" altLang="en-US" sz="1400" dirty="0"/>
                    </a:p>
                  </a:txBody>
                  <a:tcPr anchor="ctr"/>
                </a:tc>
                <a:tc>
                  <a:txBody>
                    <a:bodyPr/>
                    <a:lstStyle/>
                    <a:p>
                      <a:pPr algn="ctr"/>
                      <a:r>
                        <a:rPr kumimoji="1" lang="en-US" altLang="ja-JP" sz="1400" dirty="0"/>
                        <a:t>14</a:t>
                      </a:r>
                      <a:endParaRPr kumimoji="1" lang="ja-JP" altLang="en-US" sz="1400" dirty="0"/>
                    </a:p>
                  </a:txBody>
                  <a:tcPr anchor="ctr"/>
                </a:tc>
                <a:extLst>
                  <a:ext uri="{0D108BD9-81ED-4DB2-BD59-A6C34878D82A}">
                    <a16:rowId xmlns:a16="http://schemas.microsoft.com/office/drawing/2014/main" val="10001"/>
                  </a:ext>
                </a:extLst>
              </a:tr>
              <a:tr h="370840">
                <a:tc>
                  <a:txBody>
                    <a:bodyPr/>
                    <a:lstStyle/>
                    <a:p>
                      <a:pPr algn="ctr"/>
                      <a:r>
                        <a:rPr kumimoji="1" lang="en-US" altLang="ja-JP" sz="1400" dirty="0"/>
                        <a:t>Fe-AM</a:t>
                      </a:r>
                      <a:endParaRPr kumimoji="1" lang="ja-JP" altLang="en-US" sz="1400" dirty="0"/>
                    </a:p>
                  </a:txBody>
                  <a:tcPr anchor="ctr"/>
                </a:tc>
                <a:tc>
                  <a:txBody>
                    <a:bodyPr/>
                    <a:lstStyle/>
                    <a:p>
                      <a:pPr algn="ctr"/>
                      <a:r>
                        <a:rPr kumimoji="1" lang="en-US" altLang="ja-JP" sz="1400" dirty="0"/>
                        <a:t>1.50</a:t>
                      </a:r>
                      <a:endParaRPr kumimoji="1" lang="ja-JP" altLang="en-US" sz="1400" dirty="0"/>
                    </a:p>
                  </a:txBody>
                  <a:tcPr anchor="ctr"/>
                </a:tc>
                <a:tc>
                  <a:txBody>
                    <a:bodyPr/>
                    <a:lstStyle/>
                    <a:p>
                      <a:pPr algn="ctr"/>
                      <a:r>
                        <a:rPr kumimoji="1" lang="en-US" altLang="ja-JP" sz="1400" dirty="0"/>
                        <a:t>1.57</a:t>
                      </a:r>
                      <a:endParaRPr kumimoji="1" lang="ja-JP" altLang="en-US" sz="1400" dirty="0"/>
                    </a:p>
                  </a:txBody>
                  <a:tcPr anchor="ctr"/>
                </a:tc>
                <a:tc>
                  <a:txBody>
                    <a:bodyPr/>
                    <a:lstStyle/>
                    <a:p>
                      <a:pPr algn="ctr"/>
                      <a:r>
                        <a:rPr kumimoji="1" lang="en-US" altLang="ja-JP" sz="1400" dirty="0"/>
                        <a:t>96%</a:t>
                      </a:r>
                      <a:endParaRPr kumimoji="1" lang="ja-JP" altLang="en-US" sz="1400" dirty="0"/>
                    </a:p>
                  </a:txBody>
                  <a:tcPr anchor="ctr"/>
                </a:tc>
                <a:tc>
                  <a:txBody>
                    <a:bodyPr/>
                    <a:lstStyle/>
                    <a:p>
                      <a:pPr algn="ctr"/>
                      <a:r>
                        <a:rPr kumimoji="1" lang="en-US" altLang="ja-JP" sz="1400" dirty="0"/>
                        <a:t>27</a:t>
                      </a:r>
                      <a:endParaRPr kumimoji="1" lang="ja-JP" altLang="en-US" sz="1400" dirty="0"/>
                    </a:p>
                  </a:txBody>
                  <a:tcPr anchor="ctr"/>
                </a:tc>
                <a:extLst>
                  <a:ext uri="{0D108BD9-81ED-4DB2-BD59-A6C34878D82A}">
                    <a16:rowId xmlns:a16="http://schemas.microsoft.com/office/drawing/2014/main" val="10002"/>
                  </a:ext>
                </a:extLst>
              </a:tr>
            </a:tbl>
          </a:graphicData>
        </a:graphic>
      </p:graphicFrame>
      <p:sp>
        <p:nvSpPr>
          <p:cNvPr id="97" name="テキスト ボックス 96"/>
          <p:cNvSpPr txBox="1"/>
          <p:nvPr/>
        </p:nvSpPr>
        <p:spPr>
          <a:xfrm>
            <a:off x="7493309" y="2959877"/>
            <a:ext cx="3746191" cy="300082"/>
          </a:xfrm>
          <a:prstGeom prst="rect">
            <a:avLst/>
          </a:prstGeom>
          <a:noFill/>
        </p:spPr>
        <p:txBody>
          <a:bodyPr wrap="square" rtlCol="0">
            <a:spAutoFit/>
          </a:bodyPr>
          <a:lstStyle/>
          <a:p>
            <a:r>
              <a:rPr lang="en-US" altLang="ja-JP" dirty="0"/>
              <a:t>Better saturation behavior in HBN.</a:t>
            </a:r>
            <a:endParaRPr lang="ja-JP" altLang="en-US" dirty="0"/>
          </a:p>
        </p:txBody>
      </p:sp>
      <p:sp>
        <p:nvSpPr>
          <p:cNvPr id="3" name="テキスト ボックス 2"/>
          <p:cNvSpPr txBox="1"/>
          <p:nvPr/>
        </p:nvSpPr>
        <p:spPr>
          <a:xfrm>
            <a:off x="6343727" y="4155181"/>
            <a:ext cx="4940036" cy="646331"/>
          </a:xfrm>
          <a:prstGeom prst="rect">
            <a:avLst/>
          </a:prstGeom>
          <a:noFill/>
        </p:spPr>
        <p:txBody>
          <a:bodyPr wrap="square" rtlCol="0">
            <a:spAutoFit/>
          </a:bodyPr>
          <a:lstStyle/>
          <a:p>
            <a:r>
              <a:rPr kumimoji="1" lang="en-US" altLang="ja-JP" sz="1800" dirty="0"/>
              <a:t>Hi-</a:t>
            </a:r>
            <a:r>
              <a:rPr kumimoji="1" lang="en-US" altLang="ja-JP" sz="1800" i="1" dirty="0"/>
              <a:t>B</a:t>
            </a:r>
            <a:r>
              <a:rPr kumimoji="1" lang="en-US" altLang="ja-JP" sz="1800" baseline="-25000" dirty="0"/>
              <a:t>s</a:t>
            </a:r>
            <a:r>
              <a:rPr kumimoji="1" lang="en-US" altLang="ja-JP" sz="1800" dirty="0"/>
              <a:t> nano can handle 10~15% larger DC superposition current</a:t>
            </a:r>
          </a:p>
        </p:txBody>
      </p:sp>
      <p:sp>
        <p:nvSpPr>
          <p:cNvPr id="11" name="テキスト ボックス 10"/>
          <p:cNvSpPr txBox="1"/>
          <p:nvPr/>
        </p:nvSpPr>
        <p:spPr>
          <a:xfrm>
            <a:off x="1436827" y="6517329"/>
            <a:ext cx="3626185" cy="338554"/>
          </a:xfrm>
          <a:prstGeom prst="rect">
            <a:avLst/>
          </a:prstGeom>
          <a:noFill/>
        </p:spPr>
        <p:txBody>
          <a:bodyPr wrap="none" rtlCol="0">
            <a:spAutoFit/>
          </a:bodyPr>
          <a:lstStyle/>
          <a:p>
            <a:r>
              <a:rPr kumimoji="1" lang="en-US" altLang="ja-JP" sz="1600" dirty="0">
                <a:solidFill>
                  <a:srgbClr val="00B050"/>
                </a:solidFill>
              </a:rPr>
              <a:t>M. </a:t>
            </a:r>
            <a:r>
              <a:rPr kumimoji="1" lang="en-US" altLang="ja-JP" sz="1600" dirty="0" err="1">
                <a:solidFill>
                  <a:srgbClr val="00B050"/>
                </a:solidFill>
              </a:rPr>
              <a:t>Ohta</a:t>
            </a:r>
            <a:r>
              <a:rPr kumimoji="1" lang="en-US" altLang="ja-JP" sz="1600" dirty="0">
                <a:solidFill>
                  <a:srgbClr val="00B050"/>
                </a:solidFill>
              </a:rPr>
              <a:t> et al.: </a:t>
            </a:r>
            <a:r>
              <a:rPr kumimoji="1" lang="en-US" altLang="ja-JP" sz="1600" i="1" dirty="0">
                <a:solidFill>
                  <a:srgbClr val="00B050"/>
                </a:solidFill>
              </a:rPr>
              <a:t>IEEE. Trans. Mag.</a:t>
            </a:r>
            <a:r>
              <a:rPr kumimoji="1" lang="en-US" altLang="ja-JP" sz="1600" dirty="0">
                <a:solidFill>
                  <a:srgbClr val="00B050"/>
                </a:solidFill>
              </a:rPr>
              <a:t> (2018).</a:t>
            </a:r>
            <a:endParaRPr kumimoji="1" lang="ja-JP" altLang="en-US" sz="1600" dirty="0">
              <a:solidFill>
                <a:srgbClr val="00B050"/>
              </a:solidFill>
            </a:endParaRPr>
          </a:p>
        </p:txBody>
      </p:sp>
      <p:sp>
        <p:nvSpPr>
          <p:cNvPr id="7" name="四角形: 角を丸くする 6">
            <a:extLst>
              <a:ext uri="{FF2B5EF4-FFF2-40B4-BE49-F238E27FC236}">
                <a16:creationId xmlns:a16="http://schemas.microsoft.com/office/drawing/2014/main" id="{25F4B84E-61D5-87E4-F23A-D88F87A11093}"/>
              </a:ext>
            </a:extLst>
          </p:cNvPr>
          <p:cNvSpPr/>
          <p:nvPr/>
        </p:nvSpPr>
        <p:spPr>
          <a:xfrm>
            <a:off x="8178800" y="2155748"/>
            <a:ext cx="558800" cy="713037"/>
          </a:xfrm>
          <a:prstGeom prst="roundRect">
            <a:avLst/>
          </a:prstGeom>
          <a:noFill/>
          <a:ln>
            <a:solidFill>
              <a:srgbClr val="FF0000"/>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CC50ECD0-B906-7126-07A2-1BA3DB5C3DCF}"/>
              </a:ext>
            </a:extLst>
          </p:cNvPr>
          <p:cNvSpPr/>
          <p:nvPr/>
        </p:nvSpPr>
        <p:spPr>
          <a:xfrm>
            <a:off x="9648370" y="2169225"/>
            <a:ext cx="558800" cy="713037"/>
          </a:xfrm>
          <a:prstGeom prst="roundRect">
            <a:avLst/>
          </a:prstGeom>
          <a:noFill/>
          <a:ln>
            <a:solidFill>
              <a:srgbClr val="FF0000"/>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8388453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sz="3200" dirty="0"/>
              <a:t>Soft magnetic properties block cores</a:t>
            </a:r>
            <a:endParaRPr kumimoji="1" lang="ja-JP" altLang="en-US" sz="3200" dirty="0"/>
          </a:p>
        </p:txBody>
      </p:sp>
      <p:sp>
        <p:nvSpPr>
          <p:cNvPr id="2" name="スライド番号プレースホルダ 1"/>
          <p:cNvSpPr>
            <a:spLocks noGrp="1"/>
          </p:cNvSpPr>
          <p:nvPr>
            <p:ph type="sldNum" sz="quarter" idx="4294967295"/>
          </p:nvPr>
        </p:nvSpPr>
        <p:spPr>
          <a:xfrm>
            <a:off x="9448800" y="6356350"/>
            <a:ext cx="2743200" cy="365125"/>
          </a:xfrm>
          <a:prstGeom prst="rect">
            <a:avLst/>
          </a:prstGeom>
        </p:spPr>
        <p:txBody>
          <a:bodyPr/>
          <a:lstStyle/>
          <a:p>
            <a:pPr>
              <a:defRPr/>
            </a:pPr>
            <a:fld id="{3A982D81-60BA-4C71-A707-A42A7FC2EA3F}" type="slidenum">
              <a:rPr lang="ja-JP" altLang="en-US" smtClean="0"/>
              <a:pPr>
                <a:defRPr/>
              </a:pPr>
              <a:t>34</a:t>
            </a:fld>
            <a:endParaRPr lang="ja-JP" altLang="en-US"/>
          </a:p>
        </p:txBody>
      </p:sp>
      <p:sp>
        <p:nvSpPr>
          <p:cNvPr id="5" name="タイトル 1"/>
          <p:cNvSpPr txBox="1">
            <a:spLocks/>
          </p:cNvSpPr>
          <p:nvPr/>
        </p:nvSpPr>
        <p:spPr>
          <a:xfrm>
            <a:off x="2207568" y="0"/>
            <a:ext cx="8229600" cy="634082"/>
          </a:xfrm>
          <a:prstGeom prst="rect">
            <a:avLst/>
          </a:prstGeom>
        </p:spPr>
        <p:txBody>
          <a:bodyPr>
            <a:noAutofit/>
          </a:bodyPr>
          <a:lstStyle/>
          <a:p>
            <a:pPr algn="ctr" defTabSz="914249" fontAlgn="auto">
              <a:spcAft>
                <a:spcPts val="0"/>
              </a:spcAft>
              <a:defRPr/>
            </a:pPr>
            <a:endParaRPr lang="ja-JP" altLang="en-US" sz="3200" dirty="0">
              <a:latin typeface="+mj-lt"/>
              <a:ea typeface="+mj-ea"/>
              <a:cs typeface="+mj-cs"/>
            </a:endParaRPr>
          </a:p>
        </p:txBody>
      </p:sp>
      <p:graphicFrame>
        <p:nvGraphicFramePr>
          <p:cNvPr id="6" name="グラフ 5"/>
          <p:cNvGraphicFramePr/>
          <p:nvPr>
            <p:extLst>
              <p:ext uri="{D42A27DB-BD31-4B8C-83A1-F6EECF244321}">
                <p14:modId xmlns:p14="http://schemas.microsoft.com/office/powerpoint/2010/main" val="2913576365"/>
              </p:ext>
            </p:extLst>
          </p:nvPr>
        </p:nvGraphicFramePr>
        <p:xfrm>
          <a:off x="1851720" y="1254770"/>
          <a:ext cx="5400040" cy="342365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表 7"/>
          <p:cNvGraphicFramePr>
            <a:graphicFrameLocks noGrp="1"/>
          </p:cNvGraphicFramePr>
          <p:nvPr/>
        </p:nvGraphicFramePr>
        <p:xfrm>
          <a:off x="2423593" y="4725144"/>
          <a:ext cx="6835759" cy="914400"/>
        </p:xfrm>
        <a:graphic>
          <a:graphicData uri="http://schemas.openxmlformats.org/drawingml/2006/table">
            <a:tbl>
              <a:tblPr/>
              <a:tblGrid>
                <a:gridCol w="2277753">
                  <a:extLst>
                    <a:ext uri="{9D8B030D-6E8A-4147-A177-3AD203B41FA5}">
                      <a16:colId xmlns:a16="http://schemas.microsoft.com/office/drawing/2014/main" val="20000"/>
                    </a:ext>
                  </a:extLst>
                </a:gridCol>
                <a:gridCol w="2279003">
                  <a:extLst>
                    <a:ext uri="{9D8B030D-6E8A-4147-A177-3AD203B41FA5}">
                      <a16:colId xmlns:a16="http://schemas.microsoft.com/office/drawing/2014/main" val="20001"/>
                    </a:ext>
                  </a:extLst>
                </a:gridCol>
                <a:gridCol w="2279003">
                  <a:extLst>
                    <a:ext uri="{9D8B030D-6E8A-4147-A177-3AD203B41FA5}">
                      <a16:colId xmlns:a16="http://schemas.microsoft.com/office/drawing/2014/main" val="20002"/>
                    </a:ext>
                  </a:extLst>
                </a:gridCol>
              </a:tblGrid>
              <a:tr h="300033">
                <a:tc>
                  <a:txBody>
                    <a:bodyPr/>
                    <a:lstStyle/>
                    <a:p>
                      <a:endParaRPr lang="ja-JP" sz="2000">
                        <a:solidFill>
                          <a:srgbClr val="31849B"/>
                        </a:solidFill>
                        <a:latin typeface="Century"/>
                        <a:ea typeface="明朝"/>
                        <a:cs typeface="Times New Roman"/>
                      </a:endParaRPr>
                    </a:p>
                  </a:txBody>
                  <a:tcPr marL="135015" marR="135015" marT="0" marB="0">
                    <a:lnL>
                      <a:noFill/>
                    </a:lnL>
                    <a:lnR>
                      <a:noFill/>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c>
                  <a:txBody>
                    <a:bodyPr/>
                    <a:lstStyle/>
                    <a:p>
                      <a:pPr indent="113030" algn="ctr">
                        <a:spcAft>
                          <a:spcPts val="0"/>
                        </a:spcAft>
                      </a:pPr>
                      <a:r>
                        <a:rPr lang="en-US" sz="2000" b="1" kern="0">
                          <a:solidFill>
                            <a:srgbClr val="31849B"/>
                          </a:solidFill>
                          <a:latin typeface="Book Antiqua"/>
                          <a:ea typeface="明朝"/>
                          <a:cs typeface="Times New Roman"/>
                        </a:rPr>
                        <a:t>HBN core</a:t>
                      </a:r>
                      <a:endParaRPr lang="ja-JP" sz="2100" kern="100">
                        <a:solidFill>
                          <a:srgbClr val="31849B"/>
                        </a:solidFill>
                        <a:latin typeface="Century"/>
                        <a:ea typeface="ＭＳ 明朝"/>
                        <a:cs typeface="Times New Roman"/>
                      </a:endParaRPr>
                    </a:p>
                  </a:txBody>
                  <a:tcPr marL="135015" marR="135015" marT="0" marB="0">
                    <a:lnL>
                      <a:noFill/>
                    </a:lnL>
                    <a:lnR>
                      <a:noFill/>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c>
                  <a:txBody>
                    <a:bodyPr/>
                    <a:lstStyle/>
                    <a:p>
                      <a:pPr indent="113030" algn="ctr">
                        <a:spcAft>
                          <a:spcPts val="0"/>
                        </a:spcAft>
                      </a:pPr>
                      <a:r>
                        <a:rPr lang="en-US" sz="2000" b="1" kern="0">
                          <a:solidFill>
                            <a:srgbClr val="31849B"/>
                          </a:solidFill>
                          <a:latin typeface="Book Antiqua"/>
                          <a:ea typeface="明朝"/>
                          <a:cs typeface="Times New Roman"/>
                        </a:rPr>
                        <a:t>Fe-AM core</a:t>
                      </a:r>
                      <a:endParaRPr lang="ja-JP" sz="2100" kern="100">
                        <a:solidFill>
                          <a:srgbClr val="31849B"/>
                        </a:solidFill>
                        <a:latin typeface="Century"/>
                        <a:ea typeface="ＭＳ 明朝"/>
                        <a:cs typeface="Times New Roman"/>
                      </a:endParaRPr>
                    </a:p>
                  </a:txBody>
                  <a:tcPr marL="135015" marR="135015" marT="0" marB="0">
                    <a:lnL>
                      <a:noFill/>
                    </a:lnL>
                    <a:lnR>
                      <a:noFill/>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extLst>
                  <a:ext uri="{0D108BD9-81ED-4DB2-BD59-A6C34878D82A}">
                    <a16:rowId xmlns:a16="http://schemas.microsoft.com/office/drawing/2014/main" val="10000"/>
                  </a:ext>
                </a:extLst>
              </a:tr>
              <a:tr h="300033">
                <a:tc>
                  <a:txBody>
                    <a:bodyPr/>
                    <a:lstStyle/>
                    <a:p>
                      <a:pPr indent="90170" algn="ctr">
                        <a:spcAft>
                          <a:spcPts val="0"/>
                        </a:spcAft>
                      </a:pPr>
                      <a:r>
                        <a:rPr lang="en-US" sz="2000" b="1" i="1" kern="0" dirty="0">
                          <a:solidFill>
                            <a:srgbClr val="31849B"/>
                          </a:solidFill>
                          <a:latin typeface="Book Antiqua"/>
                          <a:ea typeface="明朝"/>
                          <a:cs typeface="Times New Roman"/>
                        </a:rPr>
                        <a:t>P</a:t>
                      </a:r>
                      <a:r>
                        <a:rPr lang="en-US" sz="2000" b="1" kern="0" baseline="-25000" dirty="0">
                          <a:solidFill>
                            <a:srgbClr val="31849B"/>
                          </a:solidFill>
                          <a:latin typeface="Book Antiqua"/>
                          <a:ea typeface="明朝"/>
                          <a:cs typeface="Times New Roman"/>
                        </a:rPr>
                        <a:t>2/10k</a:t>
                      </a:r>
                      <a:r>
                        <a:rPr lang="en-US" sz="2000" b="1" kern="0" dirty="0">
                          <a:solidFill>
                            <a:srgbClr val="31849B"/>
                          </a:solidFill>
                          <a:latin typeface="Book Antiqua"/>
                          <a:ea typeface="明朝"/>
                          <a:cs typeface="Times New Roman"/>
                        </a:rPr>
                        <a:t> (W/kg) </a:t>
                      </a:r>
                      <a:endParaRPr lang="ja-JP" sz="2100" kern="100" dirty="0">
                        <a:solidFill>
                          <a:srgbClr val="31849B"/>
                        </a:solidFill>
                        <a:latin typeface="Century"/>
                        <a:ea typeface="ＭＳ 明朝"/>
                        <a:cs typeface="Times New Roman"/>
                      </a:endParaRPr>
                    </a:p>
                  </a:txBody>
                  <a:tcPr marL="135015" marR="135015" marT="0" marB="0">
                    <a:lnL>
                      <a:noFill/>
                    </a:lnL>
                    <a:lnR>
                      <a:noFill/>
                    </a:lnR>
                    <a:lnT w="12700" cap="flat" cmpd="sng" algn="ctr">
                      <a:solidFill>
                        <a:srgbClr val="4BACC6"/>
                      </a:solidFill>
                      <a:prstDash val="solid"/>
                      <a:round/>
                      <a:headEnd type="none" w="med" len="med"/>
                      <a:tailEnd type="none" w="med" len="med"/>
                    </a:lnT>
                    <a:lnB>
                      <a:noFill/>
                    </a:lnB>
                  </a:tcPr>
                </a:tc>
                <a:tc>
                  <a:txBody>
                    <a:bodyPr/>
                    <a:lstStyle/>
                    <a:p>
                      <a:pPr indent="113030" algn="ctr">
                        <a:spcAft>
                          <a:spcPts val="0"/>
                        </a:spcAft>
                      </a:pPr>
                      <a:r>
                        <a:rPr lang="en-US" sz="2000" kern="0">
                          <a:solidFill>
                            <a:srgbClr val="31849B"/>
                          </a:solidFill>
                          <a:latin typeface="Book Antiqua"/>
                          <a:ea typeface="明朝"/>
                          <a:cs typeface="Times New Roman"/>
                        </a:rPr>
                        <a:t>8.5</a:t>
                      </a:r>
                      <a:endParaRPr lang="ja-JP" sz="2100" kern="100">
                        <a:solidFill>
                          <a:srgbClr val="31849B"/>
                        </a:solidFill>
                        <a:latin typeface="Century"/>
                        <a:ea typeface="ＭＳ 明朝"/>
                        <a:cs typeface="Times New Roman"/>
                      </a:endParaRPr>
                    </a:p>
                  </a:txBody>
                  <a:tcPr marL="135015" marR="135015" marT="0" marB="0">
                    <a:lnL>
                      <a:noFill/>
                    </a:lnL>
                    <a:lnR>
                      <a:noFill/>
                    </a:lnR>
                    <a:lnT w="12700" cap="flat" cmpd="sng" algn="ctr">
                      <a:solidFill>
                        <a:srgbClr val="4BACC6"/>
                      </a:solidFill>
                      <a:prstDash val="solid"/>
                      <a:round/>
                      <a:headEnd type="none" w="med" len="med"/>
                      <a:tailEnd type="none" w="med" len="med"/>
                    </a:lnT>
                    <a:lnB>
                      <a:noFill/>
                    </a:lnB>
                  </a:tcPr>
                </a:tc>
                <a:tc>
                  <a:txBody>
                    <a:bodyPr/>
                    <a:lstStyle/>
                    <a:p>
                      <a:pPr indent="113030" algn="ctr">
                        <a:spcAft>
                          <a:spcPts val="0"/>
                        </a:spcAft>
                      </a:pPr>
                      <a:r>
                        <a:rPr lang="en-US" sz="2000" kern="0">
                          <a:solidFill>
                            <a:srgbClr val="31849B"/>
                          </a:solidFill>
                          <a:latin typeface="Book Antiqua"/>
                          <a:ea typeface="明朝"/>
                          <a:cs typeface="Times New Roman"/>
                        </a:rPr>
                        <a:t>12.7</a:t>
                      </a:r>
                      <a:endParaRPr lang="ja-JP" sz="2100" kern="100">
                        <a:solidFill>
                          <a:srgbClr val="31849B"/>
                        </a:solidFill>
                        <a:latin typeface="Century"/>
                        <a:ea typeface="ＭＳ 明朝"/>
                        <a:cs typeface="Times New Roman"/>
                      </a:endParaRPr>
                    </a:p>
                  </a:txBody>
                  <a:tcPr marL="135015" marR="135015" marT="0" marB="0">
                    <a:lnL>
                      <a:noFill/>
                    </a:lnL>
                    <a:lnR>
                      <a:noFill/>
                    </a:lnR>
                    <a:lnT w="12700" cap="flat" cmpd="sng" algn="ctr">
                      <a:solidFill>
                        <a:srgbClr val="4BACC6"/>
                      </a:solidFill>
                      <a:prstDash val="solid"/>
                      <a:round/>
                      <a:headEnd type="none" w="med" len="med"/>
                      <a:tailEnd type="none" w="med" len="med"/>
                    </a:lnT>
                    <a:lnB>
                      <a:noFill/>
                    </a:lnB>
                  </a:tcPr>
                </a:tc>
                <a:extLst>
                  <a:ext uri="{0D108BD9-81ED-4DB2-BD59-A6C34878D82A}">
                    <a16:rowId xmlns:a16="http://schemas.microsoft.com/office/drawing/2014/main" val="10001"/>
                  </a:ext>
                </a:extLst>
              </a:tr>
              <a:tr h="300033">
                <a:tc>
                  <a:txBody>
                    <a:bodyPr/>
                    <a:lstStyle/>
                    <a:p>
                      <a:pPr indent="90170" algn="ctr">
                        <a:spcAft>
                          <a:spcPts val="0"/>
                        </a:spcAft>
                      </a:pPr>
                      <a:r>
                        <a:rPr lang="en-US" sz="2000" b="1" i="1" kern="0">
                          <a:solidFill>
                            <a:srgbClr val="31849B"/>
                          </a:solidFill>
                          <a:latin typeface="Book Antiqua"/>
                          <a:ea typeface="明朝"/>
                          <a:cs typeface="Times New Roman"/>
                        </a:rPr>
                        <a:t>P</a:t>
                      </a:r>
                      <a:r>
                        <a:rPr lang="en-US" sz="2000" b="1" kern="0" baseline="-25000">
                          <a:solidFill>
                            <a:srgbClr val="31849B"/>
                          </a:solidFill>
                          <a:latin typeface="Book Antiqua"/>
                          <a:ea typeface="明朝"/>
                          <a:cs typeface="Times New Roman"/>
                        </a:rPr>
                        <a:t>1/20k</a:t>
                      </a:r>
                      <a:r>
                        <a:rPr lang="en-US" sz="2000" b="1" kern="0">
                          <a:solidFill>
                            <a:srgbClr val="31849B"/>
                          </a:solidFill>
                          <a:latin typeface="Book Antiqua"/>
                          <a:ea typeface="明朝"/>
                          <a:cs typeface="Times New Roman"/>
                        </a:rPr>
                        <a:t> (W/kg)</a:t>
                      </a:r>
                      <a:endParaRPr lang="ja-JP" sz="2100" kern="100">
                        <a:solidFill>
                          <a:srgbClr val="31849B"/>
                        </a:solidFill>
                        <a:latin typeface="Century"/>
                        <a:ea typeface="ＭＳ 明朝"/>
                        <a:cs typeface="Times New Roman"/>
                      </a:endParaRPr>
                    </a:p>
                  </a:txBody>
                  <a:tcPr marL="135015" marR="135015" marT="0" marB="0">
                    <a:lnL>
                      <a:noFill/>
                    </a:lnL>
                    <a:lnR>
                      <a:noFill/>
                    </a:lnR>
                    <a:lnT>
                      <a:noFill/>
                    </a:lnT>
                    <a:lnB w="12700" cap="flat" cmpd="sng" algn="ctr">
                      <a:solidFill>
                        <a:srgbClr val="4BACC6"/>
                      </a:solidFill>
                      <a:prstDash val="solid"/>
                      <a:round/>
                      <a:headEnd type="none" w="med" len="med"/>
                      <a:tailEnd type="none" w="med" len="med"/>
                    </a:lnB>
                    <a:solidFill>
                      <a:srgbClr val="D2EAF1"/>
                    </a:solidFill>
                  </a:tcPr>
                </a:tc>
                <a:tc>
                  <a:txBody>
                    <a:bodyPr/>
                    <a:lstStyle/>
                    <a:p>
                      <a:pPr indent="113030" algn="ctr">
                        <a:spcAft>
                          <a:spcPts val="0"/>
                        </a:spcAft>
                      </a:pPr>
                      <a:r>
                        <a:rPr lang="en-US" sz="2000" kern="0">
                          <a:solidFill>
                            <a:srgbClr val="31849B"/>
                          </a:solidFill>
                          <a:latin typeface="Book Antiqua"/>
                          <a:ea typeface="明朝"/>
                          <a:cs typeface="Times New Roman"/>
                        </a:rPr>
                        <a:t>5.4</a:t>
                      </a:r>
                      <a:endParaRPr lang="ja-JP" sz="2100" kern="100">
                        <a:solidFill>
                          <a:srgbClr val="31849B"/>
                        </a:solidFill>
                        <a:latin typeface="Century"/>
                        <a:ea typeface="ＭＳ 明朝"/>
                        <a:cs typeface="Times New Roman"/>
                      </a:endParaRPr>
                    </a:p>
                  </a:txBody>
                  <a:tcPr marL="135015" marR="135015" marT="0" marB="0">
                    <a:lnL>
                      <a:noFill/>
                    </a:lnL>
                    <a:lnR>
                      <a:noFill/>
                    </a:lnR>
                    <a:lnT>
                      <a:noFill/>
                    </a:lnT>
                    <a:lnB w="12700" cap="flat" cmpd="sng" algn="ctr">
                      <a:solidFill>
                        <a:srgbClr val="4BACC6"/>
                      </a:solidFill>
                      <a:prstDash val="solid"/>
                      <a:round/>
                      <a:headEnd type="none" w="med" len="med"/>
                      <a:tailEnd type="none" w="med" len="med"/>
                    </a:lnB>
                    <a:solidFill>
                      <a:srgbClr val="D2EAF1"/>
                    </a:solidFill>
                  </a:tcPr>
                </a:tc>
                <a:tc>
                  <a:txBody>
                    <a:bodyPr/>
                    <a:lstStyle/>
                    <a:p>
                      <a:pPr indent="113030" algn="ctr">
                        <a:spcAft>
                          <a:spcPts val="0"/>
                        </a:spcAft>
                      </a:pPr>
                      <a:r>
                        <a:rPr lang="en-US" sz="2000" kern="0" dirty="0">
                          <a:solidFill>
                            <a:srgbClr val="31849B"/>
                          </a:solidFill>
                          <a:latin typeface="Book Antiqua"/>
                          <a:ea typeface="明朝"/>
                          <a:cs typeface="Times New Roman"/>
                        </a:rPr>
                        <a:t>7.7</a:t>
                      </a:r>
                      <a:endParaRPr lang="ja-JP" sz="2100" kern="100" dirty="0">
                        <a:solidFill>
                          <a:srgbClr val="31849B"/>
                        </a:solidFill>
                        <a:latin typeface="Century"/>
                        <a:ea typeface="ＭＳ 明朝"/>
                        <a:cs typeface="Times New Roman"/>
                      </a:endParaRPr>
                    </a:p>
                  </a:txBody>
                  <a:tcPr marL="135015" marR="135015" marT="0" marB="0">
                    <a:lnL>
                      <a:noFill/>
                    </a:lnL>
                    <a:lnR>
                      <a:noFill/>
                    </a:lnR>
                    <a:lnT>
                      <a:noFill/>
                    </a:lnT>
                    <a:lnB w="12700" cap="flat" cmpd="sng" algn="ctr">
                      <a:solidFill>
                        <a:srgbClr val="4BACC6"/>
                      </a:solidFill>
                      <a:prstDash val="solid"/>
                      <a:round/>
                      <a:headEnd type="none" w="med" len="med"/>
                      <a:tailEnd type="none" w="med" len="med"/>
                    </a:lnB>
                    <a:solidFill>
                      <a:srgbClr val="D2EAF1"/>
                    </a:solidFill>
                  </a:tcPr>
                </a:tc>
                <a:extLst>
                  <a:ext uri="{0D108BD9-81ED-4DB2-BD59-A6C34878D82A}">
                    <a16:rowId xmlns:a16="http://schemas.microsoft.com/office/drawing/2014/main" val="10002"/>
                  </a:ext>
                </a:extLst>
              </a:tr>
            </a:tbl>
          </a:graphicData>
        </a:graphic>
      </p:graphicFrame>
      <p:sp>
        <p:nvSpPr>
          <p:cNvPr id="9" name="テキスト ボックス 8"/>
          <p:cNvSpPr txBox="1"/>
          <p:nvPr/>
        </p:nvSpPr>
        <p:spPr>
          <a:xfrm>
            <a:off x="7048560" y="2597263"/>
            <a:ext cx="3475631" cy="369332"/>
          </a:xfrm>
          <a:prstGeom prst="rect">
            <a:avLst/>
          </a:prstGeom>
          <a:noFill/>
        </p:spPr>
        <p:txBody>
          <a:bodyPr wrap="none" rtlCol="0">
            <a:spAutoFit/>
          </a:bodyPr>
          <a:lstStyle/>
          <a:p>
            <a:r>
              <a:rPr lang="en-US" altLang="ja-JP" sz="1800" dirty="0"/>
              <a:t>2/3 of core loss of Fe-AM</a:t>
            </a:r>
            <a:endParaRPr lang="ja-JP" altLang="en-US" sz="1800" dirty="0"/>
          </a:p>
        </p:txBody>
      </p:sp>
      <p:sp>
        <p:nvSpPr>
          <p:cNvPr id="4" name="テキスト ボックス 3">
            <a:extLst>
              <a:ext uri="{FF2B5EF4-FFF2-40B4-BE49-F238E27FC236}">
                <a16:creationId xmlns:a16="http://schemas.microsoft.com/office/drawing/2014/main" id="{CC50C7AB-3938-7D8D-0E5A-239E7C42B0BD}"/>
              </a:ext>
            </a:extLst>
          </p:cNvPr>
          <p:cNvSpPr txBox="1"/>
          <p:nvPr/>
        </p:nvSpPr>
        <p:spPr>
          <a:xfrm>
            <a:off x="7344768" y="3175084"/>
            <a:ext cx="3475632" cy="507831"/>
          </a:xfrm>
          <a:prstGeom prst="rect">
            <a:avLst/>
          </a:prstGeom>
          <a:noFill/>
        </p:spPr>
        <p:txBody>
          <a:bodyPr wrap="square" rtlCol="0">
            <a:spAutoFit/>
          </a:bodyPr>
          <a:lstStyle/>
          <a:p>
            <a:r>
              <a:rPr kumimoji="1" lang="en-US" altLang="ja-JP" dirty="0"/>
              <a:t>Amorphous core is recognized as a sufficiently low-loss material</a:t>
            </a:r>
            <a:endParaRPr kumimoji="1" lang="ja-JP" altLang="en-US" dirty="0"/>
          </a:p>
        </p:txBody>
      </p:sp>
      <p:sp>
        <p:nvSpPr>
          <p:cNvPr id="7" name="テキスト ボックス 6">
            <a:extLst>
              <a:ext uri="{FF2B5EF4-FFF2-40B4-BE49-F238E27FC236}">
                <a16:creationId xmlns:a16="http://schemas.microsoft.com/office/drawing/2014/main" id="{185C6643-F5AA-D85C-8DA6-7CDEED0B0455}"/>
              </a:ext>
            </a:extLst>
          </p:cNvPr>
          <p:cNvSpPr txBox="1"/>
          <p:nvPr/>
        </p:nvSpPr>
        <p:spPr>
          <a:xfrm>
            <a:off x="1436827" y="6517329"/>
            <a:ext cx="3626185" cy="338554"/>
          </a:xfrm>
          <a:prstGeom prst="rect">
            <a:avLst/>
          </a:prstGeom>
          <a:noFill/>
        </p:spPr>
        <p:txBody>
          <a:bodyPr wrap="none" rtlCol="0">
            <a:spAutoFit/>
          </a:bodyPr>
          <a:lstStyle/>
          <a:p>
            <a:r>
              <a:rPr kumimoji="1" lang="en-US" altLang="ja-JP" sz="1600" dirty="0">
                <a:solidFill>
                  <a:srgbClr val="00B050"/>
                </a:solidFill>
              </a:rPr>
              <a:t>M. </a:t>
            </a:r>
            <a:r>
              <a:rPr kumimoji="1" lang="en-US" altLang="ja-JP" sz="1600" dirty="0" err="1">
                <a:solidFill>
                  <a:srgbClr val="00B050"/>
                </a:solidFill>
              </a:rPr>
              <a:t>Ohta</a:t>
            </a:r>
            <a:r>
              <a:rPr kumimoji="1" lang="en-US" altLang="ja-JP" sz="1600" dirty="0">
                <a:solidFill>
                  <a:srgbClr val="00B050"/>
                </a:solidFill>
              </a:rPr>
              <a:t> et al.: </a:t>
            </a:r>
            <a:r>
              <a:rPr kumimoji="1" lang="en-US" altLang="ja-JP" sz="1600" i="1" dirty="0">
                <a:solidFill>
                  <a:srgbClr val="00B050"/>
                </a:solidFill>
              </a:rPr>
              <a:t>IEEE. Trans. Mag.</a:t>
            </a:r>
            <a:r>
              <a:rPr kumimoji="1" lang="en-US" altLang="ja-JP" sz="1600" dirty="0">
                <a:solidFill>
                  <a:srgbClr val="00B050"/>
                </a:solidFill>
              </a:rPr>
              <a:t> (2018).</a:t>
            </a:r>
            <a:endParaRPr kumimoji="1" lang="ja-JP" altLang="en-US" sz="1600" dirty="0">
              <a:solidFill>
                <a:srgbClr val="00B050"/>
              </a:solidFill>
            </a:endParaRPr>
          </a:p>
        </p:txBody>
      </p:sp>
    </p:spTree>
    <p:extLst>
      <p:ext uri="{BB962C8B-B14F-4D97-AF65-F5344CB8AC3E}">
        <p14:creationId xmlns:p14="http://schemas.microsoft.com/office/powerpoint/2010/main" val="26436538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9"/>
          <p:cNvSpPr>
            <a:spLocks noGrp="1"/>
          </p:cNvSpPr>
          <p:nvPr>
            <p:ph type="title"/>
          </p:nvPr>
        </p:nvSpPr>
        <p:spPr/>
        <p:txBody>
          <a:bodyPr/>
          <a:lstStyle/>
          <a:p>
            <a:r>
              <a:rPr lang="en-US" altLang="ja-JP" sz="3200" dirty="0"/>
              <a:t>loss separation of block cores</a:t>
            </a:r>
            <a:endParaRPr kumimoji="1" lang="ja-JP" altLang="en-US" sz="3200" dirty="0"/>
          </a:p>
        </p:txBody>
      </p:sp>
      <p:sp>
        <p:nvSpPr>
          <p:cNvPr id="2" name="スライド番号プレースホルダ 1"/>
          <p:cNvSpPr>
            <a:spLocks noGrp="1"/>
          </p:cNvSpPr>
          <p:nvPr>
            <p:ph type="sldNum" sz="quarter" idx="4294967295"/>
          </p:nvPr>
        </p:nvSpPr>
        <p:spPr>
          <a:xfrm>
            <a:off x="9448800" y="6356350"/>
            <a:ext cx="2743200" cy="365125"/>
          </a:xfrm>
          <a:prstGeom prst="rect">
            <a:avLst/>
          </a:prstGeom>
        </p:spPr>
        <p:txBody>
          <a:bodyPr/>
          <a:lstStyle/>
          <a:p>
            <a:pPr>
              <a:defRPr/>
            </a:pPr>
            <a:fld id="{3A982D81-60BA-4C71-A707-A42A7FC2EA3F}" type="slidenum">
              <a:rPr lang="ja-JP" altLang="en-US" smtClean="0"/>
              <a:pPr>
                <a:defRPr/>
              </a:pPr>
              <a:t>35</a:t>
            </a:fld>
            <a:endParaRPr lang="ja-JP" altLang="en-US"/>
          </a:p>
        </p:txBody>
      </p:sp>
      <p:pic>
        <p:nvPicPr>
          <p:cNvPr id="114690" name="Picture 2"/>
          <p:cNvPicPr>
            <a:picLocks noChangeAspect="1" noChangeArrowheads="1"/>
          </p:cNvPicPr>
          <p:nvPr/>
        </p:nvPicPr>
        <p:blipFill>
          <a:blip r:embed="rId3" cstate="print"/>
          <a:srcRect/>
          <a:stretch>
            <a:fillRect/>
          </a:stretch>
        </p:blipFill>
        <p:spPr bwMode="auto">
          <a:xfrm>
            <a:off x="911424" y="819341"/>
            <a:ext cx="4829243" cy="2960786"/>
          </a:xfrm>
          <a:prstGeom prst="rect">
            <a:avLst/>
          </a:prstGeom>
          <a:noFill/>
        </p:spPr>
      </p:pic>
      <p:pic>
        <p:nvPicPr>
          <p:cNvPr id="114691" name="Picture 3"/>
          <p:cNvPicPr>
            <a:picLocks noChangeAspect="1" noChangeArrowheads="1"/>
          </p:cNvPicPr>
          <p:nvPr/>
        </p:nvPicPr>
        <p:blipFill>
          <a:blip r:embed="rId4" cstate="print"/>
          <a:srcRect/>
          <a:stretch>
            <a:fillRect/>
          </a:stretch>
        </p:blipFill>
        <p:spPr bwMode="auto">
          <a:xfrm>
            <a:off x="911424" y="3645024"/>
            <a:ext cx="4711794" cy="3024336"/>
          </a:xfrm>
          <a:prstGeom prst="rect">
            <a:avLst/>
          </a:prstGeom>
          <a:noFill/>
        </p:spPr>
      </p:pic>
      <p:sp>
        <p:nvSpPr>
          <p:cNvPr id="5" name="タイトル 1"/>
          <p:cNvSpPr txBox="1">
            <a:spLocks/>
          </p:cNvSpPr>
          <p:nvPr/>
        </p:nvSpPr>
        <p:spPr>
          <a:xfrm>
            <a:off x="2207568" y="0"/>
            <a:ext cx="8229600" cy="634082"/>
          </a:xfrm>
          <a:prstGeom prst="rect">
            <a:avLst/>
          </a:prstGeom>
        </p:spPr>
        <p:txBody>
          <a:bodyPr>
            <a:noAutofit/>
          </a:bodyPr>
          <a:lstStyle/>
          <a:p>
            <a:pPr algn="ctr" defTabSz="914249" fontAlgn="auto">
              <a:spcAft>
                <a:spcPts val="0"/>
              </a:spcAft>
              <a:defRPr/>
            </a:pPr>
            <a:endParaRPr lang="ja-JP" altLang="en-US" sz="3200" dirty="0">
              <a:latin typeface="+mj-lt"/>
              <a:ea typeface="+mj-ea"/>
              <a:cs typeface="+mj-cs"/>
            </a:endParaRPr>
          </a:p>
        </p:txBody>
      </p:sp>
      <p:sp>
        <p:nvSpPr>
          <p:cNvPr id="6" name="テキスト ボックス 5"/>
          <p:cNvSpPr txBox="1"/>
          <p:nvPr/>
        </p:nvSpPr>
        <p:spPr>
          <a:xfrm>
            <a:off x="7071403" y="836712"/>
            <a:ext cx="2463238" cy="523220"/>
          </a:xfrm>
          <a:prstGeom prst="rect">
            <a:avLst/>
          </a:prstGeom>
          <a:noFill/>
        </p:spPr>
        <p:txBody>
          <a:bodyPr wrap="none" rtlCol="0">
            <a:spAutoFit/>
          </a:bodyPr>
          <a:lstStyle/>
          <a:p>
            <a:r>
              <a:rPr lang="en-US" altLang="ja-JP" sz="2800" i="1" dirty="0" err="1">
                <a:latin typeface="+mj-lt"/>
              </a:rPr>
              <a:t>P</a:t>
            </a:r>
            <a:r>
              <a:rPr lang="en-US" altLang="ja-JP" sz="2800" baseline="-25000" dirty="0" err="1">
                <a:latin typeface="+mj-lt"/>
              </a:rPr>
              <a:t>total</a:t>
            </a:r>
            <a:r>
              <a:rPr lang="en-US" altLang="ja-JP" sz="2800" dirty="0">
                <a:latin typeface="+mj-lt"/>
              </a:rPr>
              <a:t>=</a:t>
            </a:r>
            <a:r>
              <a:rPr lang="ja-JP" altLang="en-US" sz="2800" dirty="0">
                <a:latin typeface="+mj-lt"/>
              </a:rPr>
              <a:t> </a:t>
            </a:r>
            <a:r>
              <a:rPr lang="en-US" altLang="ja-JP" sz="2800" i="1" dirty="0" err="1">
                <a:latin typeface="+mj-lt"/>
              </a:rPr>
              <a:t>P</a:t>
            </a:r>
            <a:r>
              <a:rPr lang="en-US" altLang="ja-JP" sz="2800" baseline="-25000" dirty="0" err="1">
                <a:latin typeface="+mj-lt"/>
              </a:rPr>
              <a:t>h</a:t>
            </a:r>
            <a:r>
              <a:rPr lang="en-US" altLang="ja-JP" sz="2800" dirty="0" err="1">
                <a:latin typeface="+mj-lt"/>
              </a:rPr>
              <a:t>+</a:t>
            </a:r>
            <a:r>
              <a:rPr lang="en-US" altLang="ja-JP" sz="2800" i="1" dirty="0" err="1">
                <a:latin typeface="+mj-lt"/>
              </a:rPr>
              <a:t>P</a:t>
            </a:r>
            <a:r>
              <a:rPr lang="en-US" altLang="ja-JP" sz="2800" baseline="-25000" dirty="0" err="1">
                <a:latin typeface="+mj-lt"/>
              </a:rPr>
              <a:t>e</a:t>
            </a:r>
            <a:r>
              <a:rPr lang="en-US" altLang="ja-JP" sz="2800" dirty="0" err="1">
                <a:latin typeface="+mj-lt"/>
              </a:rPr>
              <a:t>+</a:t>
            </a:r>
            <a:r>
              <a:rPr lang="en-US" altLang="ja-JP" sz="2800" i="1" dirty="0" err="1">
                <a:latin typeface="+mj-lt"/>
              </a:rPr>
              <a:t>P</a:t>
            </a:r>
            <a:r>
              <a:rPr lang="en-US" altLang="ja-JP" sz="2800" baseline="-25000" dirty="0" err="1">
                <a:latin typeface="+mj-lt"/>
              </a:rPr>
              <a:t>ex</a:t>
            </a:r>
            <a:endParaRPr lang="ja-JP" altLang="en-US" sz="2800" baseline="-25000" dirty="0">
              <a:latin typeface="+mj-lt"/>
            </a:endParaRPr>
          </a:p>
        </p:txBody>
      </p:sp>
      <p:sp>
        <p:nvSpPr>
          <p:cNvPr id="7" name="テキスト ボックス 6"/>
          <p:cNvSpPr txBox="1"/>
          <p:nvPr/>
        </p:nvSpPr>
        <p:spPr>
          <a:xfrm>
            <a:off x="8139663" y="1372963"/>
            <a:ext cx="982961" cy="369332"/>
          </a:xfrm>
          <a:prstGeom prst="rect">
            <a:avLst/>
          </a:prstGeom>
          <a:noFill/>
        </p:spPr>
        <p:txBody>
          <a:bodyPr wrap="none" rtlCol="0">
            <a:spAutoFit/>
          </a:bodyPr>
          <a:lstStyle/>
          <a:p>
            <a:r>
              <a:rPr lang="en-US" altLang="ja-JP" sz="1800" i="1" dirty="0">
                <a:latin typeface="+mj-lt"/>
              </a:rPr>
              <a:t>P</a:t>
            </a:r>
            <a:r>
              <a:rPr lang="en-US" altLang="ja-JP" sz="1800" baseline="-25000" dirty="0">
                <a:latin typeface="+mj-lt"/>
              </a:rPr>
              <a:t>h</a:t>
            </a:r>
            <a:r>
              <a:rPr lang="ja-JP" altLang="en-US" sz="1800" dirty="0">
                <a:latin typeface="+mj-lt"/>
              </a:rPr>
              <a:t>∝</a:t>
            </a:r>
            <a:r>
              <a:rPr lang="en-US" altLang="ja-JP" sz="1800" i="1" dirty="0">
                <a:latin typeface="+mj-lt"/>
              </a:rPr>
              <a:t>f</a:t>
            </a:r>
            <a:r>
              <a:rPr lang="ja-JP" altLang="en-US" sz="1800" i="1" dirty="0">
                <a:latin typeface="+mj-lt"/>
              </a:rPr>
              <a:t> </a:t>
            </a:r>
            <a:r>
              <a:rPr lang="en-US" altLang="ja-JP" sz="1800" baseline="30000" dirty="0">
                <a:latin typeface="+mj-lt"/>
              </a:rPr>
              <a:t>1</a:t>
            </a:r>
            <a:endParaRPr lang="ja-JP" altLang="en-US" sz="1800" baseline="30000" dirty="0">
              <a:latin typeface="+mj-lt"/>
            </a:endParaRPr>
          </a:p>
        </p:txBody>
      </p:sp>
      <p:sp>
        <p:nvSpPr>
          <p:cNvPr id="8" name="テキスト ボックス 7"/>
          <p:cNvSpPr txBox="1"/>
          <p:nvPr/>
        </p:nvSpPr>
        <p:spPr>
          <a:xfrm>
            <a:off x="9122624" y="1378590"/>
            <a:ext cx="1002197" cy="369332"/>
          </a:xfrm>
          <a:prstGeom prst="rect">
            <a:avLst/>
          </a:prstGeom>
          <a:noFill/>
        </p:spPr>
        <p:txBody>
          <a:bodyPr wrap="none" rtlCol="0">
            <a:spAutoFit/>
          </a:bodyPr>
          <a:lstStyle/>
          <a:p>
            <a:r>
              <a:rPr lang="en-US" altLang="ja-JP" sz="1800" i="1" dirty="0" err="1">
                <a:latin typeface="+mj-lt"/>
              </a:rPr>
              <a:t>P</a:t>
            </a:r>
            <a:r>
              <a:rPr lang="en-US" altLang="ja-JP" sz="1800" baseline="-25000" dirty="0" err="1">
                <a:latin typeface="+mj-lt"/>
              </a:rPr>
              <a:t>e</a:t>
            </a:r>
            <a:r>
              <a:rPr lang="ja-JP" altLang="en-US" sz="1800" dirty="0">
                <a:latin typeface="+mj-lt"/>
              </a:rPr>
              <a:t>∝</a:t>
            </a:r>
            <a:r>
              <a:rPr lang="en-US" altLang="ja-JP" sz="1800" i="1" dirty="0">
                <a:latin typeface="+mj-lt"/>
              </a:rPr>
              <a:t>f</a:t>
            </a:r>
            <a:r>
              <a:rPr lang="ja-JP" altLang="en-US" sz="1800" i="1" dirty="0">
                <a:latin typeface="+mj-lt"/>
              </a:rPr>
              <a:t> </a:t>
            </a:r>
            <a:r>
              <a:rPr lang="en-US" altLang="ja-JP" sz="1800" baseline="30000" dirty="0">
                <a:latin typeface="+mj-lt"/>
              </a:rPr>
              <a:t>2</a:t>
            </a:r>
            <a:endParaRPr lang="ja-JP" altLang="en-US" sz="1800" baseline="30000" dirty="0">
              <a:latin typeface="+mj-lt"/>
            </a:endParaRPr>
          </a:p>
        </p:txBody>
      </p:sp>
      <p:sp>
        <p:nvSpPr>
          <p:cNvPr id="12" name="テキスト ボックス 11"/>
          <p:cNvSpPr txBox="1"/>
          <p:nvPr/>
        </p:nvSpPr>
        <p:spPr>
          <a:xfrm>
            <a:off x="10274752" y="1378590"/>
            <a:ext cx="1239442" cy="369332"/>
          </a:xfrm>
          <a:prstGeom prst="rect">
            <a:avLst/>
          </a:prstGeom>
          <a:noFill/>
        </p:spPr>
        <p:txBody>
          <a:bodyPr wrap="none" rtlCol="0">
            <a:spAutoFit/>
          </a:bodyPr>
          <a:lstStyle/>
          <a:p>
            <a:r>
              <a:rPr lang="en-US" altLang="ja-JP" sz="1800" i="1" dirty="0" err="1">
                <a:latin typeface="+mj-lt"/>
              </a:rPr>
              <a:t>P</a:t>
            </a:r>
            <a:r>
              <a:rPr lang="en-US" altLang="ja-JP" sz="1800" baseline="-25000" dirty="0" err="1">
                <a:latin typeface="+mj-lt"/>
              </a:rPr>
              <a:t>ex</a:t>
            </a:r>
            <a:r>
              <a:rPr lang="ja-JP" altLang="en-US" sz="1800" dirty="0">
                <a:latin typeface="+mj-lt"/>
              </a:rPr>
              <a:t>∝</a:t>
            </a:r>
            <a:r>
              <a:rPr lang="en-US" altLang="ja-JP" sz="1800" i="1" dirty="0">
                <a:latin typeface="+mj-lt"/>
              </a:rPr>
              <a:t>f</a:t>
            </a:r>
            <a:r>
              <a:rPr lang="ja-JP" altLang="en-US" sz="1800" i="1" dirty="0">
                <a:latin typeface="+mj-lt"/>
              </a:rPr>
              <a:t> </a:t>
            </a:r>
            <a:r>
              <a:rPr lang="en-US" altLang="ja-JP" sz="1800" baseline="30000" dirty="0">
                <a:latin typeface="+mj-lt"/>
              </a:rPr>
              <a:t>1.5</a:t>
            </a:r>
            <a:endParaRPr lang="ja-JP" altLang="en-US" sz="1800" baseline="30000" dirty="0">
              <a:latin typeface="+mj-lt"/>
            </a:endParaRPr>
          </a:p>
        </p:txBody>
      </p:sp>
      <p:sp>
        <p:nvSpPr>
          <p:cNvPr id="13" name="テキスト ボックス 12"/>
          <p:cNvSpPr txBox="1"/>
          <p:nvPr/>
        </p:nvSpPr>
        <p:spPr>
          <a:xfrm>
            <a:off x="7104112" y="2060849"/>
            <a:ext cx="2662908" cy="369332"/>
          </a:xfrm>
          <a:prstGeom prst="rect">
            <a:avLst/>
          </a:prstGeom>
          <a:noFill/>
        </p:spPr>
        <p:txBody>
          <a:bodyPr wrap="none" rtlCol="0">
            <a:spAutoFit/>
          </a:bodyPr>
          <a:lstStyle/>
          <a:p>
            <a:r>
              <a:rPr lang="en-US" altLang="ja-JP" sz="1800" i="1" dirty="0">
                <a:latin typeface="+mj-lt"/>
              </a:rPr>
              <a:t>P</a:t>
            </a:r>
            <a:r>
              <a:rPr lang="en-US" altLang="ja-JP" sz="1800" dirty="0">
                <a:latin typeface="+mj-lt"/>
              </a:rPr>
              <a:t> = </a:t>
            </a:r>
            <a:r>
              <a:rPr lang="en-US" altLang="ja-JP" sz="1800" i="1" dirty="0" err="1">
                <a:latin typeface="+mj-lt"/>
              </a:rPr>
              <a:t>af</a:t>
            </a:r>
            <a:r>
              <a:rPr lang="en-US" altLang="ja-JP" sz="1800" dirty="0">
                <a:latin typeface="+mj-lt"/>
              </a:rPr>
              <a:t> + </a:t>
            </a:r>
            <a:r>
              <a:rPr lang="en-US" altLang="ja-JP" sz="1800" i="1" dirty="0" err="1">
                <a:latin typeface="+mj-lt"/>
              </a:rPr>
              <a:t>cf</a:t>
            </a:r>
            <a:r>
              <a:rPr lang="en-US" altLang="ja-JP" sz="1800" i="1" dirty="0">
                <a:latin typeface="+mj-lt"/>
              </a:rPr>
              <a:t> </a:t>
            </a:r>
            <a:r>
              <a:rPr lang="en-US" altLang="ja-JP" sz="1800" baseline="30000" dirty="0">
                <a:latin typeface="+mj-lt"/>
              </a:rPr>
              <a:t>2</a:t>
            </a:r>
            <a:r>
              <a:rPr lang="en-US" altLang="ja-JP" sz="1800" dirty="0">
                <a:latin typeface="+mj-lt"/>
              </a:rPr>
              <a:t>+ </a:t>
            </a:r>
            <a:r>
              <a:rPr lang="en-US" altLang="ja-JP" sz="1800" i="1" dirty="0">
                <a:latin typeface="+mj-lt"/>
              </a:rPr>
              <a:t>bf </a:t>
            </a:r>
            <a:r>
              <a:rPr lang="en-US" altLang="ja-JP" sz="1800" baseline="30000" dirty="0">
                <a:latin typeface="+mj-lt"/>
              </a:rPr>
              <a:t>1.5</a:t>
            </a:r>
            <a:endParaRPr lang="ja-JP" altLang="en-US" sz="1800" dirty="0">
              <a:latin typeface="+mj-lt"/>
            </a:endParaRPr>
          </a:p>
        </p:txBody>
      </p:sp>
      <p:sp>
        <p:nvSpPr>
          <p:cNvPr id="14" name="正方形/長方形 13"/>
          <p:cNvSpPr/>
          <p:nvPr/>
        </p:nvSpPr>
        <p:spPr>
          <a:xfrm>
            <a:off x="6340323" y="3404899"/>
            <a:ext cx="3031599" cy="369332"/>
          </a:xfrm>
          <a:prstGeom prst="rect">
            <a:avLst/>
          </a:prstGeom>
        </p:spPr>
        <p:txBody>
          <a:bodyPr wrap="none">
            <a:spAutoFit/>
          </a:bodyPr>
          <a:lstStyle/>
          <a:p>
            <a:r>
              <a:rPr lang="en-US" altLang="ja-JP" sz="1800" i="1" dirty="0">
                <a:latin typeface="+mj-lt"/>
              </a:rPr>
              <a:t>P/f</a:t>
            </a:r>
            <a:r>
              <a:rPr lang="en-US" altLang="ja-JP" sz="1800" dirty="0">
                <a:latin typeface="+mj-lt"/>
              </a:rPr>
              <a:t> = </a:t>
            </a:r>
            <a:r>
              <a:rPr lang="en-US" altLang="ja-JP" sz="1800" i="1" dirty="0">
                <a:latin typeface="+mj-lt"/>
              </a:rPr>
              <a:t>a</a:t>
            </a:r>
            <a:r>
              <a:rPr lang="en-US" altLang="ja-JP" sz="1800" dirty="0">
                <a:latin typeface="+mj-lt"/>
              </a:rPr>
              <a:t> + </a:t>
            </a:r>
            <a:r>
              <a:rPr lang="en-US" altLang="ja-JP" sz="1800" i="1" dirty="0" err="1">
                <a:latin typeface="+mj-lt"/>
              </a:rPr>
              <a:t>cf</a:t>
            </a:r>
            <a:r>
              <a:rPr lang="en-US" altLang="ja-JP" sz="1800" dirty="0">
                <a:latin typeface="+mj-lt"/>
              </a:rPr>
              <a:t> + </a:t>
            </a:r>
            <a:r>
              <a:rPr lang="en-US" altLang="ja-JP" sz="1800" i="1" dirty="0">
                <a:latin typeface="+mj-lt"/>
              </a:rPr>
              <a:t>bf </a:t>
            </a:r>
            <a:r>
              <a:rPr lang="en-US" altLang="ja-JP" sz="1800" baseline="30000" dirty="0">
                <a:latin typeface="+mj-lt"/>
              </a:rPr>
              <a:t>0.5</a:t>
            </a:r>
            <a:r>
              <a:rPr lang="en-US" altLang="ja-JP" sz="1800" dirty="0">
                <a:latin typeface="+mj-lt"/>
              </a:rPr>
              <a:t>	 </a:t>
            </a:r>
            <a:endParaRPr lang="ja-JP" altLang="en-US" sz="1800" dirty="0">
              <a:latin typeface="+mj-lt"/>
            </a:endParaRPr>
          </a:p>
        </p:txBody>
      </p:sp>
      <p:cxnSp>
        <p:nvCxnSpPr>
          <p:cNvPr id="17" name="直線矢印コネクタ 16"/>
          <p:cNvCxnSpPr/>
          <p:nvPr/>
        </p:nvCxnSpPr>
        <p:spPr>
          <a:xfrm flipH="1" flipV="1">
            <a:off x="4943872" y="2132857"/>
            <a:ext cx="1296144" cy="15269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H="1">
            <a:off x="4727848" y="3659834"/>
            <a:ext cx="1512168" cy="11373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円/楕円 21"/>
          <p:cNvSpPr/>
          <p:nvPr/>
        </p:nvSpPr>
        <p:spPr>
          <a:xfrm>
            <a:off x="7605486" y="3460926"/>
            <a:ext cx="290286" cy="356332"/>
          </a:xfrm>
          <a:prstGeom prst="ellipse">
            <a:avLst/>
          </a:prstGeom>
          <a:no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ja-JP" altLang="en-US" sz="1800"/>
          </a:p>
        </p:txBody>
      </p:sp>
      <p:sp>
        <p:nvSpPr>
          <p:cNvPr id="23" name="テキスト ボックス 22"/>
          <p:cNvSpPr txBox="1"/>
          <p:nvPr/>
        </p:nvSpPr>
        <p:spPr>
          <a:xfrm>
            <a:off x="6240016" y="3927610"/>
            <a:ext cx="5342384" cy="646331"/>
          </a:xfrm>
          <a:prstGeom prst="rect">
            <a:avLst/>
          </a:prstGeom>
          <a:noFill/>
        </p:spPr>
        <p:txBody>
          <a:bodyPr wrap="square" rtlCol="0">
            <a:spAutoFit/>
          </a:bodyPr>
          <a:lstStyle/>
          <a:p>
            <a:r>
              <a:rPr lang="en-US" altLang="ja-JP" sz="1800" dirty="0"/>
              <a:t>Contribution of excess eddy current loss is dominant in medium </a:t>
            </a:r>
            <a:r>
              <a:rPr lang="en-US" altLang="ja-JP" sz="1800" i="1" dirty="0"/>
              <a:t>f</a:t>
            </a:r>
            <a:endParaRPr lang="ja-JP" altLang="en-US" sz="1800" dirty="0"/>
          </a:p>
        </p:txBody>
      </p:sp>
      <p:sp>
        <p:nvSpPr>
          <p:cNvPr id="16" name="テキスト ボックス 15"/>
          <p:cNvSpPr txBox="1"/>
          <p:nvPr/>
        </p:nvSpPr>
        <p:spPr>
          <a:xfrm>
            <a:off x="7931698" y="2492897"/>
            <a:ext cx="2736303" cy="646331"/>
          </a:xfrm>
          <a:prstGeom prst="rect">
            <a:avLst/>
          </a:prstGeom>
          <a:noFill/>
        </p:spPr>
        <p:txBody>
          <a:bodyPr wrap="square" rtlCol="0">
            <a:spAutoFit/>
          </a:bodyPr>
          <a:lstStyle/>
          <a:p>
            <a:r>
              <a:rPr lang="en-US" altLang="ja-JP" sz="1800" dirty="0"/>
              <a:t>conventional plot: liner = eddy current </a:t>
            </a:r>
            <a:endParaRPr lang="ja-JP" altLang="en-US" sz="1800" dirty="0"/>
          </a:p>
        </p:txBody>
      </p:sp>
      <p:sp>
        <p:nvSpPr>
          <p:cNvPr id="3" name="テキスト ボックス 2"/>
          <p:cNvSpPr txBox="1"/>
          <p:nvPr/>
        </p:nvSpPr>
        <p:spPr>
          <a:xfrm>
            <a:off x="6240016" y="4555856"/>
            <a:ext cx="3824956" cy="646331"/>
          </a:xfrm>
          <a:prstGeom prst="rect">
            <a:avLst/>
          </a:prstGeom>
          <a:noFill/>
        </p:spPr>
        <p:txBody>
          <a:bodyPr wrap="square" rtlCol="0">
            <a:spAutoFit/>
          </a:bodyPr>
          <a:lstStyle/>
          <a:p>
            <a:r>
              <a:rPr kumimoji="1" lang="en-US" altLang="ja-JP" sz="1800" i="1" dirty="0"/>
              <a:t>b</a:t>
            </a:r>
            <a:r>
              <a:rPr kumimoji="1" lang="en-US" altLang="ja-JP" sz="1800" dirty="0"/>
              <a:t> is strongly depending on pinning of domain wall</a:t>
            </a:r>
            <a:endParaRPr kumimoji="1" lang="ja-JP" altLang="en-US" sz="1800" dirty="0"/>
          </a:p>
        </p:txBody>
      </p:sp>
      <p:sp>
        <p:nvSpPr>
          <p:cNvPr id="4" name="テキスト ボックス 3"/>
          <p:cNvSpPr txBox="1"/>
          <p:nvPr/>
        </p:nvSpPr>
        <p:spPr>
          <a:xfrm>
            <a:off x="7149324" y="5455309"/>
            <a:ext cx="3824956" cy="646331"/>
          </a:xfrm>
          <a:prstGeom prst="rect">
            <a:avLst/>
          </a:prstGeom>
          <a:noFill/>
        </p:spPr>
        <p:txBody>
          <a:bodyPr wrap="square" rtlCol="0">
            <a:spAutoFit/>
          </a:bodyPr>
          <a:lstStyle/>
          <a:p>
            <a:r>
              <a:rPr kumimoji="1" lang="en-US" altLang="ja-JP" sz="1800" dirty="0"/>
              <a:t>High </a:t>
            </a:r>
            <a:r>
              <a:rPr kumimoji="1" lang="en-US" altLang="ja-JP" sz="1800" i="1" dirty="0"/>
              <a:t>B</a:t>
            </a:r>
            <a:r>
              <a:rPr kumimoji="1" lang="en-US" altLang="ja-JP" sz="1800" baseline="-25000" dirty="0"/>
              <a:t>s</a:t>
            </a:r>
            <a:r>
              <a:rPr kumimoji="1" lang="en-US" altLang="ja-JP" sz="1800" dirty="0"/>
              <a:t> </a:t>
            </a:r>
            <a:r>
              <a:rPr kumimoji="1" lang="en-US" altLang="ja-JP" sz="1800" dirty="0" err="1"/>
              <a:t>nano</a:t>
            </a:r>
            <a:r>
              <a:rPr kumimoji="1" lang="en-US" altLang="ja-JP" sz="1800" dirty="0"/>
              <a:t> can be used in higher frequency</a:t>
            </a:r>
            <a:endParaRPr kumimoji="1" lang="ja-JP" altLang="en-US" sz="1800" dirty="0"/>
          </a:p>
        </p:txBody>
      </p:sp>
      <p:sp>
        <p:nvSpPr>
          <p:cNvPr id="9" name="テキスト ボックス 8"/>
          <p:cNvSpPr txBox="1"/>
          <p:nvPr/>
        </p:nvSpPr>
        <p:spPr>
          <a:xfrm>
            <a:off x="9061802" y="3429000"/>
            <a:ext cx="2680542" cy="369332"/>
          </a:xfrm>
          <a:prstGeom prst="rect">
            <a:avLst/>
          </a:prstGeom>
          <a:noFill/>
        </p:spPr>
        <p:txBody>
          <a:bodyPr wrap="none" rtlCol="0">
            <a:spAutoFit/>
          </a:bodyPr>
          <a:lstStyle/>
          <a:p>
            <a:r>
              <a:rPr lang="en-US" altLang="ja-JP" sz="1800" i="1" dirty="0"/>
              <a:t>c </a:t>
            </a:r>
            <a:r>
              <a:rPr lang="en-US" altLang="ja-JP" sz="1800" dirty="0"/>
              <a:t>: </a:t>
            </a:r>
            <a:r>
              <a:rPr lang="en-US" altLang="ja-JP" sz="1800" dirty="0">
                <a:highlight>
                  <a:srgbClr val="FFFF00"/>
                </a:highlight>
              </a:rPr>
              <a:t>negligibly small  </a:t>
            </a:r>
            <a:endParaRPr kumimoji="1" lang="ja-JP" altLang="en-US" sz="1800" dirty="0">
              <a:highlight>
                <a:srgbClr val="FFFF00"/>
              </a:highlight>
            </a:endParaRPr>
          </a:p>
        </p:txBody>
      </p:sp>
      <p:sp>
        <p:nvSpPr>
          <p:cNvPr id="11" name="テキスト ボックス 10">
            <a:extLst>
              <a:ext uri="{FF2B5EF4-FFF2-40B4-BE49-F238E27FC236}">
                <a16:creationId xmlns:a16="http://schemas.microsoft.com/office/drawing/2014/main" id="{E30BBB80-1A50-D455-3176-817D9D2197B6}"/>
              </a:ext>
            </a:extLst>
          </p:cNvPr>
          <p:cNvSpPr txBox="1"/>
          <p:nvPr/>
        </p:nvSpPr>
        <p:spPr>
          <a:xfrm>
            <a:off x="1436827" y="6517329"/>
            <a:ext cx="3626185" cy="338554"/>
          </a:xfrm>
          <a:prstGeom prst="rect">
            <a:avLst/>
          </a:prstGeom>
          <a:noFill/>
        </p:spPr>
        <p:txBody>
          <a:bodyPr wrap="none" rtlCol="0">
            <a:spAutoFit/>
          </a:bodyPr>
          <a:lstStyle/>
          <a:p>
            <a:r>
              <a:rPr kumimoji="1" lang="en-US" altLang="ja-JP" sz="1600" dirty="0">
                <a:solidFill>
                  <a:srgbClr val="00B050"/>
                </a:solidFill>
              </a:rPr>
              <a:t>M. </a:t>
            </a:r>
            <a:r>
              <a:rPr kumimoji="1" lang="en-US" altLang="ja-JP" sz="1600" dirty="0" err="1">
                <a:solidFill>
                  <a:srgbClr val="00B050"/>
                </a:solidFill>
              </a:rPr>
              <a:t>Ohta</a:t>
            </a:r>
            <a:r>
              <a:rPr kumimoji="1" lang="en-US" altLang="ja-JP" sz="1600" dirty="0">
                <a:solidFill>
                  <a:srgbClr val="00B050"/>
                </a:solidFill>
              </a:rPr>
              <a:t> et al.: </a:t>
            </a:r>
            <a:r>
              <a:rPr kumimoji="1" lang="en-US" altLang="ja-JP" sz="1600" i="1" dirty="0">
                <a:solidFill>
                  <a:srgbClr val="00B050"/>
                </a:solidFill>
              </a:rPr>
              <a:t>IEEE. Trans. Mag.</a:t>
            </a:r>
            <a:r>
              <a:rPr kumimoji="1" lang="en-US" altLang="ja-JP" sz="1600" dirty="0">
                <a:solidFill>
                  <a:srgbClr val="00B050"/>
                </a:solidFill>
              </a:rPr>
              <a:t> (2018).</a:t>
            </a:r>
            <a:endParaRPr kumimoji="1" lang="ja-JP" altLang="en-US" sz="1600" dirty="0">
              <a:solidFill>
                <a:srgbClr val="00B050"/>
              </a:solidFill>
            </a:endParaRPr>
          </a:p>
        </p:txBody>
      </p:sp>
    </p:spTree>
    <p:extLst>
      <p:ext uri="{BB962C8B-B14F-4D97-AF65-F5344CB8AC3E}">
        <p14:creationId xmlns:p14="http://schemas.microsoft.com/office/powerpoint/2010/main" val="4733641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a:extLst>
              <a:ext uri="{FF2B5EF4-FFF2-40B4-BE49-F238E27FC236}">
                <a16:creationId xmlns:a16="http://schemas.microsoft.com/office/drawing/2014/main" id="{53ABFD14-DBCE-4B16-AFCF-6E3C0D632B1B}"/>
              </a:ext>
            </a:extLst>
          </p:cNvPr>
          <p:cNvSpPr txBox="1">
            <a:spLocks/>
          </p:cNvSpPr>
          <p:nvPr/>
        </p:nvSpPr>
        <p:spPr>
          <a:xfrm>
            <a:off x="0" y="93724"/>
            <a:ext cx="8936581" cy="467345"/>
          </a:xfrm>
          <a:prstGeom prst="rect">
            <a:avLst/>
          </a:prstGeom>
        </p:spPr>
        <p:txBody>
          <a:bodyPr tIns="96000" bIns="0">
            <a:noAutofit/>
          </a:bodyPr>
          <a:lstStyle>
            <a:lvl1pPr marL="0" indent="0" algn="l" defTabSz="342900" rtl="0" eaLnBrk="1" latinLnBrk="0" hangingPunct="1">
              <a:spcBef>
                <a:spcPct val="0"/>
              </a:spcBef>
              <a:buFontTx/>
              <a:buNone/>
              <a:defRPr kumimoji="1" sz="2000" b="1" kern="1200" baseline="0">
                <a:solidFill>
                  <a:schemeClr val="bg1"/>
                </a:solidFill>
                <a:latin typeface="+mj-lt"/>
                <a:ea typeface="Meiryo UI" panose="020B0604030504040204" pitchFamily="50" charset="-128"/>
                <a:cs typeface="+mj-cs"/>
              </a:defRPr>
            </a:lvl1pPr>
          </a:lstStyle>
          <a:p>
            <a:r>
              <a:rPr lang="en-US" altLang="ja-JP" sz="2400" dirty="0">
                <a:solidFill>
                  <a:schemeClr val="tx1"/>
                </a:solidFill>
              </a:rPr>
              <a:t>Comparison of core materials in Φ50mm</a:t>
            </a:r>
            <a:r>
              <a:rPr lang="ja-JP" altLang="en-US" sz="2400" dirty="0">
                <a:solidFill>
                  <a:schemeClr val="tx1"/>
                </a:solidFill>
              </a:rPr>
              <a:t> </a:t>
            </a:r>
            <a:r>
              <a:rPr lang="en-US" altLang="ja-JP" sz="2400" dirty="0">
                <a:solidFill>
                  <a:schemeClr val="tx1"/>
                </a:solidFill>
              </a:rPr>
              <a:t>motor </a:t>
            </a:r>
            <a:endParaRPr lang="ja-JP" altLang="en-US" sz="2400" dirty="0">
              <a:solidFill>
                <a:schemeClr val="tx1"/>
              </a:solidFill>
            </a:endParaRPr>
          </a:p>
        </p:txBody>
      </p:sp>
      <p:sp>
        <p:nvSpPr>
          <p:cNvPr id="5" name="テキスト ボックス 4">
            <a:extLst>
              <a:ext uri="{FF2B5EF4-FFF2-40B4-BE49-F238E27FC236}">
                <a16:creationId xmlns:a16="http://schemas.microsoft.com/office/drawing/2014/main" id="{ED336938-F89F-497B-BF29-E5CAD0076269}"/>
              </a:ext>
            </a:extLst>
          </p:cNvPr>
          <p:cNvSpPr txBox="1"/>
          <p:nvPr/>
        </p:nvSpPr>
        <p:spPr>
          <a:xfrm>
            <a:off x="1377402" y="1019047"/>
            <a:ext cx="1005403" cy="420564"/>
          </a:xfrm>
          <a:prstGeom prst="rect">
            <a:avLst/>
          </a:prstGeom>
        </p:spPr>
        <p:style>
          <a:lnRef idx="0">
            <a:schemeClr val="dk1"/>
          </a:lnRef>
          <a:fillRef idx="3">
            <a:schemeClr val="dk1"/>
          </a:fillRef>
          <a:effectRef idx="3">
            <a:schemeClr val="dk1"/>
          </a:effectRef>
          <a:fontRef idx="minor">
            <a:schemeClr val="lt1"/>
          </a:fontRef>
        </p:style>
        <p:txBody>
          <a:bodyPr wrap="none" rtlCol="0">
            <a:spAutoFit/>
          </a:bodyPr>
          <a:lstStyle/>
          <a:p>
            <a:r>
              <a:rPr lang="en-US" altLang="ja-JP" sz="2133" b="1" dirty="0">
                <a:solidFill>
                  <a:schemeClr val="bg1"/>
                </a:solidFill>
                <a:ea typeface="メイリオ" panose="020B0604030504040204" pitchFamily="50" charset="-128"/>
              </a:rPr>
              <a:t>SPEC</a:t>
            </a:r>
            <a:endParaRPr lang="ja-JP" altLang="en-US" sz="2133" b="1" dirty="0">
              <a:solidFill>
                <a:schemeClr val="bg1"/>
              </a:solidFill>
              <a:ea typeface="メイリオ" panose="020B0604030504040204" pitchFamily="50" charset="-128"/>
            </a:endParaRPr>
          </a:p>
        </p:txBody>
      </p:sp>
      <p:graphicFrame>
        <p:nvGraphicFramePr>
          <p:cNvPr id="26" name="表 25">
            <a:extLst>
              <a:ext uri="{FF2B5EF4-FFF2-40B4-BE49-F238E27FC236}">
                <a16:creationId xmlns:a16="http://schemas.microsoft.com/office/drawing/2014/main" id="{71545360-2577-4AA6-A9BE-8B166C35B473}"/>
              </a:ext>
            </a:extLst>
          </p:cNvPr>
          <p:cNvGraphicFramePr>
            <a:graphicFrameLocks noGrp="1"/>
          </p:cNvGraphicFramePr>
          <p:nvPr>
            <p:extLst>
              <p:ext uri="{D42A27DB-BD31-4B8C-83A1-F6EECF244321}">
                <p14:modId xmlns:p14="http://schemas.microsoft.com/office/powerpoint/2010/main" val="3050265488"/>
              </p:ext>
            </p:extLst>
          </p:nvPr>
        </p:nvGraphicFramePr>
        <p:xfrm>
          <a:off x="5516781" y="1274140"/>
          <a:ext cx="5997388" cy="4364747"/>
        </p:xfrm>
        <a:graphic>
          <a:graphicData uri="http://schemas.openxmlformats.org/drawingml/2006/table">
            <a:tbl>
              <a:tblPr firstRow="1" bandRow="1">
                <a:tableStyleId>{5C22544A-7EE6-4342-B048-85BDC9FD1C3A}</a:tableStyleId>
              </a:tblPr>
              <a:tblGrid>
                <a:gridCol w="1742130">
                  <a:extLst>
                    <a:ext uri="{9D8B030D-6E8A-4147-A177-3AD203B41FA5}">
                      <a16:colId xmlns:a16="http://schemas.microsoft.com/office/drawing/2014/main" val="220711752"/>
                    </a:ext>
                  </a:extLst>
                </a:gridCol>
                <a:gridCol w="4255258">
                  <a:extLst>
                    <a:ext uri="{9D8B030D-6E8A-4147-A177-3AD203B41FA5}">
                      <a16:colId xmlns:a16="http://schemas.microsoft.com/office/drawing/2014/main" val="2949351158"/>
                    </a:ext>
                  </a:extLst>
                </a:gridCol>
              </a:tblGrid>
              <a:tr h="375920">
                <a:tc>
                  <a:txBody>
                    <a:bodyPr/>
                    <a:lstStyle/>
                    <a:p>
                      <a:pPr algn="ctr"/>
                      <a:r>
                        <a:rPr kumimoji="1" lang="en-US" altLang="ja-JP" sz="1900" dirty="0">
                          <a:latin typeface="Meiryo UI" panose="020B0604030504040204" pitchFamily="50" charset="-128"/>
                          <a:ea typeface="Meiryo UI" panose="020B0604030504040204" pitchFamily="50" charset="-128"/>
                        </a:rPr>
                        <a:t>item</a:t>
                      </a:r>
                      <a:endParaRPr kumimoji="1" lang="ja-JP" altLang="en-US" sz="1900" dirty="0">
                        <a:latin typeface="Meiryo UI" panose="020B0604030504040204" pitchFamily="50" charset="-128"/>
                        <a:ea typeface="Meiryo UI" panose="020B0604030504040204" pitchFamily="50" charset="-128"/>
                      </a:endParaRPr>
                    </a:p>
                  </a:txBody>
                  <a:tcPr/>
                </a:tc>
                <a:tc>
                  <a:txBody>
                    <a:bodyPr/>
                    <a:lstStyle/>
                    <a:p>
                      <a:pPr algn="ctr"/>
                      <a:r>
                        <a:rPr kumimoji="1" lang="en-US" altLang="ja-JP" sz="1900" dirty="0">
                          <a:latin typeface="Meiryo UI" panose="020B0604030504040204" pitchFamily="50" charset="-128"/>
                          <a:ea typeface="Meiryo UI" panose="020B0604030504040204" pitchFamily="50" charset="-128"/>
                        </a:rPr>
                        <a:t>value</a:t>
                      </a:r>
                      <a:endParaRPr kumimoji="1" lang="ja-JP" altLang="en-US" sz="19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771069111"/>
                  </a:ext>
                </a:extLst>
              </a:tr>
              <a:tr h="375920">
                <a:tc>
                  <a:txBody>
                    <a:bodyPr/>
                    <a:lstStyle/>
                    <a:p>
                      <a:pPr algn="ctr"/>
                      <a:r>
                        <a:rPr kumimoji="1" lang="en-US" altLang="ja-JP" sz="1900" dirty="0">
                          <a:latin typeface="Meiryo UI" panose="020B0604030504040204" pitchFamily="50" charset="-128"/>
                          <a:ea typeface="Meiryo UI" panose="020B0604030504040204" pitchFamily="50" charset="-128"/>
                        </a:rPr>
                        <a:t>Stator</a:t>
                      </a:r>
                      <a:endParaRPr kumimoji="1" lang="ja-JP" altLang="en-US" sz="1900" dirty="0">
                        <a:latin typeface="Meiryo UI" panose="020B0604030504040204" pitchFamily="50" charset="-128"/>
                        <a:ea typeface="Meiryo UI" panose="020B0604030504040204" pitchFamily="50" charset="-128"/>
                      </a:endParaRPr>
                    </a:p>
                  </a:txBody>
                  <a:tcPr/>
                </a:tc>
                <a:tc>
                  <a:txBody>
                    <a:bodyPr/>
                    <a:lstStyle/>
                    <a:p>
                      <a:pPr algn="ctr"/>
                      <a:r>
                        <a:rPr kumimoji="1" lang="en-US" altLang="ja-JP" sz="1900" dirty="0">
                          <a:latin typeface="Meiryo UI" panose="020B0604030504040204" pitchFamily="50" charset="-128"/>
                          <a:ea typeface="Meiryo UI" panose="020B0604030504040204" pitchFamily="50" charset="-128"/>
                        </a:rPr>
                        <a:t>Φ50</a:t>
                      </a:r>
                      <a:r>
                        <a:rPr kumimoji="1" lang="ja-JP" altLang="en-US" sz="1900" baseline="0" dirty="0">
                          <a:latin typeface="Meiryo UI" panose="020B0604030504040204" pitchFamily="50" charset="-128"/>
                          <a:ea typeface="Meiryo UI" panose="020B0604030504040204" pitchFamily="50" charset="-128"/>
                        </a:rPr>
                        <a:t> </a:t>
                      </a:r>
                      <a:r>
                        <a:rPr kumimoji="1" lang="en-US" altLang="ja-JP" sz="1900" dirty="0">
                          <a:latin typeface="Meiryo UI" panose="020B0604030504040204" pitchFamily="50" charset="-128"/>
                          <a:ea typeface="Meiryo UI" panose="020B0604030504040204" pitchFamily="50" charset="-128"/>
                        </a:rPr>
                        <a:t>mm</a:t>
                      </a:r>
                      <a:endParaRPr kumimoji="1" lang="ja-JP" altLang="en-US" sz="19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3948595199"/>
                  </a:ext>
                </a:extLst>
              </a:tr>
              <a:tr h="375920">
                <a:tc>
                  <a:txBody>
                    <a:bodyPr/>
                    <a:lstStyle/>
                    <a:p>
                      <a:pPr algn="ctr"/>
                      <a:r>
                        <a:rPr kumimoji="1" lang="en-US" altLang="ja-JP" sz="1900" dirty="0">
                          <a:latin typeface="Meiryo UI" panose="020B0604030504040204" pitchFamily="50" charset="-128"/>
                          <a:ea typeface="Meiryo UI" panose="020B0604030504040204" pitchFamily="50" charset="-128"/>
                        </a:rPr>
                        <a:t>Rotor</a:t>
                      </a:r>
                      <a:endParaRPr kumimoji="1" lang="ja-JP" altLang="en-US" sz="1900" dirty="0">
                        <a:latin typeface="Meiryo UI" panose="020B0604030504040204" pitchFamily="50" charset="-128"/>
                        <a:ea typeface="Meiryo UI" panose="020B0604030504040204" pitchFamily="50" charset="-128"/>
                      </a:endParaRPr>
                    </a:p>
                  </a:txBody>
                  <a:tcPr/>
                </a:tc>
                <a:tc>
                  <a:txBody>
                    <a:bodyPr/>
                    <a:lstStyle/>
                    <a:p>
                      <a:pPr algn="ctr"/>
                      <a:r>
                        <a:rPr kumimoji="1" lang="en-US" altLang="ja-JP" sz="1900" dirty="0">
                          <a:solidFill>
                            <a:schemeClr val="tx1"/>
                          </a:solidFill>
                          <a:latin typeface="Meiryo UI" panose="020B0604030504040204" pitchFamily="50" charset="-128"/>
                          <a:ea typeface="Meiryo UI" panose="020B0604030504040204" pitchFamily="50" charset="-128"/>
                        </a:rPr>
                        <a:t>Φ31.4</a:t>
                      </a:r>
                      <a:r>
                        <a:rPr kumimoji="1" lang="en-US" altLang="ja-JP" sz="1900" dirty="0">
                          <a:latin typeface="Meiryo UI" panose="020B0604030504040204" pitchFamily="50" charset="-128"/>
                          <a:ea typeface="Meiryo UI" panose="020B0604030504040204" pitchFamily="50" charset="-128"/>
                        </a:rPr>
                        <a:t> mm</a:t>
                      </a:r>
                      <a:endParaRPr kumimoji="1" lang="ja-JP" altLang="en-US" sz="19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167757591"/>
                  </a:ext>
                </a:extLst>
              </a:tr>
              <a:tr h="375920">
                <a:tc>
                  <a:txBody>
                    <a:bodyPr/>
                    <a:lstStyle/>
                    <a:p>
                      <a:pPr algn="ctr"/>
                      <a:r>
                        <a:rPr kumimoji="1" lang="en-US" altLang="ja-JP" sz="1900" dirty="0">
                          <a:latin typeface="Meiryo UI" panose="020B0604030504040204" pitchFamily="50" charset="-128"/>
                          <a:ea typeface="Meiryo UI" panose="020B0604030504040204" pitchFamily="50" charset="-128"/>
                        </a:rPr>
                        <a:t>Gap</a:t>
                      </a:r>
                      <a:endParaRPr kumimoji="1" lang="ja-JP" altLang="en-US" sz="1900" dirty="0">
                        <a:latin typeface="Meiryo UI" panose="020B0604030504040204" pitchFamily="50" charset="-128"/>
                        <a:ea typeface="Meiryo UI" panose="020B0604030504040204" pitchFamily="50" charset="-128"/>
                      </a:endParaRPr>
                    </a:p>
                  </a:txBody>
                  <a:tcPr/>
                </a:tc>
                <a:tc>
                  <a:txBody>
                    <a:bodyPr/>
                    <a:lstStyle/>
                    <a:p>
                      <a:pPr algn="ctr"/>
                      <a:r>
                        <a:rPr kumimoji="1" lang="en-US" altLang="ja-JP" sz="1900" dirty="0">
                          <a:latin typeface="Meiryo UI" panose="020B0604030504040204" pitchFamily="50" charset="-128"/>
                          <a:ea typeface="Meiryo UI" panose="020B0604030504040204" pitchFamily="50" charset="-128"/>
                        </a:rPr>
                        <a:t>0.3 mm</a:t>
                      </a:r>
                      <a:endParaRPr kumimoji="1" lang="ja-JP" altLang="en-US" sz="19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582176461"/>
                  </a:ext>
                </a:extLst>
              </a:tr>
              <a:tr h="375920">
                <a:tc>
                  <a:txBody>
                    <a:bodyPr/>
                    <a:lstStyle/>
                    <a:p>
                      <a:pPr algn="ctr"/>
                      <a:r>
                        <a:rPr kumimoji="1" lang="en-US" altLang="ja-JP" sz="1900" dirty="0">
                          <a:latin typeface="Meiryo UI" panose="020B0604030504040204" pitchFamily="50" charset="-128"/>
                          <a:ea typeface="Meiryo UI" panose="020B0604030504040204" pitchFamily="50" charset="-128"/>
                        </a:rPr>
                        <a:t>Thickness</a:t>
                      </a:r>
                      <a:endParaRPr kumimoji="1" lang="ja-JP" altLang="en-US" sz="1900" dirty="0">
                        <a:latin typeface="Meiryo UI" panose="020B0604030504040204" pitchFamily="50" charset="-128"/>
                        <a:ea typeface="Meiryo UI" panose="020B0604030504040204" pitchFamily="50" charset="-128"/>
                      </a:endParaRPr>
                    </a:p>
                  </a:txBody>
                  <a:tcPr/>
                </a:tc>
                <a:tc>
                  <a:txBody>
                    <a:bodyPr/>
                    <a:lstStyle/>
                    <a:p>
                      <a:pPr algn="ctr"/>
                      <a:r>
                        <a:rPr kumimoji="1" lang="en-US" altLang="ja-JP" sz="1900" dirty="0">
                          <a:latin typeface="Meiryo UI" panose="020B0604030504040204" pitchFamily="50" charset="-128"/>
                          <a:ea typeface="Meiryo UI" panose="020B0604030504040204" pitchFamily="50" charset="-128"/>
                        </a:rPr>
                        <a:t>50 mm</a:t>
                      </a:r>
                      <a:endParaRPr kumimoji="1" lang="ja-JP" altLang="en-US" sz="19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352086250"/>
                  </a:ext>
                </a:extLst>
              </a:tr>
              <a:tr h="1027187">
                <a:tc>
                  <a:txBody>
                    <a:bodyPr/>
                    <a:lstStyle/>
                    <a:p>
                      <a:pPr algn="ctr"/>
                      <a:r>
                        <a:rPr kumimoji="1" lang="en-US" altLang="ja-JP" sz="1900" dirty="0">
                          <a:latin typeface="Meiryo UI" panose="020B0604030504040204" pitchFamily="50" charset="-128"/>
                          <a:ea typeface="Meiryo UI" panose="020B0604030504040204" pitchFamily="50" charset="-128"/>
                        </a:rPr>
                        <a:t>Stator</a:t>
                      </a:r>
                      <a:r>
                        <a:rPr kumimoji="1" lang="ja-JP" altLang="en-US" sz="1900" dirty="0">
                          <a:latin typeface="Meiryo UI" panose="020B0604030504040204" pitchFamily="50" charset="-128"/>
                          <a:ea typeface="Meiryo UI" panose="020B0604030504040204" pitchFamily="50" charset="-128"/>
                        </a:rPr>
                        <a:t> </a:t>
                      </a:r>
                      <a:r>
                        <a:rPr kumimoji="1" lang="en-US" altLang="ja-JP" sz="1900" dirty="0">
                          <a:latin typeface="Meiryo UI" panose="020B0604030504040204" pitchFamily="50" charset="-128"/>
                          <a:ea typeface="Meiryo UI" panose="020B0604030504040204" pitchFamily="50" charset="-128"/>
                        </a:rPr>
                        <a:t>core</a:t>
                      </a:r>
                      <a:r>
                        <a:rPr kumimoji="1" lang="ja-JP" altLang="en-US" sz="1900" dirty="0">
                          <a:latin typeface="Meiryo UI" panose="020B0604030504040204" pitchFamily="50" charset="-128"/>
                          <a:ea typeface="Meiryo UI" panose="020B0604030504040204" pitchFamily="50" charset="-128"/>
                        </a:rPr>
                        <a:t> </a:t>
                      </a:r>
                      <a:r>
                        <a:rPr kumimoji="1" lang="en-US" altLang="ja-JP" sz="1900" dirty="0">
                          <a:latin typeface="Meiryo UI" panose="020B0604030504040204" pitchFamily="50" charset="-128"/>
                          <a:ea typeface="Meiryo UI" panose="020B0604030504040204" pitchFamily="50" charset="-128"/>
                        </a:rPr>
                        <a:t>Material</a:t>
                      </a:r>
                      <a:endParaRPr kumimoji="1" lang="ja-JP" altLang="en-US" sz="1900" dirty="0">
                        <a:latin typeface="Meiryo UI" panose="020B0604030504040204" pitchFamily="50" charset="-128"/>
                        <a:ea typeface="Meiryo UI" panose="020B0604030504040204" pitchFamily="50" charset="-128"/>
                      </a:endParaRPr>
                    </a:p>
                  </a:txBody>
                  <a:tcPr/>
                </a:tc>
                <a:tc>
                  <a:txBody>
                    <a:bodyPr/>
                    <a:lstStyle/>
                    <a:p>
                      <a:pPr algn="ctr"/>
                      <a:r>
                        <a:rPr kumimoji="1" lang="en-US" altLang="ja-JP" sz="1900" dirty="0">
                          <a:latin typeface="Meiryo UI" panose="020B0604030504040204" pitchFamily="50" charset="-128"/>
                          <a:ea typeface="Meiryo UI" panose="020B0604030504040204" pitchFamily="50" charset="-128"/>
                        </a:rPr>
                        <a:t>Amorphous</a:t>
                      </a:r>
                      <a:r>
                        <a:rPr kumimoji="1" lang="ja-JP" altLang="en-US" sz="1900" dirty="0">
                          <a:latin typeface="Meiryo UI" panose="020B0604030504040204" pitchFamily="50" charset="-128"/>
                          <a:ea typeface="Meiryo UI" panose="020B0604030504040204" pitchFamily="50" charset="-128"/>
                        </a:rPr>
                        <a:t>　</a:t>
                      </a:r>
                      <a:r>
                        <a:rPr kumimoji="1" lang="en-US" altLang="ja-JP" sz="1900" dirty="0">
                          <a:latin typeface="Meiryo UI" panose="020B0604030504040204" pitchFamily="50" charset="-128"/>
                          <a:ea typeface="Meiryo UI" panose="020B0604030504040204" pitchFamily="50" charset="-128"/>
                        </a:rPr>
                        <a:t>(HB1M: PROERIAL)*</a:t>
                      </a:r>
                    </a:p>
                    <a:p>
                      <a:pPr algn="ctr"/>
                      <a:r>
                        <a:rPr kumimoji="1" lang="en-US" altLang="ja-JP" sz="1900" dirty="0">
                          <a:latin typeface="Meiryo UI" panose="020B0604030504040204" pitchFamily="50" charset="-128"/>
                          <a:ea typeface="Meiryo UI" panose="020B0604030504040204" pitchFamily="50" charset="-128"/>
                        </a:rPr>
                        <a:t>Hi </a:t>
                      </a:r>
                      <a:r>
                        <a:rPr kumimoji="1" lang="en-US" altLang="ja-JP" sz="1900" i="1" dirty="0">
                          <a:latin typeface="Meiryo UI" panose="020B0604030504040204" pitchFamily="50" charset="-128"/>
                          <a:ea typeface="Meiryo UI" panose="020B0604030504040204" pitchFamily="50" charset="-128"/>
                        </a:rPr>
                        <a:t>B</a:t>
                      </a:r>
                      <a:r>
                        <a:rPr kumimoji="1" lang="en-US" altLang="ja-JP" sz="1900" baseline="-25000" dirty="0">
                          <a:latin typeface="Meiryo UI" panose="020B0604030504040204" pitchFamily="50" charset="-128"/>
                          <a:ea typeface="Meiryo UI" panose="020B0604030504040204" pitchFamily="50" charset="-128"/>
                        </a:rPr>
                        <a:t>s</a:t>
                      </a:r>
                      <a:r>
                        <a:rPr kumimoji="1" lang="en-US" altLang="ja-JP" sz="1900" dirty="0">
                          <a:latin typeface="Meiryo UI" panose="020B0604030504040204" pitchFamily="50" charset="-128"/>
                          <a:ea typeface="Meiryo UI" panose="020B0604030504040204" pitchFamily="50" charset="-128"/>
                        </a:rPr>
                        <a:t> Nano (PROTERIAL)</a:t>
                      </a:r>
                    </a:p>
                    <a:p>
                      <a:pPr algn="ctr"/>
                      <a:r>
                        <a:rPr kumimoji="1" lang="en-US" altLang="ja-JP" sz="1900" dirty="0">
                          <a:latin typeface="Meiryo UI" panose="020B0604030504040204" pitchFamily="50" charset="-128"/>
                          <a:ea typeface="Meiryo UI" panose="020B0604030504040204" pitchFamily="50" charset="-128"/>
                        </a:rPr>
                        <a:t>Si-steel</a:t>
                      </a:r>
                      <a:r>
                        <a:rPr kumimoji="1" lang="ja-JP" altLang="en-US" sz="1900" dirty="0">
                          <a:latin typeface="Meiryo UI" panose="020B0604030504040204" pitchFamily="50" charset="-128"/>
                          <a:ea typeface="Meiryo UI" panose="020B0604030504040204" pitchFamily="50" charset="-128"/>
                        </a:rPr>
                        <a:t> </a:t>
                      </a:r>
                      <a:r>
                        <a:rPr kumimoji="1" lang="en-US" altLang="ja-JP" sz="1900" dirty="0">
                          <a:latin typeface="Meiryo UI" panose="020B0604030504040204" pitchFamily="50" charset="-128"/>
                          <a:ea typeface="Meiryo UI" panose="020B0604030504040204" pitchFamily="50" charset="-128"/>
                        </a:rPr>
                        <a:t>(35H300: Nippon Steel)</a:t>
                      </a:r>
                    </a:p>
                  </a:txBody>
                  <a:tcPr/>
                </a:tc>
                <a:extLst>
                  <a:ext uri="{0D108BD9-81ED-4DB2-BD59-A6C34878D82A}">
                    <a16:rowId xmlns:a16="http://schemas.microsoft.com/office/drawing/2014/main" val="4137193534"/>
                  </a:ext>
                </a:extLst>
              </a:tr>
              <a:tr h="660400">
                <a:tc>
                  <a:txBody>
                    <a:bodyPr/>
                    <a:lstStyle/>
                    <a:p>
                      <a:pPr algn="ctr"/>
                      <a:r>
                        <a:rPr kumimoji="1" lang="en-US" altLang="ja-JP" sz="1900" dirty="0">
                          <a:latin typeface="Meiryo UI" panose="020B0604030504040204" pitchFamily="50" charset="-128"/>
                          <a:ea typeface="Meiryo UI" panose="020B0604030504040204" pitchFamily="50" charset="-128"/>
                        </a:rPr>
                        <a:t>Output</a:t>
                      </a:r>
                      <a:endParaRPr kumimoji="1" lang="ja-JP" altLang="en-US" sz="1900" dirty="0">
                        <a:latin typeface="Meiryo UI" panose="020B0604030504040204" pitchFamily="50" charset="-128"/>
                        <a:ea typeface="Meiryo UI" panose="020B0604030504040204" pitchFamily="50" charset="-128"/>
                      </a:endParaRPr>
                    </a:p>
                  </a:txBody>
                  <a:tcPr/>
                </a:tc>
                <a:tc>
                  <a:txBody>
                    <a:bodyPr/>
                    <a:lstStyle/>
                    <a:p>
                      <a:pPr algn="ctr"/>
                      <a:r>
                        <a:rPr kumimoji="1" lang="en-US" altLang="ja-JP" sz="1900" dirty="0">
                          <a:latin typeface="Meiryo UI" panose="020B0604030504040204" pitchFamily="50" charset="-128"/>
                          <a:ea typeface="Meiryo UI" panose="020B0604030504040204" pitchFamily="50" charset="-128"/>
                        </a:rPr>
                        <a:t>30 W   (at 1000rpm)</a:t>
                      </a:r>
                    </a:p>
                    <a:p>
                      <a:pPr algn="ctr"/>
                      <a:r>
                        <a:rPr kumimoji="1" lang="en-US" altLang="ja-JP" sz="1900" dirty="0">
                          <a:latin typeface="Meiryo UI" panose="020B0604030504040204" pitchFamily="50" charset="-128"/>
                          <a:ea typeface="Meiryo UI" panose="020B0604030504040204" pitchFamily="50" charset="-128"/>
                        </a:rPr>
                        <a:t>300 W (at 10000rpm)</a:t>
                      </a:r>
                    </a:p>
                  </a:txBody>
                  <a:tcPr/>
                </a:tc>
                <a:extLst>
                  <a:ext uri="{0D108BD9-81ED-4DB2-BD59-A6C34878D82A}">
                    <a16:rowId xmlns:a16="http://schemas.microsoft.com/office/drawing/2014/main" val="1842622461"/>
                  </a:ext>
                </a:extLst>
              </a:tr>
              <a:tr h="375920">
                <a:tc>
                  <a:txBody>
                    <a:bodyPr/>
                    <a:lstStyle/>
                    <a:p>
                      <a:pPr algn="ctr"/>
                      <a:r>
                        <a:rPr kumimoji="1" lang="en-US" altLang="ja-JP" sz="1900" dirty="0">
                          <a:latin typeface="Meiryo UI" panose="020B0604030504040204" pitchFamily="50" charset="-128"/>
                          <a:ea typeface="Meiryo UI" panose="020B0604030504040204" pitchFamily="50" charset="-128"/>
                        </a:rPr>
                        <a:t>Voltage</a:t>
                      </a:r>
                      <a:endParaRPr kumimoji="1" lang="ja-JP" altLang="en-US" sz="1900" dirty="0">
                        <a:latin typeface="Meiryo UI" panose="020B0604030504040204" pitchFamily="50" charset="-128"/>
                        <a:ea typeface="Meiryo UI" panose="020B0604030504040204" pitchFamily="50" charset="-128"/>
                      </a:endParaRPr>
                    </a:p>
                  </a:txBody>
                  <a:tcPr/>
                </a:tc>
                <a:tc>
                  <a:txBody>
                    <a:bodyPr/>
                    <a:lstStyle/>
                    <a:p>
                      <a:pPr algn="ctr"/>
                      <a:r>
                        <a:rPr kumimoji="1" lang="en-US" altLang="ja-JP" sz="1900" dirty="0">
                          <a:latin typeface="Meiryo UI" panose="020B0604030504040204" pitchFamily="50" charset="-128"/>
                          <a:ea typeface="Meiryo UI" panose="020B0604030504040204" pitchFamily="50" charset="-128"/>
                        </a:rPr>
                        <a:t>Max.</a:t>
                      </a:r>
                      <a:r>
                        <a:rPr kumimoji="1" lang="ja-JP" altLang="en-US" sz="1900" dirty="0">
                          <a:latin typeface="Meiryo UI" panose="020B0604030504040204" pitchFamily="50" charset="-128"/>
                          <a:ea typeface="Meiryo UI" panose="020B0604030504040204" pitchFamily="50" charset="-128"/>
                        </a:rPr>
                        <a:t> </a:t>
                      </a:r>
                      <a:r>
                        <a:rPr kumimoji="1" lang="en-US" altLang="ja-JP" sz="1900" dirty="0">
                          <a:latin typeface="Meiryo UI" panose="020B0604030504040204" pitchFamily="50" charset="-128"/>
                          <a:ea typeface="Meiryo UI" panose="020B0604030504040204" pitchFamily="50" charset="-128"/>
                        </a:rPr>
                        <a:t>200V</a:t>
                      </a:r>
                      <a:endParaRPr kumimoji="1" lang="ja-JP" altLang="en-US" sz="19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3625660004"/>
                  </a:ext>
                </a:extLst>
              </a:tr>
              <a:tr h="375920">
                <a:tc>
                  <a:txBody>
                    <a:bodyPr/>
                    <a:lstStyle/>
                    <a:p>
                      <a:pPr algn="ctr"/>
                      <a:r>
                        <a:rPr kumimoji="1" lang="en-US" altLang="ja-JP" sz="1900" dirty="0">
                          <a:latin typeface="Meiryo UI" panose="020B0604030504040204" pitchFamily="50" charset="-128"/>
                          <a:ea typeface="Meiryo UI" panose="020B0604030504040204" pitchFamily="50" charset="-128"/>
                        </a:rPr>
                        <a:t>Current</a:t>
                      </a:r>
                      <a:endParaRPr kumimoji="1" lang="ja-JP" altLang="en-US" sz="1900" dirty="0">
                        <a:latin typeface="Meiryo UI" panose="020B0604030504040204" pitchFamily="50" charset="-128"/>
                        <a:ea typeface="Meiryo UI" panose="020B0604030504040204" pitchFamily="50" charset="-128"/>
                      </a:endParaRPr>
                    </a:p>
                  </a:txBody>
                  <a:tcPr/>
                </a:tc>
                <a:tc>
                  <a:txBody>
                    <a:bodyPr/>
                    <a:lstStyle/>
                    <a:p>
                      <a:pPr algn="ctr"/>
                      <a:r>
                        <a:rPr kumimoji="1" lang="en-US" altLang="ja-JP" sz="1900" dirty="0">
                          <a:latin typeface="Meiryo UI" panose="020B0604030504040204" pitchFamily="50" charset="-128"/>
                          <a:ea typeface="Meiryo UI" panose="020B0604030504040204" pitchFamily="50" charset="-128"/>
                        </a:rPr>
                        <a:t>Max.</a:t>
                      </a:r>
                      <a:r>
                        <a:rPr kumimoji="1" lang="ja-JP" altLang="en-US" sz="1900" dirty="0">
                          <a:latin typeface="Meiryo UI" panose="020B0604030504040204" pitchFamily="50" charset="-128"/>
                          <a:ea typeface="Meiryo UI" panose="020B0604030504040204" pitchFamily="50" charset="-128"/>
                        </a:rPr>
                        <a:t> </a:t>
                      </a:r>
                      <a:r>
                        <a:rPr kumimoji="1" lang="en-US" altLang="ja-JP" sz="1900" dirty="0">
                          <a:latin typeface="Meiryo UI" panose="020B0604030504040204" pitchFamily="50" charset="-128"/>
                          <a:ea typeface="Meiryo UI" panose="020B0604030504040204" pitchFamily="50" charset="-128"/>
                        </a:rPr>
                        <a:t>3A</a:t>
                      </a:r>
                      <a:endParaRPr kumimoji="1" lang="ja-JP" altLang="en-US" sz="19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843377994"/>
                  </a:ext>
                </a:extLst>
              </a:tr>
            </a:tbl>
          </a:graphicData>
        </a:graphic>
      </p:graphicFrame>
      <p:sp>
        <p:nvSpPr>
          <p:cNvPr id="31" name="テキスト ボックス 30">
            <a:extLst>
              <a:ext uri="{FF2B5EF4-FFF2-40B4-BE49-F238E27FC236}">
                <a16:creationId xmlns:a16="http://schemas.microsoft.com/office/drawing/2014/main" id="{6574B320-CC2E-4799-9312-EBE6F406E712}"/>
              </a:ext>
            </a:extLst>
          </p:cNvPr>
          <p:cNvSpPr txBox="1"/>
          <p:nvPr/>
        </p:nvSpPr>
        <p:spPr>
          <a:xfrm>
            <a:off x="1731356" y="5985615"/>
            <a:ext cx="859531" cy="379656"/>
          </a:xfrm>
          <a:prstGeom prst="rect">
            <a:avLst/>
          </a:prstGeom>
          <a:noFill/>
        </p:spPr>
        <p:txBody>
          <a:bodyPr wrap="none" rtlCol="0">
            <a:spAutoFit/>
          </a:bodyPr>
          <a:lstStyle/>
          <a:p>
            <a:pPr algn="l"/>
            <a:r>
              <a:rPr lang="en-US" altLang="ja-JP" sz="1867" dirty="0">
                <a:latin typeface="Meiryo UI" panose="020B0604030504040204" pitchFamily="50" charset="-128"/>
                <a:ea typeface="Meiryo UI" panose="020B0604030504040204" pitchFamily="50" charset="-128"/>
              </a:rPr>
              <a:t>Motor</a:t>
            </a:r>
          </a:p>
        </p:txBody>
      </p:sp>
      <p:sp>
        <p:nvSpPr>
          <p:cNvPr id="32" name="テキスト ボックス 31">
            <a:extLst>
              <a:ext uri="{FF2B5EF4-FFF2-40B4-BE49-F238E27FC236}">
                <a16:creationId xmlns:a16="http://schemas.microsoft.com/office/drawing/2014/main" id="{DF684293-5BDC-47F9-8F82-53AE5A073424}"/>
              </a:ext>
            </a:extLst>
          </p:cNvPr>
          <p:cNvSpPr txBox="1"/>
          <p:nvPr/>
        </p:nvSpPr>
        <p:spPr>
          <a:xfrm>
            <a:off x="592378" y="4195382"/>
            <a:ext cx="2036135" cy="420564"/>
          </a:xfrm>
          <a:prstGeom prst="rect">
            <a:avLst/>
          </a:prstGeom>
          <a:noFill/>
          <a:ln>
            <a:noFill/>
          </a:ln>
        </p:spPr>
        <p:txBody>
          <a:bodyPr wrap="none" rtlCol="0">
            <a:spAutoFit/>
          </a:bodyPr>
          <a:lstStyle/>
          <a:p>
            <a:r>
              <a:rPr lang="en-US" altLang="ja-JP" sz="2133" dirty="0">
                <a:solidFill>
                  <a:srgbClr val="000000"/>
                </a:solidFill>
                <a:latin typeface="Meiryo UI" panose="020B0604030504040204" pitchFamily="50" charset="-128"/>
                <a:ea typeface="Meiryo UI" panose="020B0604030504040204" pitchFamily="50" charset="-128"/>
              </a:rPr>
              <a:t>Cross section</a:t>
            </a:r>
            <a:r>
              <a:rPr lang="ja-JP" altLang="en-US" sz="2133" dirty="0">
                <a:solidFill>
                  <a:srgbClr val="000000"/>
                </a:solidFill>
                <a:latin typeface="Meiryo UI" panose="020B0604030504040204" pitchFamily="50" charset="-128"/>
                <a:ea typeface="Meiryo UI" panose="020B0604030504040204" pitchFamily="50" charset="-128"/>
              </a:rPr>
              <a:t> </a:t>
            </a:r>
          </a:p>
        </p:txBody>
      </p:sp>
      <p:sp>
        <p:nvSpPr>
          <p:cNvPr id="33" name="テキスト ボックス 32">
            <a:extLst>
              <a:ext uri="{FF2B5EF4-FFF2-40B4-BE49-F238E27FC236}">
                <a16:creationId xmlns:a16="http://schemas.microsoft.com/office/drawing/2014/main" id="{C6934001-B409-4953-95D1-3B4D7D35F465}"/>
              </a:ext>
            </a:extLst>
          </p:cNvPr>
          <p:cNvSpPr txBox="1"/>
          <p:nvPr/>
        </p:nvSpPr>
        <p:spPr>
          <a:xfrm>
            <a:off x="9330926" y="5806111"/>
            <a:ext cx="2687625" cy="276999"/>
          </a:xfrm>
          <a:prstGeom prst="rect">
            <a:avLst/>
          </a:prstGeom>
          <a:noFill/>
        </p:spPr>
        <p:txBody>
          <a:bodyPr wrap="square" rtlCol="0">
            <a:spAutoFit/>
          </a:bodyPr>
          <a:lstStyle/>
          <a:p>
            <a:r>
              <a:rPr lang="en-US" altLang="ja-JP" sz="1200" dirty="0"/>
              <a:t>*result from Shimane Univ </a:t>
            </a:r>
            <a:endParaRPr lang="ja-JP" altLang="en-US" sz="1200" dirty="0">
              <a:solidFill>
                <a:schemeClr val="tx1">
                  <a:lumMod val="75000"/>
                  <a:lumOff val="25000"/>
                </a:schemeClr>
              </a:solidFill>
            </a:endParaRPr>
          </a:p>
        </p:txBody>
      </p:sp>
      <p:pic>
        <p:nvPicPr>
          <p:cNvPr id="2" name="図 1">
            <a:extLst>
              <a:ext uri="{FF2B5EF4-FFF2-40B4-BE49-F238E27FC236}">
                <a16:creationId xmlns:a16="http://schemas.microsoft.com/office/drawing/2014/main" id="{6BA0FF68-058C-4C59-9F13-280925E79FB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28513" y="4339634"/>
            <a:ext cx="2420877" cy="23132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15" name="グループ化 14"/>
          <p:cNvGrpSpPr/>
          <p:nvPr/>
        </p:nvGrpSpPr>
        <p:grpSpPr>
          <a:xfrm>
            <a:off x="681975" y="1861360"/>
            <a:ext cx="4081983" cy="2398276"/>
            <a:chOff x="710133" y="425733"/>
            <a:chExt cx="3061488" cy="1798707"/>
          </a:xfrm>
        </p:grpSpPr>
        <p:pic>
          <p:nvPicPr>
            <p:cNvPr id="16" name="図 15"/>
            <p:cNvPicPr>
              <a:picLocks noChangeAspect="1"/>
            </p:cNvPicPr>
            <p:nvPr/>
          </p:nvPicPr>
          <p:blipFill rotWithShape="1">
            <a:blip r:embed="rId3" cstate="email">
              <a:extLst>
                <a:ext uri="{28A0092B-C50C-407E-A947-70E740481C1C}">
                  <a14:useLocalDpi xmlns:a14="http://schemas.microsoft.com/office/drawing/2010/main"/>
                </a:ext>
              </a:extLst>
            </a:blip>
            <a:srcRect l="25253" t="7698" r="25531" b="7215"/>
            <a:stretch/>
          </p:blipFill>
          <p:spPr>
            <a:xfrm>
              <a:off x="710133" y="425733"/>
              <a:ext cx="1797194" cy="1787041"/>
            </a:xfrm>
            <a:prstGeom prst="rect">
              <a:avLst/>
            </a:prstGeom>
          </p:spPr>
        </p:pic>
        <p:sp>
          <p:nvSpPr>
            <p:cNvPr id="17" name="テキスト ボックス 16"/>
            <p:cNvSpPr txBox="1"/>
            <p:nvPr/>
          </p:nvSpPr>
          <p:spPr>
            <a:xfrm>
              <a:off x="2655933" y="498242"/>
              <a:ext cx="733615" cy="276999"/>
            </a:xfrm>
            <a:prstGeom prst="rect">
              <a:avLst/>
            </a:prstGeom>
            <a:noFill/>
          </p:spPr>
          <p:txBody>
            <a:bodyPr wrap="none" rtlCol="0">
              <a:spAutoFit/>
            </a:bodyPr>
            <a:lstStyle/>
            <a:p>
              <a:r>
                <a:rPr lang="en-US" altLang="ja-JP" sz="1800" dirty="0"/>
                <a:t>Stator</a:t>
              </a:r>
            </a:p>
          </p:txBody>
        </p:sp>
        <p:sp>
          <p:nvSpPr>
            <p:cNvPr id="18" name="テキスト ボックス 17"/>
            <p:cNvSpPr txBox="1"/>
            <p:nvPr/>
          </p:nvSpPr>
          <p:spPr>
            <a:xfrm>
              <a:off x="2380774" y="1947441"/>
              <a:ext cx="665086" cy="276999"/>
            </a:xfrm>
            <a:prstGeom prst="rect">
              <a:avLst/>
            </a:prstGeom>
            <a:noFill/>
          </p:spPr>
          <p:txBody>
            <a:bodyPr wrap="none" rtlCol="0">
              <a:spAutoFit/>
            </a:bodyPr>
            <a:lstStyle/>
            <a:p>
              <a:r>
                <a:rPr lang="en-US" altLang="ja-JP" sz="1800" dirty="0"/>
                <a:t>Rotor</a:t>
              </a:r>
              <a:endParaRPr lang="ja-JP" altLang="en-US" sz="1800" dirty="0"/>
            </a:p>
          </p:txBody>
        </p:sp>
        <p:sp>
          <p:nvSpPr>
            <p:cNvPr id="19" name="テキスト ボックス 18"/>
            <p:cNvSpPr txBox="1"/>
            <p:nvPr/>
          </p:nvSpPr>
          <p:spPr>
            <a:xfrm>
              <a:off x="2530656" y="1360590"/>
              <a:ext cx="1240965" cy="484748"/>
            </a:xfrm>
            <a:prstGeom prst="rect">
              <a:avLst/>
            </a:prstGeom>
            <a:noFill/>
          </p:spPr>
          <p:txBody>
            <a:bodyPr wrap="none" rtlCol="0">
              <a:spAutoFit/>
            </a:bodyPr>
            <a:lstStyle/>
            <a:p>
              <a:r>
                <a:rPr lang="en-US" altLang="ja-JP" sz="1800" dirty="0"/>
                <a:t>Permanent </a:t>
              </a:r>
            </a:p>
            <a:p>
              <a:r>
                <a:rPr lang="en-US" altLang="ja-JP" sz="1800" dirty="0"/>
                <a:t>magnet</a:t>
              </a:r>
              <a:endParaRPr lang="ja-JP" altLang="en-US" sz="1800" dirty="0"/>
            </a:p>
          </p:txBody>
        </p:sp>
        <p:cxnSp>
          <p:nvCxnSpPr>
            <p:cNvPr id="20" name="直線矢印コネクタ 19"/>
            <p:cNvCxnSpPr>
              <a:stCxn id="19" idx="1"/>
            </p:cNvCxnSpPr>
            <p:nvPr/>
          </p:nvCxnSpPr>
          <p:spPr>
            <a:xfrm flipH="1" flipV="1">
              <a:off x="2103630" y="1394737"/>
              <a:ext cx="427025" cy="208228"/>
            </a:xfrm>
            <a:prstGeom prst="straightConnector1">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cxnSpLocks/>
            </p:cNvCxnSpPr>
            <p:nvPr/>
          </p:nvCxnSpPr>
          <p:spPr>
            <a:xfrm flipH="1" flipV="1">
              <a:off x="1733317" y="1571945"/>
              <a:ext cx="699100" cy="438699"/>
            </a:xfrm>
            <a:prstGeom prst="straightConnector1">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H="1">
              <a:off x="2255719" y="709333"/>
              <a:ext cx="412644" cy="76850"/>
            </a:xfrm>
            <a:prstGeom prst="straightConnector1">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a:off x="2301004" y="1034670"/>
              <a:ext cx="412645" cy="99932"/>
            </a:xfrm>
            <a:prstGeom prst="straightConnector1">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24" name="テキスト ボックス 23"/>
            <p:cNvSpPr txBox="1"/>
            <p:nvPr/>
          </p:nvSpPr>
          <p:spPr>
            <a:xfrm>
              <a:off x="2718064" y="895201"/>
              <a:ext cx="507591" cy="276999"/>
            </a:xfrm>
            <a:prstGeom prst="rect">
              <a:avLst/>
            </a:prstGeom>
            <a:noFill/>
          </p:spPr>
          <p:txBody>
            <a:bodyPr wrap="none" rtlCol="0">
              <a:spAutoFit/>
            </a:bodyPr>
            <a:lstStyle/>
            <a:p>
              <a:r>
                <a:rPr lang="en-US" altLang="ja-JP" sz="1800" dirty="0"/>
                <a:t>Coil</a:t>
              </a:r>
              <a:endParaRPr lang="ja-JP" altLang="en-US" sz="1800" dirty="0"/>
            </a:p>
          </p:txBody>
        </p:sp>
      </p:grpSp>
    </p:spTree>
    <p:extLst>
      <p:ext uri="{BB962C8B-B14F-4D97-AF65-F5344CB8AC3E}">
        <p14:creationId xmlns:p14="http://schemas.microsoft.com/office/powerpoint/2010/main" val="17491284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a:extLst>
              <a:ext uri="{FF2B5EF4-FFF2-40B4-BE49-F238E27FC236}">
                <a16:creationId xmlns:a16="http://schemas.microsoft.com/office/drawing/2014/main" id="{2E635340-EEE7-4F10-9A58-A5E2312717CB}"/>
              </a:ext>
            </a:extLst>
          </p:cNvPr>
          <p:cNvSpPr>
            <a:spLocks noGrp="1"/>
          </p:cNvSpPr>
          <p:nvPr>
            <p:ph type="title"/>
          </p:nvPr>
        </p:nvSpPr>
        <p:spPr/>
        <p:txBody>
          <a:bodyPr/>
          <a:lstStyle/>
          <a:p>
            <a:r>
              <a:rPr kumimoji="1" lang="en-US" altLang="ja-JP" dirty="0"/>
              <a:t>Result from Simulation </a:t>
            </a:r>
            <a:endParaRPr kumimoji="1" lang="ja-JP" altLang="en-US" dirty="0"/>
          </a:p>
        </p:txBody>
      </p:sp>
      <p:sp>
        <p:nvSpPr>
          <p:cNvPr id="4" name="コンテンツ プレースホルダー 2">
            <a:extLst>
              <a:ext uri="{FF2B5EF4-FFF2-40B4-BE49-F238E27FC236}">
                <a16:creationId xmlns:a16="http://schemas.microsoft.com/office/drawing/2014/main" id="{80DB5BDF-1DA6-4C81-BFC1-D5C4D5927CC2}"/>
              </a:ext>
            </a:extLst>
          </p:cNvPr>
          <p:cNvSpPr txBox="1">
            <a:spLocks/>
          </p:cNvSpPr>
          <p:nvPr/>
        </p:nvSpPr>
        <p:spPr>
          <a:xfrm>
            <a:off x="536859" y="917158"/>
            <a:ext cx="11305256" cy="1158839"/>
          </a:xfrm>
        </p:spPr>
        <p:txBody>
          <a:bodyPr>
            <a:noAutofit/>
          </a:bodyPr>
          <a:lstStyle>
            <a:lvl1pPr marL="257175" indent="-257175" algn="l" defTabSz="342900" rtl="0" eaLnBrk="1" latinLnBrk="0" hangingPunct="1">
              <a:spcBef>
                <a:spcPct val="20000"/>
              </a:spcBef>
              <a:buFont typeface="Arial"/>
              <a:buChar char="•"/>
              <a:defRPr kumimoji="1"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kumimoji="1"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kumimoji="1"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a:buFont typeface="Wingdings" panose="05000000000000000000" pitchFamily="2" charset="2"/>
              <a:buChar char="Ø"/>
            </a:pPr>
            <a:r>
              <a:rPr lang="en-US" altLang="ja-JP" dirty="0">
                <a:latin typeface="Meiryo UI" panose="020B0604030504040204" pitchFamily="50" charset="-128"/>
                <a:ea typeface="Meiryo UI" panose="020B0604030504040204" pitchFamily="50" charset="-128"/>
              </a:rPr>
              <a:t>Amorphous, High </a:t>
            </a:r>
            <a:r>
              <a:rPr lang="en-US" altLang="ja-JP" i="1" dirty="0">
                <a:latin typeface="Meiryo UI" panose="020B0604030504040204" pitchFamily="50" charset="-128"/>
                <a:ea typeface="Meiryo UI" panose="020B0604030504040204" pitchFamily="50" charset="-128"/>
              </a:rPr>
              <a:t>B</a:t>
            </a:r>
            <a:r>
              <a:rPr lang="en-US" altLang="ja-JP" baseline="-25000" dirty="0">
                <a:latin typeface="Meiryo UI" panose="020B0604030504040204" pitchFamily="50" charset="-128"/>
                <a:ea typeface="Meiryo UI" panose="020B0604030504040204" pitchFamily="50" charset="-128"/>
              </a:rPr>
              <a:t>s</a:t>
            </a:r>
            <a:r>
              <a:rPr lang="en-US" altLang="ja-JP" dirty="0">
                <a:latin typeface="Meiryo UI" panose="020B0604030504040204" pitchFamily="50" charset="-128"/>
                <a:ea typeface="Meiryo UI" panose="020B0604030504040204" pitchFamily="50" charset="-128"/>
              </a:rPr>
              <a:t> Nano: </a:t>
            </a:r>
          </a:p>
          <a:p>
            <a:pPr marL="0" indent="0">
              <a:buNone/>
            </a:pPr>
            <a:r>
              <a:rPr lang="en-US" altLang="ja-JP" dirty="0">
                <a:latin typeface="Meiryo UI" panose="020B0604030504040204" pitchFamily="50" charset="-128"/>
                <a:ea typeface="Meiryo UI" panose="020B0604030504040204" pitchFamily="50" charset="-128"/>
              </a:rPr>
              <a:t>                @10000rpm(1333Hz) 85% lower core loss than Si-steel core</a:t>
            </a:r>
          </a:p>
          <a:p>
            <a:pPr>
              <a:buFont typeface="Wingdings" panose="05000000000000000000" pitchFamily="2" charset="2"/>
              <a:buChar char="Ø"/>
            </a:pPr>
            <a:r>
              <a:rPr lang="en-US" altLang="ja-JP" dirty="0">
                <a:latin typeface="Meiryo UI" panose="020B0604030504040204" pitchFamily="50" charset="-128"/>
                <a:ea typeface="Meiryo UI" panose="020B0604030504040204" pitchFamily="50" charset="-128"/>
              </a:rPr>
              <a:t>Similar torque</a:t>
            </a:r>
          </a:p>
        </p:txBody>
      </p:sp>
      <p:sp>
        <p:nvSpPr>
          <p:cNvPr id="10" name="テキスト ボックス 9">
            <a:extLst>
              <a:ext uri="{FF2B5EF4-FFF2-40B4-BE49-F238E27FC236}">
                <a16:creationId xmlns:a16="http://schemas.microsoft.com/office/drawing/2014/main" id="{4F14EBEF-72BC-4C5B-ADE6-87252DDE0141}"/>
              </a:ext>
            </a:extLst>
          </p:cNvPr>
          <p:cNvSpPr txBox="1"/>
          <p:nvPr/>
        </p:nvSpPr>
        <p:spPr>
          <a:xfrm>
            <a:off x="937222" y="4941399"/>
            <a:ext cx="2468304" cy="420564"/>
          </a:xfrm>
          <a:prstGeom prst="rect">
            <a:avLst/>
          </a:prstGeom>
          <a:noFill/>
          <a:ln>
            <a:noFill/>
          </a:ln>
        </p:spPr>
        <p:txBody>
          <a:bodyPr wrap="none" rtlCol="0">
            <a:spAutoFit/>
          </a:bodyPr>
          <a:lstStyle/>
          <a:p>
            <a:r>
              <a:rPr lang="en-US" altLang="ja-JP" sz="2133" dirty="0">
                <a:solidFill>
                  <a:srgbClr val="000000"/>
                </a:solidFill>
                <a:latin typeface="Meiryo UI" panose="020B0604030504040204" pitchFamily="50" charset="-128"/>
                <a:ea typeface="Meiryo UI" panose="020B0604030504040204" pitchFamily="50" charset="-128"/>
              </a:rPr>
              <a:t>Contour</a:t>
            </a:r>
            <a:r>
              <a:rPr lang="ja-JP" altLang="en-US" sz="2133" dirty="0">
                <a:solidFill>
                  <a:srgbClr val="000000"/>
                </a:solidFill>
                <a:latin typeface="Meiryo UI" panose="020B0604030504040204" pitchFamily="50" charset="-128"/>
                <a:ea typeface="Meiryo UI" panose="020B0604030504040204" pitchFamily="50" charset="-128"/>
              </a:rPr>
              <a:t> </a:t>
            </a:r>
            <a:r>
              <a:rPr lang="en-US" altLang="ja-JP" sz="2133" dirty="0">
                <a:solidFill>
                  <a:srgbClr val="000000"/>
                </a:solidFill>
                <a:latin typeface="Meiryo UI" panose="020B0604030504040204" pitchFamily="50" charset="-128"/>
                <a:ea typeface="Meiryo UI" panose="020B0604030504040204" pitchFamily="50" charset="-128"/>
              </a:rPr>
              <a:t>Diagram</a:t>
            </a:r>
            <a:endParaRPr lang="ja-JP" altLang="en-US" sz="2133" dirty="0">
              <a:solidFill>
                <a:srgbClr val="000000"/>
              </a:solidFill>
              <a:latin typeface="Meiryo UI" panose="020B0604030504040204" pitchFamily="50" charset="-128"/>
              <a:ea typeface="Meiryo UI" panose="020B0604030504040204" pitchFamily="50" charset="-128"/>
            </a:endParaRPr>
          </a:p>
        </p:txBody>
      </p:sp>
      <p:graphicFrame>
        <p:nvGraphicFramePr>
          <p:cNvPr id="11" name="表 10">
            <a:extLst>
              <a:ext uri="{FF2B5EF4-FFF2-40B4-BE49-F238E27FC236}">
                <a16:creationId xmlns:a16="http://schemas.microsoft.com/office/drawing/2014/main" id="{ED9BFDCD-42D3-4CB9-8A91-1FBC8C41324B}"/>
              </a:ext>
            </a:extLst>
          </p:cNvPr>
          <p:cNvGraphicFramePr>
            <a:graphicFrameLocks noGrp="1"/>
          </p:cNvGraphicFramePr>
          <p:nvPr>
            <p:extLst>
              <p:ext uri="{D42A27DB-BD31-4B8C-83A1-F6EECF244321}">
                <p14:modId xmlns:p14="http://schemas.microsoft.com/office/powerpoint/2010/main" val="2380512736"/>
              </p:ext>
            </p:extLst>
          </p:nvPr>
        </p:nvGraphicFramePr>
        <p:xfrm>
          <a:off x="4017783" y="2513780"/>
          <a:ext cx="7100060" cy="3583063"/>
        </p:xfrm>
        <a:graphic>
          <a:graphicData uri="http://schemas.openxmlformats.org/drawingml/2006/table">
            <a:tbl>
              <a:tblPr>
                <a:tableStyleId>{5C22544A-7EE6-4342-B048-85BDC9FD1C3A}</a:tableStyleId>
              </a:tblPr>
              <a:tblGrid>
                <a:gridCol w="1153736">
                  <a:extLst>
                    <a:ext uri="{9D8B030D-6E8A-4147-A177-3AD203B41FA5}">
                      <a16:colId xmlns:a16="http://schemas.microsoft.com/office/drawing/2014/main" val="1398672489"/>
                    </a:ext>
                  </a:extLst>
                </a:gridCol>
                <a:gridCol w="1597025">
                  <a:extLst>
                    <a:ext uri="{9D8B030D-6E8A-4147-A177-3AD203B41FA5}">
                      <a16:colId xmlns:a16="http://schemas.microsoft.com/office/drawing/2014/main" val="4271006837"/>
                    </a:ext>
                  </a:extLst>
                </a:gridCol>
                <a:gridCol w="873007">
                  <a:extLst>
                    <a:ext uri="{9D8B030D-6E8A-4147-A177-3AD203B41FA5}">
                      <a16:colId xmlns:a16="http://schemas.microsoft.com/office/drawing/2014/main" val="2485401095"/>
                    </a:ext>
                  </a:extLst>
                </a:gridCol>
                <a:gridCol w="978371">
                  <a:extLst>
                    <a:ext uri="{9D8B030D-6E8A-4147-A177-3AD203B41FA5}">
                      <a16:colId xmlns:a16="http://schemas.microsoft.com/office/drawing/2014/main" val="3215969964"/>
                    </a:ext>
                  </a:extLst>
                </a:gridCol>
                <a:gridCol w="1174750">
                  <a:extLst>
                    <a:ext uri="{9D8B030D-6E8A-4147-A177-3AD203B41FA5}">
                      <a16:colId xmlns:a16="http://schemas.microsoft.com/office/drawing/2014/main" val="798809212"/>
                    </a:ext>
                  </a:extLst>
                </a:gridCol>
                <a:gridCol w="1323171">
                  <a:extLst>
                    <a:ext uri="{9D8B030D-6E8A-4147-A177-3AD203B41FA5}">
                      <a16:colId xmlns:a16="http://schemas.microsoft.com/office/drawing/2014/main" val="2689394824"/>
                    </a:ext>
                  </a:extLst>
                </a:gridCol>
              </a:tblGrid>
              <a:tr h="757009">
                <a:tc>
                  <a:txBody>
                    <a:bodyPr/>
                    <a:lstStyle/>
                    <a:p>
                      <a:pPr algn="ctr" fontAlgn="ctr"/>
                      <a:r>
                        <a:rPr lang="en-US" altLang="ja-JP" sz="1900" u="none" strike="noStrike" dirty="0">
                          <a:effectLst/>
                          <a:latin typeface="Meiryo UI" panose="020B0604030504040204" pitchFamily="50" charset="-128"/>
                          <a:ea typeface="Meiryo UI" panose="020B0604030504040204" pitchFamily="50" charset="-128"/>
                        </a:rPr>
                        <a:t>RPM</a:t>
                      </a:r>
                      <a:endParaRPr lang="ja-JP" altLang="en-US" sz="19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B w="38100" cap="flat" cmpd="sng" algn="ctr">
                      <a:solidFill>
                        <a:schemeClr val="tx1"/>
                      </a:solidFill>
                      <a:prstDash val="solid"/>
                      <a:round/>
                      <a:headEnd type="none" w="med" len="med"/>
                      <a:tailEnd type="none" w="med" len="med"/>
                    </a:lnB>
                  </a:tcPr>
                </a:tc>
                <a:tc>
                  <a:txBody>
                    <a:bodyPr/>
                    <a:lstStyle/>
                    <a:p>
                      <a:pPr algn="ctr" fontAlgn="ctr"/>
                      <a:r>
                        <a:rPr lang="en-US" altLang="ja-JP" sz="1900" u="none" strike="noStrike" dirty="0">
                          <a:effectLst/>
                          <a:latin typeface="Meiryo UI" panose="020B0604030504040204" pitchFamily="50" charset="-128"/>
                          <a:ea typeface="Meiryo UI" panose="020B0604030504040204" pitchFamily="50" charset="-128"/>
                        </a:rPr>
                        <a:t>Core</a:t>
                      </a:r>
                    </a:p>
                    <a:p>
                      <a:pPr algn="ctr" fontAlgn="ctr"/>
                      <a:r>
                        <a:rPr lang="en-US" altLang="ja-JP" sz="1900" b="0" i="0" u="none" strike="noStrike" dirty="0">
                          <a:solidFill>
                            <a:srgbClr val="000000"/>
                          </a:solidFill>
                          <a:effectLst/>
                          <a:latin typeface="Meiryo UI" panose="020B0604030504040204" pitchFamily="50" charset="-128"/>
                          <a:ea typeface="Meiryo UI" panose="020B0604030504040204" pitchFamily="50" charset="-128"/>
                        </a:rPr>
                        <a:t>material</a:t>
                      </a:r>
                      <a:endParaRPr lang="ja-JP" altLang="en-US" sz="19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B w="38100" cap="flat" cmpd="sng" algn="ctr">
                      <a:solidFill>
                        <a:schemeClr val="tx1"/>
                      </a:solidFill>
                      <a:prstDash val="solid"/>
                      <a:round/>
                      <a:headEnd type="none" w="med" len="med"/>
                      <a:tailEnd type="none" w="med" len="med"/>
                    </a:lnB>
                  </a:tcPr>
                </a:tc>
                <a:tc>
                  <a:txBody>
                    <a:bodyPr/>
                    <a:lstStyle/>
                    <a:p>
                      <a:pPr algn="ctr" fontAlgn="ctr"/>
                      <a:r>
                        <a:rPr lang="en-US" altLang="ja-JP" sz="1900" u="none" strike="noStrike" dirty="0">
                          <a:effectLst/>
                          <a:latin typeface="Meiryo UI" panose="020B0604030504040204" pitchFamily="50" charset="-128"/>
                          <a:ea typeface="Meiryo UI" panose="020B0604030504040204" pitchFamily="50" charset="-128"/>
                        </a:rPr>
                        <a:t>Torq</a:t>
                      </a:r>
                    </a:p>
                    <a:p>
                      <a:pPr algn="ctr" fontAlgn="ctr"/>
                      <a:r>
                        <a:rPr lang="en-US" altLang="ja-JP" sz="1900" b="0" i="0" u="none" strike="noStrike" dirty="0">
                          <a:solidFill>
                            <a:srgbClr val="000000"/>
                          </a:solidFill>
                          <a:effectLst/>
                          <a:latin typeface="Meiryo UI" panose="020B0604030504040204" pitchFamily="50" charset="-128"/>
                          <a:ea typeface="Meiryo UI" panose="020B0604030504040204" pitchFamily="50" charset="-128"/>
                        </a:rPr>
                        <a:t>(Nm)</a:t>
                      </a:r>
                      <a:endParaRPr lang="ja-JP" altLang="en-US" sz="19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B w="38100" cap="flat" cmpd="sng" algn="ctr">
                      <a:solidFill>
                        <a:schemeClr val="tx1"/>
                      </a:solidFill>
                      <a:prstDash val="solid"/>
                      <a:round/>
                      <a:headEnd type="none" w="med" len="med"/>
                      <a:tailEnd type="none" w="med" len="med"/>
                    </a:lnB>
                  </a:tcPr>
                </a:tc>
                <a:tc>
                  <a:txBody>
                    <a:bodyPr/>
                    <a:lstStyle/>
                    <a:p>
                      <a:pPr algn="ctr" fontAlgn="ctr"/>
                      <a:r>
                        <a:rPr lang="en-US" altLang="ja-JP" sz="1900" b="0" i="0" u="none" strike="noStrike" dirty="0">
                          <a:solidFill>
                            <a:srgbClr val="000000"/>
                          </a:solidFill>
                          <a:effectLst/>
                          <a:latin typeface="Meiryo UI" panose="020B0604030504040204" pitchFamily="50" charset="-128"/>
                          <a:ea typeface="Meiryo UI" panose="020B0604030504040204" pitchFamily="50" charset="-128"/>
                        </a:rPr>
                        <a:t>Coil loss</a:t>
                      </a:r>
                    </a:p>
                    <a:p>
                      <a:pPr algn="ctr" fontAlgn="ctr"/>
                      <a:r>
                        <a:rPr lang="en-US" altLang="ja-JP" sz="1900" b="0" i="0" u="none" strike="noStrike" dirty="0">
                          <a:solidFill>
                            <a:srgbClr val="000000"/>
                          </a:solidFill>
                          <a:effectLst/>
                          <a:latin typeface="Meiryo UI" panose="020B0604030504040204" pitchFamily="50" charset="-128"/>
                          <a:ea typeface="Meiryo UI" panose="020B0604030504040204" pitchFamily="50" charset="-128"/>
                        </a:rPr>
                        <a:t>(W)</a:t>
                      </a:r>
                      <a:endParaRPr lang="ja-JP" altLang="en-US" sz="19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B w="38100" cap="flat" cmpd="sng" algn="ctr">
                      <a:solidFill>
                        <a:schemeClr val="tx1"/>
                      </a:solidFill>
                      <a:prstDash val="solid"/>
                      <a:round/>
                      <a:headEnd type="none" w="med" len="med"/>
                      <a:tailEnd type="none" w="med" len="med"/>
                    </a:lnB>
                  </a:tcPr>
                </a:tc>
                <a:tc>
                  <a:txBody>
                    <a:bodyPr/>
                    <a:lstStyle/>
                    <a:p>
                      <a:pPr algn="ctr" fontAlgn="ctr"/>
                      <a:r>
                        <a:rPr lang="en-US" altLang="ja-JP" sz="1900" u="none" strike="noStrike" dirty="0">
                          <a:effectLst/>
                          <a:latin typeface="Meiryo UI" panose="020B0604030504040204" pitchFamily="50" charset="-128"/>
                          <a:ea typeface="Meiryo UI" panose="020B0604030504040204" pitchFamily="50" charset="-128"/>
                        </a:rPr>
                        <a:t>Core loss</a:t>
                      </a:r>
                    </a:p>
                    <a:p>
                      <a:pPr algn="ctr" fontAlgn="ctr"/>
                      <a:r>
                        <a:rPr lang="en-US" altLang="ja-JP" sz="1900" b="0" i="0" u="none" strike="noStrike" dirty="0">
                          <a:solidFill>
                            <a:srgbClr val="000000"/>
                          </a:solidFill>
                          <a:effectLst/>
                          <a:latin typeface="Meiryo UI" panose="020B0604030504040204" pitchFamily="50" charset="-128"/>
                          <a:ea typeface="Meiryo UI" panose="020B0604030504040204" pitchFamily="50" charset="-128"/>
                        </a:rPr>
                        <a:t>(W)</a:t>
                      </a:r>
                      <a:endParaRPr lang="ja-JP" altLang="en-US" sz="19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B w="38100" cap="flat" cmpd="sng" algn="ctr">
                      <a:solidFill>
                        <a:schemeClr val="tx1"/>
                      </a:solidFill>
                      <a:prstDash val="solid"/>
                      <a:round/>
                      <a:headEnd type="none" w="med" len="med"/>
                      <a:tailEnd type="none" w="med" len="med"/>
                    </a:lnB>
                  </a:tcPr>
                </a:tc>
                <a:tc>
                  <a:txBody>
                    <a:bodyPr/>
                    <a:lstStyle/>
                    <a:p>
                      <a:pPr algn="ctr" fontAlgn="ctr"/>
                      <a:r>
                        <a:rPr lang="en-US" altLang="ja-JP" sz="1900" b="0" i="0" u="none" strike="noStrike" dirty="0">
                          <a:solidFill>
                            <a:srgbClr val="000000"/>
                          </a:solidFill>
                          <a:effectLst/>
                          <a:latin typeface="Meiryo UI" panose="020B0604030504040204" pitchFamily="50" charset="-128"/>
                          <a:ea typeface="Meiryo UI" panose="020B0604030504040204" pitchFamily="50" charset="-128"/>
                        </a:rPr>
                        <a:t>Total loss</a:t>
                      </a:r>
                    </a:p>
                    <a:p>
                      <a:pPr algn="ctr" fontAlgn="ctr"/>
                      <a:r>
                        <a:rPr lang="en-US" altLang="ja-JP" sz="1900" b="0" i="0" u="none" strike="noStrike" dirty="0">
                          <a:solidFill>
                            <a:srgbClr val="000000"/>
                          </a:solidFill>
                          <a:effectLst/>
                          <a:latin typeface="Meiryo UI" panose="020B0604030504040204" pitchFamily="50" charset="-128"/>
                          <a:ea typeface="Meiryo UI" panose="020B0604030504040204" pitchFamily="50" charset="-128"/>
                        </a:rPr>
                        <a:t>(W)</a:t>
                      </a:r>
                      <a:endParaRPr lang="ja-JP" altLang="en-US" sz="19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92299968"/>
                  </a:ext>
                </a:extLst>
              </a:tr>
              <a:tr h="384736">
                <a:tc rowSpan="3">
                  <a:txBody>
                    <a:bodyPr/>
                    <a:lstStyle/>
                    <a:p>
                      <a:pPr algn="ctr" fontAlgn="ctr"/>
                      <a:r>
                        <a:rPr lang="en-US" sz="1900" u="none" strike="noStrike" dirty="0">
                          <a:effectLst/>
                          <a:latin typeface="Meiryo UI" panose="020B0604030504040204" pitchFamily="50" charset="-128"/>
                          <a:ea typeface="Meiryo UI" panose="020B0604030504040204" pitchFamily="50" charset="-128"/>
                        </a:rPr>
                        <a:t>1000</a:t>
                      </a:r>
                    </a:p>
                    <a:p>
                      <a:pPr algn="ctr" fontAlgn="ctr"/>
                      <a:r>
                        <a:rPr lang="en-US" altLang="ja-JP" sz="1900" u="none" strike="noStrike" dirty="0">
                          <a:effectLst/>
                          <a:latin typeface="Meiryo UI" panose="020B0604030504040204" pitchFamily="50" charset="-128"/>
                          <a:ea typeface="Meiryo UI" panose="020B0604030504040204" pitchFamily="50" charset="-128"/>
                        </a:rPr>
                        <a:t>min</a:t>
                      </a:r>
                      <a:r>
                        <a:rPr lang="en-US" altLang="ja-JP" sz="1900" u="none" strike="noStrike" baseline="30000" dirty="0">
                          <a:effectLst/>
                          <a:latin typeface="Meiryo UI" panose="020B0604030504040204" pitchFamily="50" charset="-128"/>
                          <a:ea typeface="Meiryo UI" panose="020B0604030504040204" pitchFamily="50" charset="-128"/>
                        </a:rPr>
                        <a:t>-1</a:t>
                      </a:r>
                      <a:endParaRPr lang="en-US" sz="1900" u="none" strike="noStrike" baseline="30000" dirty="0">
                        <a:effectLst/>
                        <a:latin typeface="Meiryo UI" panose="020B0604030504040204" pitchFamily="50" charset="-128"/>
                        <a:ea typeface="Meiryo UI" panose="020B0604030504040204" pitchFamily="50" charset="-128"/>
                      </a:endParaRPr>
                    </a:p>
                    <a:p>
                      <a:pPr algn="ctr" fontAlgn="ctr"/>
                      <a:r>
                        <a:rPr lang="en-US" altLang="ja-JP" sz="1900" b="0" i="0" u="none" strike="noStrike" dirty="0">
                          <a:solidFill>
                            <a:srgbClr val="000000"/>
                          </a:solidFill>
                          <a:effectLst/>
                          <a:latin typeface="Meiryo UI" panose="020B0604030504040204" pitchFamily="50" charset="-128"/>
                          <a:ea typeface="Meiryo UI" panose="020B0604030504040204" pitchFamily="50" charset="-128"/>
                        </a:rPr>
                        <a:t>(133Hz)</a:t>
                      </a:r>
                      <a:endParaRPr lang="en-US" sz="19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ctr"/>
                      <a:r>
                        <a:rPr lang="en-US" altLang="ja-JP" sz="1900" u="none" strike="noStrike" dirty="0">
                          <a:effectLst/>
                          <a:latin typeface="Meiryo UI" panose="020B0604030504040204" pitchFamily="50" charset="-128"/>
                          <a:ea typeface="Meiryo UI" panose="020B0604030504040204" pitchFamily="50" charset="-128"/>
                        </a:rPr>
                        <a:t>Amorphous*</a:t>
                      </a:r>
                      <a:endParaRPr lang="ja-JP" altLang="en-US" sz="19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T w="38100" cap="flat" cmpd="sng" algn="ctr">
                      <a:solidFill>
                        <a:schemeClr val="tx1"/>
                      </a:solidFill>
                      <a:prstDash val="solid"/>
                      <a:round/>
                      <a:headEnd type="none" w="med" len="med"/>
                      <a:tailEnd type="none" w="med" len="med"/>
                    </a:lnT>
                  </a:tcPr>
                </a:tc>
                <a:tc>
                  <a:txBody>
                    <a:bodyPr/>
                    <a:lstStyle/>
                    <a:p>
                      <a:pPr algn="ctr" fontAlgn="ctr"/>
                      <a:r>
                        <a:rPr lang="en-US" altLang="ja-JP" sz="1900" u="none" strike="noStrike" dirty="0">
                          <a:effectLst/>
                          <a:latin typeface="Meiryo UI" panose="020B0604030504040204" pitchFamily="50" charset="-128"/>
                          <a:ea typeface="Meiryo UI" panose="020B0604030504040204" pitchFamily="50" charset="-128"/>
                        </a:rPr>
                        <a:t>1.03 </a:t>
                      </a:r>
                      <a:endParaRPr lang="en-US" altLang="ja-JP" sz="19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T w="38100" cap="flat" cmpd="sng" algn="ctr">
                      <a:solidFill>
                        <a:schemeClr val="tx1"/>
                      </a:solidFill>
                      <a:prstDash val="solid"/>
                      <a:round/>
                      <a:headEnd type="none" w="med" len="med"/>
                      <a:tailEnd type="none" w="med" len="med"/>
                    </a:lnT>
                  </a:tcPr>
                </a:tc>
                <a:tc>
                  <a:txBody>
                    <a:bodyPr/>
                    <a:lstStyle/>
                    <a:p>
                      <a:pPr algn="ctr" fontAlgn="ctr"/>
                      <a:r>
                        <a:rPr lang="en-US" altLang="ja-JP" sz="1900" b="0" i="0" u="none" strike="noStrike" dirty="0">
                          <a:solidFill>
                            <a:srgbClr val="0070C0"/>
                          </a:solidFill>
                          <a:effectLst/>
                          <a:latin typeface="Meiryo UI" panose="020B0604030504040204" pitchFamily="50" charset="-128"/>
                          <a:ea typeface="Meiryo UI" panose="020B0604030504040204" pitchFamily="50" charset="-128"/>
                        </a:rPr>
                        <a:t>3.06</a:t>
                      </a:r>
                    </a:p>
                  </a:txBody>
                  <a:tcPr marL="9525" marR="9525" marT="9525" marB="0" anchor="ctr">
                    <a:lnT w="38100" cap="flat" cmpd="sng" algn="ctr">
                      <a:solidFill>
                        <a:schemeClr val="tx1"/>
                      </a:solidFill>
                      <a:prstDash val="solid"/>
                      <a:round/>
                      <a:headEnd type="none" w="med" len="med"/>
                      <a:tailEnd type="none" w="med" len="med"/>
                    </a:lnT>
                  </a:tcPr>
                </a:tc>
                <a:tc>
                  <a:txBody>
                    <a:bodyPr/>
                    <a:lstStyle/>
                    <a:p>
                      <a:pPr algn="ctr" fontAlgn="ctr"/>
                      <a:r>
                        <a:rPr lang="en-US" altLang="ja-JP" sz="1900" u="none" strike="noStrike" dirty="0">
                          <a:solidFill>
                            <a:srgbClr val="0070C0"/>
                          </a:solidFill>
                          <a:effectLst/>
                          <a:latin typeface="Meiryo UI" panose="020B0604030504040204" pitchFamily="50" charset="-128"/>
                          <a:ea typeface="Meiryo UI" panose="020B0604030504040204" pitchFamily="50" charset="-128"/>
                        </a:rPr>
                        <a:t>0.147 </a:t>
                      </a:r>
                      <a:endParaRPr lang="en-US" altLang="ja-JP" sz="1900" b="0" i="0" u="none" strike="noStrike" dirty="0">
                        <a:solidFill>
                          <a:srgbClr val="0070C0"/>
                        </a:solidFill>
                        <a:effectLst/>
                        <a:latin typeface="Meiryo UI" panose="020B0604030504040204" pitchFamily="50" charset="-128"/>
                        <a:ea typeface="Meiryo UI" panose="020B0604030504040204" pitchFamily="50" charset="-128"/>
                      </a:endParaRPr>
                    </a:p>
                  </a:txBody>
                  <a:tcPr marL="9525" marR="9525" marT="9525" marB="0" anchor="ctr">
                    <a:lnT w="38100" cap="flat" cmpd="sng" algn="ctr">
                      <a:solidFill>
                        <a:schemeClr val="tx1"/>
                      </a:solidFill>
                      <a:prstDash val="solid"/>
                      <a:round/>
                      <a:headEnd type="none" w="med" len="med"/>
                      <a:tailEnd type="none" w="med" len="med"/>
                    </a:lnT>
                  </a:tcPr>
                </a:tc>
                <a:tc>
                  <a:txBody>
                    <a:bodyPr/>
                    <a:lstStyle/>
                    <a:p>
                      <a:pPr algn="ctr" fontAlgn="ctr"/>
                      <a:r>
                        <a:rPr lang="en-US" altLang="ja-JP" sz="1900" b="0" i="0" u="none" strike="noStrike" dirty="0">
                          <a:solidFill>
                            <a:srgbClr val="0070C0"/>
                          </a:solidFill>
                          <a:effectLst/>
                          <a:latin typeface="Meiryo UI" panose="020B0604030504040204" pitchFamily="50" charset="-128"/>
                          <a:ea typeface="Meiryo UI" panose="020B0604030504040204" pitchFamily="50" charset="-128"/>
                        </a:rPr>
                        <a:t>3.207</a:t>
                      </a:r>
                    </a:p>
                  </a:txBody>
                  <a:tcPr marL="9525" marR="9525" marT="9525" marB="0"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117611549"/>
                  </a:ext>
                </a:extLst>
              </a:tr>
              <a:tr h="643555">
                <a:tc vMerge="1">
                  <a:txBody>
                    <a:bodyPr/>
                    <a:lstStyle/>
                    <a:p>
                      <a:endParaRPr kumimoji="1" lang="ja-JP" altLang="en-US"/>
                    </a:p>
                  </a:txBody>
                  <a:tcPr/>
                </a:tc>
                <a:tc>
                  <a:txBody>
                    <a:bodyPr/>
                    <a:lstStyle/>
                    <a:p>
                      <a:pPr marL="0" marR="0" lvl="0" indent="0" algn="ctr" defTabSz="342855" rtl="0" eaLnBrk="1" fontAlgn="ctr" latinLnBrk="0" hangingPunct="1">
                        <a:lnSpc>
                          <a:spcPct val="100000"/>
                        </a:lnSpc>
                        <a:spcBef>
                          <a:spcPts val="0"/>
                        </a:spcBef>
                        <a:spcAft>
                          <a:spcPts val="0"/>
                        </a:spcAft>
                        <a:buClrTx/>
                        <a:buSzTx/>
                        <a:buFontTx/>
                        <a:buNone/>
                        <a:tabLst/>
                        <a:defRPr/>
                      </a:pPr>
                      <a:r>
                        <a:rPr lang="en-US" altLang="ja-JP" sz="1900" b="0" i="0" u="none" strike="noStrike" dirty="0">
                          <a:solidFill>
                            <a:srgbClr val="000000"/>
                          </a:solidFill>
                          <a:effectLst/>
                          <a:latin typeface="Meiryo UI" panose="020B0604030504040204" pitchFamily="50" charset="-128"/>
                          <a:ea typeface="Meiryo UI" panose="020B0604030504040204" pitchFamily="50" charset="-128"/>
                        </a:rPr>
                        <a:t>Hi Bs Nano</a:t>
                      </a:r>
                      <a:endParaRPr lang="ja-JP" altLang="en-US" sz="19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tc>
                <a:tc>
                  <a:txBody>
                    <a:bodyPr/>
                    <a:lstStyle/>
                    <a:p>
                      <a:pPr algn="ctr" fontAlgn="ctr"/>
                      <a:r>
                        <a:rPr lang="en-US" altLang="ja-JP" sz="1900" b="0" i="0" u="none" strike="noStrike" dirty="0">
                          <a:solidFill>
                            <a:srgbClr val="000000"/>
                          </a:solidFill>
                          <a:effectLst/>
                          <a:latin typeface="Meiryo UI" panose="020B0604030504040204" pitchFamily="50" charset="-128"/>
                          <a:ea typeface="Meiryo UI" panose="020B0604030504040204" pitchFamily="50" charset="-128"/>
                        </a:rPr>
                        <a:t>1.03</a:t>
                      </a:r>
                    </a:p>
                  </a:txBody>
                  <a:tcPr marL="9525" marR="9525" marT="9525" marB="0" anchor="ctr"/>
                </a:tc>
                <a:tc>
                  <a:txBody>
                    <a:bodyPr/>
                    <a:lstStyle/>
                    <a:p>
                      <a:pPr algn="ctr" fontAlgn="ctr"/>
                      <a:r>
                        <a:rPr lang="en-US" altLang="ja-JP" sz="1900" b="0" i="0" u="none" strike="noStrike" dirty="0">
                          <a:solidFill>
                            <a:srgbClr val="0070C0"/>
                          </a:solidFill>
                          <a:effectLst/>
                          <a:latin typeface="Meiryo UI" panose="020B0604030504040204" pitchFamily="50" charset="-128"/>
                          <a:ea typeface="Meiryo UI" panose="020B0604030504040204" pitchFamily="50" charset="-128"/>
                        </a:rPr>
                        <a:t>3.06</a:t>
                      </a:r>
                    </a:p>
                  </a:txBody>
                  <a:tcPr marL="9525" marR="9525" marT="9525" marB="0" anchor="ctr"/>
                </a:tc>
                <a:tc>
                  <a:txBody>
                    <a:bodyPr/>
                    <a:lstStyle/>
                    <a:p>
                      <a:pPr algn="ctr" fontAlgn="ctr"/>
                      <a:r>
                        <a:rPr lang="en-US" altLang="ja-JP" sz="1900" b="0" i="0" u="none" strike="noStrike" dirty="0">
                          <a:solidFill>
                            <a:srgbClr val="0070C0"/>
                          </a:solidFill>
                          <a:effectLst/>
                          <a:latin typeface="Meiryo UI" panose="020B0604030504040204" pitchFamily="50" charset="-128"/>
                          <a:ea typeface="Meiryo UI" panose="020B0604030504040204" pitchFamily="50" charset="-128"/>
                        </a:rPr>
                        <a:t>0.137</a:t>
                      </a:r>
                    </a:p>
                  </a:txBody>
                  <a:tcPr marL="9525" marR="9525" marT="9525" marB="0" anchor="ctr"/>
                </a:tc>
                <a:tc>
                  <a:txBody>
                    <a:bodyPr/>
                    <a:lstStyle/>
                    <a:p>
                      <a:pPr algn="ctr" fontAlgn="ctr"/>
                      <a:r>
                        <a:rPr lang="en-US" altLang="ja-JP" sz="1900" b="0" i="0" u="none" strike="noStrike" dirty="0">
                          <a:solidFill>
                            <a:srgbClr val="0070C0"/>
                          </a:solidFill>
                          <a:effectLst/>
                          <a:latin typeface="Meiryo UI" panose="020B0604030504040204" pitchFamily="50" charset="-128"/>
                          <a:ea typeface="Meiryo UI" panose="020B0604030504040204" pitchFamily="50" charset="-128"/>
                        </a:rPr>
                        <a:t>3.197</a:t>
                      </a:r>
                    </a:p>
                  </a:txBody>
                  <a:tcPr marL="9525" marR="9525" marT="9525" marB="0" anchor="ctr"/>
                </a:tc>
                <a:extLst>
                  <a:ext uri="{0D108BD9-81ED-4DB2-BD59-A6C34878D82A}">
                    <a16:rowId xmlns:a16="http://schemas.microsoft.com/office/drawing/2014/main" val="2166879525"/>
                  </a:ext>
                </a:extLst>
              </a:tr>
              <a:tr h="384736">
                <a:tc vMerge="1">
                  <a:txBody>
                    <a:bodyPr/>
                    <a:lstStyle/>
                    <a:p>
                      <a:endParaRPr kumimoji="1" lang="ja-JP" altLang="en-US"/>
                    </a:p>
                  </a:txBody>
                  <a:tcPr/>
                </a:tc>
                <a:tc>
                  <a:txBody>
                    <a:bodyPr/>
                    <a:lstStyle/>
                    <a:p>
                      <a:pPr algn="ctr" fontAlgn="ctr"/>
                      <a:r>
                        <a:rPr lang="en-US" altLang="ja-JP" sz="1900" u="none" strike="noStrike" dirty="0">
                          <a:effectLst/>
                          <a:latin typeface="Meiryo UI" panose="020B0604030504040204" pitchFamily="50" charset="-128"/>
                          <a:ea typeface="Meiryo UI" panose="020B0604030504040204" pitchFamily="50" charset="-128"/>
                        </a:rPr>
                        <a:t>Si-steel</a:t>
                      </a:r>
                      <a:endParaRPr lang="ja-JP" altLang="en-US" sz="19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B w="38100" cap="flat" cmpd="sng" algn="ctr">
                      <a:solidFill>
                        <a:schemeClr val="tx1"/>
                      </a:solidFill>
                      <a:prstDash val="solid"/>
                      <a:round/>
                      <a:headEnd type="none" w="med" len="med"/>
                      <a:tailEnd type="none" w="med" len="med"/>
                    </a:lnB>
                  </a:tcPr>
                </a:tc>
                <a:tc>
                  <a:txBody>
                    <a:bodyPr/>
                    <a:lstStyle/>
                    <a:p>
                      <a:pPr algn="ctr" fontAlgn="ctr"/>
                      <a:r>
                        <a:rPr lang="en-US" altLang="ja-JP" sz="1900" u="none" strike="noStrike" dirty="0">
                          <a:effectLst/>
                          <a:latin typeface="Meiryo UI" panose="020B0604030504040204" pitchFamily="50" charset="-128"/>
                          <a:ea typeface="Meiryo UI" panose="020B0604030504040204" pitchFamily="50" charset="-128"/>
                        </a:rPr>
                        <a:t>1.02 </a:t>
                      </a:r>
                      <a:endParaRPr lang="en-US" altLang="ja-JP" sz="19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B w="38100" cap="flat" cmpd="sng" algn="ctr">
                      <a:solidFill>
                        <a:schemeClr val="tx1"/>
                      </a:solidFill>
                      <a:prstDash val="solid"/>
                      <a:round/>
                      <a:headEnd type="none" w="med" len="med"/>
                      <a:tailEnd type="none" w="med" len="med"/>
                    </a:lnB>
                  </a:tcPr>
                </a:tc>
                <a:tc>
                  <a:txBody>
                    <a:bodyPr/>
                    <a:lstStyle/>
                    <a:p>
                      <a:pPr algn="ctr" fontAlgn="ctr"/>
                      <a:r>
                        <a:rPr lang="en-US" altLang="ja-JP" sz="1900" b="0" i="0" u="none" strike="noStrike" dirty="0">
                          <a:solidFill>
                            <a:srgbClr val="0070C0"/>
                          </a:solidFill>
                          <a:effectLst/>
                          <a:latin typeface="Meiryo UI" panose="020B0604030504040204" pitchFamily="50" charset="-128"/>
                          <a:ea typeface="Meiryo UI" panose="020B0604030504040204" pitchFamily="50" charset="-128"/>
                        </a:rPr>
                        <a:t>3.06</a:t>
                      </a:r>
                    </a:p>
                  </a:txBody>
                  <a:tcPr marL="9525" marR="9525" marT="9525" marB="0" anchor="ctr">
                    <a:lnB w="38100" cap="flat" cmpd="sng" algn="ctr">
                      <a:solidFill>
                        <a:schemeClr val="tx1"/>
                      </a:solidFill>
                      <a:prstDash val="solid"/>
                      <a:round/>
                      <a:headEnd type="none" w="med" len="med"/>
                      <a:tailEnd type="none" w="med" len="med"/>
                    </a:lnB>
                  </a:tcPr>
                </a:tc>
                <a:tc>
                  <a:txBody>
                    <a:bodyPr/>
                    <a:lstStyle/>
                    <a:p>
                      <a:pPr algn="ctr" fontAlgn="ctr"/>
                      <a:r>
                        <a:rPr lang="en-US" altLang="ja-JP" sz="1900" u="none" strike="noStrike" dirty="0">
                          <a:solidFill>
                            <a:srgbClr val="0070C0"/>
                          </a:solidFill>
                          <a:effectLst/>
                          <a:latin typeface="Meiryo UI" panose="020B0604030504040204" pitchFamily="50" charset="-128"/>
                          <a:ea typeface="Meiryo UI" panose="020B0604030504040204" pitchFamily="50" charset="-128"/>
                        </a:rPr>
                        <a:t>1.175 </a:t>
                      </a:r>
                      <a:endParaRPr lang="en-US" altLang="ja-JP" sz="1900" b="0" i="0" u="none" strike="noStrike" dirty="0">
                        <a:solidFill>
                          <a:srgbClr val="0070C0"/>
                        </a:solidFill>
                        <a:effectLst/>
                        <a:latin typeface="Meiryo UI" panose="020B0604030504040204" pitchFamily="50" charset="-128"/>
                        <a:ea typeface="Meiryo UI" panose="020B0604030504040204" pitchFamily="50" charset="-128"/>
                      </a:endParaRPr>
                    </a:p>
                  </a:txBody>
                  <a:tcPr marL="9525" marR="9525" marT="9525" marB="0" anchor="ctr">
                    <a:lnB w="38100" cap="flat" cmpd="sng" algn="ctr">
                      <a:solidFill>
                        <a:schemeClr val="tx1"/>
                      </a:solidFill>
                      <a:prstDash val="solid"/>
                      <a:round/>
                      <a:headEnd type="none" w="med" len="med"/>
                      <a:tailEnd type="none" w="med" len="med"/>
                    </a:lnB>
                  </a:tcPr>
                </a:tc>
                <a:tc>
                  <a:txBody>
                    <a:bodyPr/>
                    <a:lstStyle/>
                    <a:p>
                      <a:pPr algn="ctr" fontAlgn="ctr"/>
                      <a:r>
                        <a:rPr lang="en-US" altLang="ja-JP" sz="1900" b="0" i="0" u="none" strike="noStrike" dirty="0">
                          <a:solidFill>
                            <a:srgbClr val="0070C0"/>
                          </a:solidFill>
                          <a:effectLst/>
                          <a:latin typeface="Meiryo UI" panose="020B0604030504040204" pitchFamily="50" charset="-128"/>
                          <a:ea typeface="Meiryo UI" panose="020B0604030504040204" pitchFamily="50" charset="-128"/>
                        </a:rPr>
                        <a:t>4.235</a:t>
                      </a:r>
                    </a:p>
                  </a:txBody>
                  <a:tcPr marL="9525" marR="9525" marT="9525" marB="0"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902218"/>
                  </a:ext>
                </a:extLst>
              </a:tr>
              <a:tr h="384736">
                <a:tc rowSpan="3">
                  <a:txBody>
                    <a:bodyPr/>
                    <a:lstStyle/>
                    <a:p>
                      <a:pPr algn="ctr" fontAlgn="ctr"/>
                      <a:r>
                        <a:rPr lang="en-US" sz="1900" u="none" strike="noStrike" dirty="0">
                          <a:effectLst/>
                          <a:latin typeface="Meiryo UI" panose="020B0604030504040204" pitchFamily="50" charset="-128"/>
                          <a:ea typeface="Meiryo UI" panose="020B0604030504040204" pitchFamily="50" charset="-128"/>
                        </a:rPr>
                        <a:t>10000</a:t>
                      </a:r>
                    </a:p>
                    <a:p>
                      <a:pPr algn="ctr" fontAlgn="ctr"/>
                      <a:r>
                        <a:rPr lang="en-US" altLang="ja-JP" sz="1900" u="none" strike="noStrike" dirty="0">
                          <a:effectLst/>
                          <a:latin typeface="Meiryo UI" panose="020B0604030504040204" pitchFamily="50" charset="-128"/>
                          <a:ea typeface="Meiryo UI" panose="020B0604030504040204" pitchFamily="50" charset="-128"/>
                        </a:rPr>
                        <a:t>min</a:t>
                      </a:r>
                      <a:r>
                        <a:rPr lang="en-US" altLang="ja-JP" sz="1900" u="none" strike="noStrike" baseline="30000" dirty="0">
                          <a:effectLst/>
                          <a:latin typeface="Meiryo UI" panose="020B0604030504040204" pitchFamily="50" charset="-128"/>
                          <a:ea typeface="Meiryo UI" panose="020B0604030504040204" pitchFamily="50" charset="-128"/>
                        </a:rPr>
                        <a:t>-1</a:t>
                      </a:r>
                    </a:p>
                    <a:p>
                      <a:pPr algn="ctr" fontAlgn="ctr"/>
                      <a:r>
                        <a:rPr lang="en-US" altLang="ja-JP" sz="1900" b="0" i="0" u="none" strike="noStrike" dirty="0">
                          <a:solidFill>
                            <a:srgbClr val="000000"/>
                          </a:solidFill>
                          <a:effectLst/>
                          <a:latin typeface="Meiryo UI" panose="020B0604030504040204" pitchFamily="50" charset="-128"/>
                          <a:ea typeface="Meiryo UI" panose="020B0604030504040204" pitchFamily="50" charset="-128"/>
                        </a:rPr>
                        <a:t>(1333Hz)</a:t>
                      </a:r>
                    </a:p>
                  </a:txBody>
                  <a:tcPr marL="9525" marR="9525" marT="9525" marB="0" anchor="ctr">
                    <a:lnT w="38100" cap="flat" cmpd="sng" algn="ctr">
                      <a:solidFill>
                        <a:schemeClr val="tx1"/>
                      </a:solidFill>
                      <a:prstDash val="solid"/>
                      <a:round/>
                      <a:headEnd type="none" w="med" len="med"/>
                      <a:tailEnd type="none" w="med" len="med"/>
                    </a:lnT>
                  </a:tcPr>
                </a:tc>
                <a:tc>
                  <a:txBody>
                    <a:bodyPr/>
                    <a:lstStyle/>
                    <a:p>
                      <a:pPr algn="ctr" fontAlgn="ctr"/>
                      <a:r>
                        <a:rPr lang="en-US" altLang="ja-JP" sz="1900" u="none" strike="noStrike" dirty="0">
                          <a:effectLst/>
                          <a:latin typeface="Meiryo UI" panose="020B0604030504040204" pitchFamily="50" charset="-128"/>
                          <a:ea typeface="Meiryo UI" panose="020B0604030504040204" pitchFamily="50" charset="-128"/>
                        </a:rPr>
                        <a:t>Amorphous*</a:t>
                      </a:r>
                      <a:endParaRPr lang="ja-JP" altLang="en-US" sz="19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T w="38100" cap="flat" cmpd="sng" algn="ctr">
                      <a:solidFill>
                        <a:schemeClr val="tx1"/>
                      </a:solidFill>
                      <a:prstDash val="solid"/>
                      <a:round/>
                      <a:headEnd type="none" w="med" len="med"/>
                      <a:tailEnd type="none" w="med" len="med"/>
                    </a:lnT>
                  </a:tcPr>
                </a:tc>
                <a:tc>
                  <a:txBody>
                    <a:bodyPr/>
                    <a:lstStyle/>
                    <a:p>
                      <a:pPr algn="ctr" fontAlgn="ctr"/>
                      <a:r>
                        <a:rPr lang="en-US" altLang="ja-JP" sz="1900" u="none" strike="noStrike" dirty="0">
                          <a:effectLst/>
                          <a:latin typeface="Meiryo UI" panose="020B0604030504040204" pitchFamily="50" charset="-128"/>
                          <a:ea typeface="Meiryo UI" panose="020B0604030504040204" pitchFamily="50" charset="-128"/>
                        </a:rPr>
                        <a:t>1.03 </a:t>
                      </a:r>
                      <a:endParaRPr lang="en-US" altLang="ja-JP" sz="19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lnT w="38100" cap="flat" cmpd="sng" algn="ctr">
                      <a:solidFill>
                        <a:schemeClr val="tx1"/>
                      </a:solidFill>
                      <a:prstDash val="solid"/>
                      <a:round/>
                      <a:headEnd type="none" w="med" len="med"/>
                      <a:tailEnd type="none" w="med" len="med"/>
                    </a:lnT>
                  </a:tcPr>
                </a:tc>
                <a:tc>
                  <a:txBody>
                    <a:bodyPr/>
                    <a:lstStyle/>
                    <a:p>
                      <a:pPr algn="ctr" fontAlgn="ctr"/>
                      <a:r>
                        <a:rPr lang="en-US" altLang="ja-JP" sz="1900" b="0" i="0" u="none" strike="noStrike" dirty="0">
                          <a:solidFill>
                            <a:srgbClr val="0070C0"/>
                          </a:solidFill>
                          <a:effectLst/>
                          <a:latin typeface="Meiryo UI" panose="020B0604030504040204" pitchFamily="50" charset="-128"/>
                          <a:ea typeface="Meiryo UI" panose="020B0604030504040204" pitchFamily="50" charset="-128"/>
                        </a:rPr>
                        <a:t>3.06</a:t>
                      </a:r>
                    </a:p>
                  </a:txBody>
                  <a:tcPr marL="9525" marR="9525" marT="9525" marB="0" anchor="ctr">
                    <a:lnT w="38100" cap="flat" cmpd="sng" algn="ctr">
                      <a:solidFill>
                        <a:schemeClr val="tx1"/>
                      </a:solidFill>
                      <a:prstDash val="solid"/>
                      <a:round/>
                      <a:headEnd type="none" w="med" len="med"/>
                      <a:tailEnd type="none" w="med" len="med"/>
                    </a:lnT>
                  </a:tcPr>
                </a:tc>
                <a:tc>
                  <a:txBody>
                    <a:bodyPr/>
                    <a:lstStyle/>
                    <a:p>
                      <a:pPr algn="ctr" fontAlgn="ctr"/>
                      <a:r>
                        <a:rPr lang="en-US" altLang="ja-JP" sz="1900" u="none" strike="noStrike" dirty="0">
                          <a:solidFill>
                            <a:srgbClr val="0070C0"/>
                          </a:solidFill>
                          <a:effectLst/>
                          <a:latin typeface="Meiryo UI" panose="020B0604030504040204" pitchFamily="50" charset="-128"/>
                          <a:ea typeface="Meiryo UI" panose="020B0604030504040204" pitchFamily="50" charset="-128"/>
                        </a:rPr>
                        <a:t>2.917 </a:t>
                      </a:r>
                      <a:endParaRPr lang="en-US" altLang="ja-JP" sz="1900" b="0" i="0" u="none" strike="noStrike" dirty="0">
                        <a:solidFill>
                          <a:srgbClr val="0070C0"/>
                        </a:solidFill>
                        <a:effectLst/>
                        <a:latin typeface="Meiryo UI" panose="020B0604030504040204" pitchFamily="50" charset="-128"/>
                        <a:ea typeface="Meiryo UI" panose="020B0604030504040204" pitchFamily="50" charset="-128"/>
                      </a:endParaRPr>
                    </a:p>
                  </a:txBody>
                  <a:tcPr marL="9525" marR="9525" marT="9525" marB="0" anchor="ctr">
                    <a:lnT w="38100" cap="flat" cmpd="sng" algn="ctr">
                      <a:solidFill>
                        <a:schemeClr val="tx1"/>
                      </a:solidFill>
                      <a:prstDash val="solid"/>
                      <a:round/>
                      <a:headEnd type="none" w="med" len="med"/>
                      <a:tailEnd type="none" w="med" len="med"/>
                    </a:lnT>
                    <a:solidFill>
                      <a:srgbClr val="FFFF00"/>
                    </a:solidFill>
                  </a:tcPr>
                </a:tc>
                <a:tc>
                  <a:txBody>
                    <a:bodyPr/>
                    <a:lstStyle/>
                    <a:p>
                      <a:pPr algn="ctr" fontAlgn="ctr"/>
                      <a:r>
                        <a:rPr lang="en-US" altLang="ja-JP" sz="1900" b="0" i="0" u="none" strike="noStrike" dirty="0">
                          <a:solidFill>
                            <a:srgbClr val="0070C0"/>
                          </a:solidFill>
                          <a:effectLst/>
                          <a:latin typeface="Meiryo UI" panose="020B0604030504040204" pitchFamily="50" charset="-128"/>
                          <a:ea typeface="Meiryo UI" panose="020B0604030504040204" pitchFamily="50" charset="-128"/>
                        </a:rPr>
                        <a:t>5.977</a:t>
                      </a:r>
                    </a:p>
                  </a:txBody>
                  <a:tcPr marL="9525" marR="9525" marT="9525" marB="0"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893578459"/>
                  </a:ext>
                </a:extLst>
              </a:tr>
              <a:tr h="643555">
                <a:tc vMerge="1">
                  <a:txBody>
                    <a:bodyPr/>
                    <a:lstStyle/>
                    <a:p>
                      <a:endParaRPr kumimoji="1" lang="ja-JP" altLang="en-US"/>
                    </a:p>
                  </a:txBody>
                  <a:tcPr/>
                </a:tc>
                <a:tc>
                  <a:txBody>
                    <a:bodyPr/>
                    <a:lstStyle/>
                    <a:p>
                      <a:pPr marL="0" marR="0" lvl="0" indent="0" algn="ctr" defTabSz="342855" rtl="0" eaLnBrk="1" fontAlgn="ctr" latinLnBrk="0" hangingPunct="1">
                        <a:lnSpc>
                          <a:spcPct val="100000"/>
                        </a:lnSpc>
                        <a:spcBef>
                          <a:spcPts val="0"/>
                        </a:spcBef>
                        <a:spcAft>
                          <a:spcPts val="0"/>
                        </a:spcAft>
                        <a:buClrTx/>
                        <a:buSzTx/>
                        <a:buFontTx/>
                        <a:buNone/>
                        <a:tabLst/>
                        <a:defRPr/>
                      </a:pPr>
                      <a:r>
                        <a:rPr lang="en-US" altLang="ja-JP" sz="1900" b="0" i="0" u="none" strike="noStrike" dirty="0">
                          <a:solidFill>
                            <a:srgbClr val="000000"/>
                          </a:solidFill>
                          <a:effectLst/>
                          <a:latin typeface="Meiryo UI" panose="020B0604030504040204" pitchFamily="50" charset="-128"/>
                          <a:ea typeface="Meiryo UI" panose="020B0604030504040204" pitchFamily="50" charset="-128"/>
                        </a:rPr>
                        <a:t>Hi Bs Nano</a:t>
                      </a:r>
                      <a:endParaRPr lang="ja-JP" altLang="en-US" sz="19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tc>
                <a:tc>
                  <a:txBody>
                    <a:bodyPr/>
                    <a:lstStyle/>
                    <a:p>
                      <a:pPr algn="ctr" fontAlgn="ctr"/>
                      <a:r>
                        <a:rPr lang="en-US" altLang="ja-JP" sz="1900" b="0" i="0" u="none" strike="noStrike" dirty="0">
                          <a:solidFill>
                            <a:srgbClr val="000000"/>
                          </a:solidFill>
                          <a:effectLst/>
                          <a:latin typeface="Meiryo UI" panose="020B0604030504040204" pitchFamily="50" charset="-128"/>
                          <a:ea typeface="Meiryo UI" panose="020B0604030504040204" pitchFamily="50" charset="-128"/>
                        </a:rPr>
                        <a:t>1.03</a:t>
                      </a:r>
                    </a:p>
                  </a:txBody>
                  <a:tcPr marL="9525" marR="9525" marT="9525" marB="0" anchor="ctr"/>
                </a:tc>
                <a:tc>
                  <a:txBody>
                    <a:bodyPr/>
                    <a:lstStyle/>
                    <a:p>
                      <a:pPr algn="ctr" fontAlgn="ctr"/>
                      <a:r>
                        <a:rPr lang="en-US" altLang="ja-JP" sz="1900" b="0" i="0" u="none" strike="noStrike" dirty="0">
                          <a:solidFill>
                            <a:srgbClr val="0070C0"/>
                          </a:solidFill>
                          <a:effectLst/>
                          <a:latin typeface="Meiryo UI" panose="020B0604030504040204" pitchFamily="50" charset="-128"/>
                          <a:ea typeface="Meiryo UI" panose="020B0604030504040204" pitchFamily="50" charset="-128"/>
                        </a:rPr>
                        <a:t>3.06</a:t>
                      </a:r>
                    </a:p>
                  </a:txBody>
                  <a:tcPr marL="9525" marR="9525" marT="9525" marB="0" anchor="ctr"/>
                </a:tc>
                <a:tc>
                  <a:txBody>
                    <a:bodyPr/>
                    <a:lstStyle/>
                    <a:p>
                      <a:pPr algn="ctr" fontAlgn="ctr"/>
                      <a:r>
                        <a:rPr lang="en-US" altLang="ja-JP" sz="1900" b="0" i="0" u="none" strike="noStrike" dirty="0">
                          <a:solidFill>
                            <a:srgbClr val="0070C0"/>
                          </a:solidFill>
                          <a:effectLst/>
                          <a:latin typeface="Meiryo UI" panose="020B0604030504040204" pitchFamily="50" charset="-128"/>
                          <a:ea typeface="Meiryo UI" panose="020B0604030504040204" pitchFamily="50" charset="-128"/>
                        </a:rPr>
                        <a:t>3.308</a:t>
                      </a:r>
                    </a:p>
                  </a:txBody>
                  <a:tcPr marL="9525" marR="9525" marT="9525" marB="0" anchor="ctr">
                    <a:solidFill>
                      <a:srgbClr val="FFFF00"/>
                    </a:solidFill>
                  </a:tcPr>
                </a:tc>
                <a:tc>
                  <a:txBody>
                    <a:bodyPr/>
                    <a:lstStyle/>
                    <a:p>
                      <a:pPr algn="ctr" fontAlgn="ctr"/>
                      <a:r>
                        <a:rPr lang="en-US" altLang="ja-JP" sz="1900" b="0" i="0" u="none" strike="noStrike" dirty="0">
                          <a:solidFill>
                            <a:srgbClr val="0070C0"/>
                          </a:solidFill>
                          <a:effectLst/>
                          <a:latin typeface="Meiryo UI" panose="020B0604030504040204" pitchFamily="50" charset="-128"/>
                          <a:ea typeface="Meiryo UI" panose="020B0604030504040204" pitchFamily="50" charset="-128"/>
                        </a:rPr>
                        <a:t>6.368</a:t>
                      </a:r>
                    </a:p>
                  </a:txBody>
                  <a:tcPr marL="9525" marR="9525" marT="9525" marB="0" anchor="ctr"/>
                </a:tc>
                <a:extLst>
                  <a:ext uri="{0D108BD9-81ED-4DB2-BD59-A6C34878D82A}">
                    <a16:rowId xmlns:a16="http://schemas.microsoft.com/office/drawing/2014/main" val="2700087433"/>
                  </a:ext>
                </a:extLst>
              </a:tr>
              <a:tr h="384736">
                <a:tc vMerge="1">
                  <a:txBody>
                    <a:bodyPr/>
                    <a:lstStyle/>
                    <a:p>
                      <a:endParaRPr kumimoji="1" lang="ja-JP" altLang="en-US"/>
                    </a:p>
                  </a:txBody>
                  <a:tcPr/>
                </a:tc>
                <a:tc>
                  <a:txBody>
                    <a:bodyPr/>
                    <a:lstStyle/>
                    <a:p>
                      <a:pPr algn="ctr" fontAlgn="ctr"/>
                      <a:r>
                        <a:rPr lang="en-US" altLang="ja-JP" sz="1900" u="none" strike="noStrike" dirty="0">
                          <a:effectLst/>
                          <a:latin typeface="Meiryo UI" panose="020B0604030504040204" pitchFamily="50" charset="-128"/>
                          <a:ea typeface="Meiryo UI" panose="020B0604030504040204" pitchFamily="50" charset="-128"/>
                        </a:rPr>
                        <a:t>Si-steel</a:t>
                      </a:r>
                      <a:endParaRPr lang="ja-JP" altLang="en-US" sz="19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tc>
                <a:tc>
                  <a:txBody>
                    <a:bodyPr/>
                    <a:lstStyle/>
                    <a:p>
                      <a:pPr algn="ctr" fontAlgn="ctr"/>
                      <a:r>
                        <a:rPr lang="en-US" altLang="ja-JP" sz="1900" u="none" strike="noStrike" dirty="0">
                          <a:effectLst/>
                          <a:latin typeface="Meiryo UI" panose="020B0604030504040204" pitchFamily="50" charset="-128"/>
                          <a:ea typeface="Meiryo UI" panose="020B0604030504040204" pitchFamily="50" charset="-128"/>
                        </a:rPr>
                        <a:t>1.02 </a:t>
                      </a:r>
                      <a:endParaRPr lang="en-US" altLang="ja-JP" sz="19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tc>
                <a:tc>
                  <a:txBody>
                    <a:bodyPr/>
                    <a:lstStyle/>
                    <a:p>
                      <a:pPr algn="ctr" fontAlgn="ctr"/>
                      <a:r>
                        <a:rPr lang="en-US" altLang="ja-JP" sz="1900" b="0" i="0" u="none" strike="noStrike" dirty="0">
                          <a:solidFill>
                            <a:srgbClr val="0070C0"/>
                          </a:solidFill>
                          <a:effectLst/>
                          <a:latin typeface="Meiryo UI" panose="020B0604030504040204" pitchFamily="50" charset="-128"/>
                          <a:ea typeface="Meiryo UI" panose="020B0604030504040204" pitchFamily="50" charset="-128"/>
                        </a:rPr>
                        <a:t>3.06</a:t>
                      </a:r>
                    </a:p>
                  </a:txBody>
                  <a:tcPr marL="9525" marR="9525" marT="9525" marB="0" anchor="ctr"/>
                </a:tc>
                <a:tc>
                  <a:txBody>
                    <a:bodyPr/>
                    <a:lstStyle/>
                    <a:p>
                      <a:pPr algn="ctr" fontAlgn="ctr"/>
                      <a:r>
                        <a:rPr lang="en-US" altLang="ja-JP" sz="1900" u="none" strike="noStrike" dirty="0">
                          <a:solidFill>
                            <a:srgbClr val="0070C0"/>
                          </a:solidFill>
                          <a:effectLst/>
                          <a:latin typeface="Meiryo UI" panose="020B0604030504040204" pitchFamily="50" charset="-128"/>
                          <a:ea typeface="Meiryo UI" panose="020B0604030504040204" pitchFamily="50" charset="-128"/>
                        </a:rPr>
                        <a:t>39.82 </a:t>
                      </a:r>
                      <a:endParaRPr lang="en-US" altLang="ja-JP" sz="1900" b="0" i="0" u="none" strike="noStrike" dirty="0">
                        <a:solidFill>
                          <a:srgbClr val="0070C0"/>
                        </a:solidFill>
                        <a:effectLst/>
                        <a:latin typeface="Meiryo UI" panose="020B0604030504040204" pitchFamily="50" charset="-128"/>
                        <a:ea typeface="Meiryo UI" panose="020B0604030504040204" pitchFamily="50" charset="-128"/>
                      </a:endParaRPr>
                    </a:p>
                  </a:txBody>
                  <a:tcPr marL="9525" marR="9525" marT="9525" marB="0" anchor="ctr">
                    <a:solidFill>
                      <a:srgbClr val="FFFF00"/>
                    </a:solidFill>
                  </a:tcPr>
                </a:tc>
                <a:tc>
                  <a:txBody>
                    <a:bodyPr/>
                    <a:lstStyle/>
                    <a:p>
                      <a:pPr algn="ctr" fontAlgn="ctr"/>
                      <a:r>
                        <a:rPr lang="en-US" altLang="ja-JP" sz="1900" b="0" i="0" u="none" strike="noStrike" dirty="0">
                          <a:solidFill>
                            <a:srgbClr val="0070C0"/>
                          </a:solidFill>
                          <a:effectLst/>
                          <a:latin typeface="Meiryo UI" panose="020B0604030504040204" pitchFamily="50" charset="-128"/>
                          <a:ea typeface="Meiryo UI" panose="020B0604030504040204" pitchFamily="50" charset="-128"/>
                        </a:rPr>
                        <a:t>42.88</a:t>
                      </a:r>
                    </a:p>
                  </a:txBody>
                  <a:tcPr marL="9525" marR="9525" marT="9525" marB="0" anchor="ctr"/>
                </a:tc>
                <a:extLst>
                  <a:ext uri="{0D108BD9-81ED-4DB2-BD59-A6C34878D82A}">
                    <a16:rowId xmlns:a16="http://schemas.microsoft.com/office/drawing/2014/main" val="171042606"/>
                  </a:ext>
                </a:extLst>
              </a:tr>
            </a:tbl>
          </a:graphicData>
        </a:graphic>
      </p:graphicFrame>
      <p:sp>
        <p:nvSpPr>
          <p:cNvPr id="13" name="テキスト ボックス 12">
            <a:extLst>
              <a:ext uri="{FF2B5EF4-FFF2-40B4-BE49-F238E27FC236}">
                <a16:creationId xmlns:a16="http://schemas.microsoft.com/office/drawing/2014/main" id="{506B3BA2-1C0D-4378-BEE1-4BE5697C7477}"/>
              </a:ext>
            </a:extLst>
          </p:cNvPr>
          <p:cNvSpPr txBox="1"/>
          <p:nvPr/>
        </p:nvSpPr>
        <p:spPr>
          <a:xfrm>
            <a:off x="5786869" y="2052525"/>
            <a:ext cx="2890535" cy="461665"/>
          </a:xfrm>
          <a:prstGeom prst="rect">
            <a:avLst/>
          </a:prstGeom>
          <a:noFill/>
          <a:ln>
            <a:noFill/>
          </a:ln>
        </p:spPr>
        <p:txBody>
          <a:bodyPr wrap="none" rtlCol="0">
            <a:spAutoFit/>
          </a:bodyPr>
          <a:lstStyle/>
          <a:p>
            <a:r>
              <a:rPr lang="en-US" altLang="ja-JP" sz="2400" dirty="0">
                <a:solidFill>
                  <a:srgbClr val="000000"/>
                </a:solidFill>
                <a:latin typeface="Meiryo UI" panose="020B0604030504040204" pitchFamily="50" charset="-128"/>
                <a:ea typeface="Meiryo UI" panose="020B0604030504040204" pitchFamily="50" charset="-128"/>
              </a:rPr>
              <a:t>Analysis (@3.2 A)</a:t>
            </a:r>
            <a:endParaRPr lang="ja-JP" altLang="en-US" sz="2400" dirty="0">
              <a:solidFill>
                <a:srgbClr val="000000"/>
              </a:solidFill>
              <a:latin typeface="Meiryo UI" panose="020B0604030504040204" pitchFamily="50" charset="-128"/>
              <a:ea typeface="Meiryo UI" panose="020B0604030504040204" pitchFamily="50" charset="-128"/>
            </a:endParaRPr>
          </a:p>
        </p:txBody>
      </p:sp>
      <p:sp>
        <p:nvSpPr>
          <p:cNvPr id="15" name="フリーフォーム 1">
            <a:extLst>
              <a:ext uri="{FF2B5EF4-FFF2-40B4-BE49-F238E27FC236}">
                <a16:creationId xmlns:a16="http://schemas.microsoft.com/office/drawing/2014/main" id="{7D0B63EE-71D4-41D2-8A64-8E448D5581FA}"/>
              </a:ext>
            </a:extLst>
          </p:cNvPr>
          <p:cNvSpPr/>
          <p:nvPr/>
        </p:nvSpPr>
        <p:spPr>
          <a:xfrm>
            <a:off x="10861943" y="4841165"/>
            <a:ext cx="224999" cy="1128121"/>
          </a:xfrm>
          <a:custGeom>
            <a:avLst/>
            <a:gdLst>
              <a:gd name="connsiteX0" fmla="*/ 0 w 142723"/>
              <a:gd name="connsiteY0" fmla="*/ 278859 h 278859"/>
              <a:gd name="connsiteX1" fmla="*/ 142672 w 142723"/>
              <a:gd name="connsiteY1" fmla="*/ 116732 h 278859"/>
              <a:gd name="connsiteX2" fmla="*/ 12970 w 142723"/>
              <a:gd name="connsiteY2" fmla="*/ 0 h 278859"/>
            </a:gdLst>
            <a:ahLst/>
            <a:cxnLst>
              <a:cxn ang="0">
                <a:pos x="connsiteX0" y="connsiteY0"/>
              </a:cxn>
              <a:cxn ang="0">
                <a:pos x="connsiteX1" y="connsiteY1"/>
              </a:cxn>
              <a:cxn ang="0">
                <a:pos x="connsiteX2" y="connsiteY2"/>
              </a:cxn>
            </a:cxnLst>
            <a:rect l="l" t="t" r="r" b="b"/>
            <a:pathLst>
              <a:path w="142723" h="278859">
                <a:moveTo>
                  <a:pt x="0" y="278859"/>
                </a:moveTo>
                <a:cubicBezTo>
                  <a:pt x="70255" y="221033"/>
                  <a:pt x="140510" y="163208"/>
                  <a:pt x="142672" y="116732"/>
                </a:cubicBezTo>
                <a:cubicBezTo>
                  <a:pt x="144834" y="70256"/>
                  <a:pt x="78902" y="35128"/>
                  <a:pt x="12970" y="0"/>
                </a:cubicBezTo>
              </a:path>
            </a:pathLst>
          </a:custGeom>
          <a:noFill/>
          <a:ln w="28575">
            <a:solidFill>
              <a:srgbClr val="C00000"/>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sz="1600"/>
          </a:p>
        </p:txBody>
      </p:sp>
      <p:sp>
        <p:nvSpPr>
          <p:cNvPr id="16" name="テキスト ボックス 15">
            <a:extLst>
              <a:ext uri="{FF2B5EF4-FFF2-40B4-BE49-F238E27FC236}">
                <a16:creationId xmlns:a16="http://schemas.microsoft.com/office/drawing/2014/main" id="{FA9846C6-E758-46BF-9EE5-B30E11D83BD8}"/>
              </a:ext>
            </a:extLst>
          </p:cNvPr>
          <p:cNvSpPr txBox="1"/>
          <p:nvPr/>
        </p:nvSpPr>
        <p:spPr>
          <a:xfrm>
            <a:off x="11018543" y="4716691"/>
            <a:ext cx="1308924" cy="1569660"/>
          </a:xfrm>
          <a:prstGeom prst="rect">
            <a:avLst/>
          </a:prstGeom>
          <a:noFill/>
        </p:spPr>
        <p:txBody>
          <a:bodyPr wrap="square" rtlCol="0">
            <a:spAutoFit/>
          </a:bodyPr>
          <a:lstStyle/>
          <a:p>
            <a:r>
              <a:rPr lang="en-US" altLang="ja-JP" sz="2400" dirty="0">
                <a:solidFill>
                  <a:srgbClr val="C00000"/>
                </a:solidFill>
                <a:latin typeface="Meiryo UI" panose="020B0604030504040204" pitchFamily="50" charset="-128"/>
                <a:ea typeface="Meiryo UI" panose="020B0604030504040204" pitchFamily="50" charset="-128"/>
              </a:rPr>
              <a:t>Core</a:t>
            </a:r>
          </a:p>
          <a:p>
            <a:r>
              <a:rPr lang="en-US" altLang="ja-JP" sz="2400" dirty="0">
                <a:solidFill>
                  <a:srgbClr val="C00000"/>
                </a:solidFill>
                <a:latin typeface="Meiryo UI" panose="020B0604030504040204" pitchFamily="50" charset="-128"/>
                <a:ea typeface="Meiryo UI" panose="020B0604030504040204" pitchFamily="50" charset="-128"/>
              </a:rPr>
              <a:t>1/14</a:t>
            </a:r>
          </a:p>
          <a:p>
            <a:r>
              <a:rPr lang="en-US" altLang="ja-JP" sz="2400" dirty="0">
                <a:solidFill>
                  <a:srgbClr val="C00000"/>
                </a:solidFill>
                <a:latin typeface="Meiryo UI" panose="020B0604030504040204" pitchFamily="50" charset="-128"/>
                <a:ea typeface="Meiryo UI" panose="020B0604030504040204" pitchFamily="50" charset="-128"/>
              </a:rPr>
              <a:t>Total</a:t>
            </a:r>
          </a:p>
          <a:p>
            <a:r>
              <a:rPr lang="en-US" altLang="ja-JP" sz="2400" dirty="0">
                <a:solidFill>
                  <a:srgbClr val="C00000"/>
                </a:solidFill>
                <a:latin typeface="Meiryo UI" panose="020B0604030504040204" pitchFamily="50" charset="-128"/>
                <a:ea typeface="Meiryo UI" panose="020B0604030504040204" pitchFamily="50" charset="-128"/>
              </a:rPr>
              <a:t>85%</a:t>
            </a:r>
            <a:r>
              <a:rPr lang="ja-JP" altLang="en-US" sz="2400" dirty="0">
                <a:solidFill>
                  <a:srgbClr val="C00000"/>
                </a:solidFill>
                <a:latin typeface="Meiryo UI" panose="020B0604030504040204" pitchFamily="50" charset="-128"/>
                <a:ea typeface="Meiryo UI" panose="020B0604030504040204" pitchFamily="50" charset="-128"/>
              </a:rPr>
              <a:t>↓</a:t>
            </a:r>
          </a:p>
        </p:txBody>
      </p:sp>
      <p:pic>
        <p:nvPicPr>
          <p:cNvPr id="20" name="図 19"/>
          <p:cNvPicPr>
            <a:picLocks noChangeAspect="1"/>
          </p:cNvPicPr>
          <p:nvPr/>
        </p:nvPicPr>
        <p:blipFill rotWithShape="1">
          <a:blip r:embed="rId2" cstate="email">
            <a:extLst>
              <a:ext uri="{28A0092B-C50C-407E-A947-70E740481C1C}">
                <a14:useLocalDpi xmlns:a14="http://schemas.microsoft.com/office/drawing/2010/main"/>
              </a:ext>
            </a:extLst>
          </a:blip>
          <a:srcRect l="22626" r="22056"/>
          <a:stretch/>
        </p:blipFill>
        <p:spPr>
          <a:xfrm>
            <a:off x="1393993" y="2628936"/>
            <a:ext cx="2542496" cy="2240528"/>
          </a:xfrm>
          <a:prstGeom prst="rect">
            <a:avLst/>
          </a:prstGeom>
        </p:spPr>
      </p:pic>
      <p:pic>
        <p:nvPicPr>
          <p:cNvPr id="22" name="図 21"/>
          <p:cNvPicPr>
            <a:picLocks noChangeAspect="1"/>
          </p:cNvPicPr>
          <p:nvPr/>
        </p:nvPicPr>
        <p:blipFill rotWithShape="1">
          <a:blip r:embed="rId3"/>
          <a:srcRect l="95391" t="6187" r="4006" b="54373"/>
          <a:stretch/>
        </p:blipFill>
        <p:spPr>
          <a:xfrm>
            <a:off x="412511" y="2826492"/>
            <a:ext cx="60959" cy="1942681"/>
          </a:xfrm>
          <a:prstGeom prst="rect">
            <a:avLst/>
          </a:prstGeom>
        </p:spPr>
      </p:pic>
      <p:sp>
        <p:nvSpPr>
          <p:cNvPr id="23" name="テキスト ボックス 22"/>
          <p:cNvSpPr txBox="1"/>
          <p:nvPr/>
        </p:nvSpPr>
        <p:spPr>
          <a:xfrm>
            <a:off x="362885" y="2559732"/>
            <a:ext cx="718466" cy="379656"/>
          </a:xfrm>
          <a:prstGeom prst="rect">
            <a:avLst/>
          </a:prstGeom>
          <a:noFill/>
        </p:spPr>
        <p:txBody>
          <a:bodyPr wrap="none" rtlCol="0">
            <a:spAutoFit/>
          </a:bodyPr>
          <a:lstStyle/>
          <a:p>
            <a:r>
              <a:rPr lang="en-US" altLang="ja-JP" sz="1867" dirty="0">
                <a:latin typeface="Meiryo UI" panose="020B0604030504040204" pitchFamily="50" charset="-128"/>
                <a:ea typeface="Meiryo UI" panose="020B0604030504040204" pitchFamily="50" charset="-128"/>
              </a:rPr>
              <a:t>2.2T</a:t>
            </a:r>
            <a:endParaRPr lang="ja-JP" altLang="en-US" sz="1867" dirty="0">
              <a:latin typeface="Meiryo UI" panose="020B0604030504040204" pitchFamily="50" charset="-128"/>
              <a:ea typeface="Meiryo UI" panose="020B0604030504040204" pitchFamily="50" charset="-128"/>
            </a:endParaRPr>
          </a:p>
        </p:txBody>
      </p:sp>
      <p:sp>
        <p:nvSpPr>
          <p:cNvPr id="24" name="テキスト ボックス 23"/>
          <p:cNvSpPr txBox="1"/>
          <p:nvPr/>
        </p:nvSpPr>
        <p:spPr>
          <a:xfrm>
            <a:off x="368680" y="4503156"/>
            <a:ext cx="333746" cy="379656"/>
          </a:xfrm>
          <a:prstGeom prst="rect">
            <a:avLst/>
          </a:prstGeom>
          <a:noFill/>
        </p:spPr>
        <p:txBody>
          <a:bodyPr wrap="none" rtlCol="0">
            <a:spAutoFit/>
          </a:bodyPr>
          <a:lstStyle/>
          <a:p>
            <a:r>
              <a:rPr lang="en-US" altLang="ja-JP" sz="1867" dirty="0">
                <a:latin typeface="Meiryo UI" panose="020B0604030504040204" pitchFamily="50" charset="-128"/>
                <a:ea typeface="Meiryo UI" panose="020B0604030504040204" pitchFamily="50" charset="-128"/>
              </a:rPr>
              <a:t>0</a:t>
            </a:r>
            <a:endParaRPr lang="ja-JP" altLang="en-US" sz="1867" dirty="0">
              <a:latin typeface="Meiryo UI" panose="020B0604030504040204" pitchFamily="50" charset="-128"/>
              <a:ea typeface="Meiryo UI" panose="020B0604030504040204" pitchFamily="50" charset="-128"/>
            </a:endParaRPr>
          </a:p>
        </p:txBody>
      </p:sp>
      <p:sp>
        <p:nvSpPr>
          <p:cNvPr id="25" name="テキスト ボックス 24"/>
          <p:cNvSpPr txBox="1"/>
          <p:nvPr/>
        </p:nvSpPr>
        <p:spPr>
          <a:xfrm>
            <a:off x="385203" y="3541856"/>
            <a:ext cx="718466" cy="379656"/>
          </a:xfrm>
          <a:prstGeom prst="rect">
            <a:avLst/>
          </a:prstGeom>
          <a:noFill/>
        </p:spPr>
        <p:txBody>
          <a:bodyPr wrap="none" rtlCol="0">
            <a:spAutoFit/>
          </a:bodyPr>
          <a:lstStyle/>
          <a:p>
            <a:r>
              <a:rPr lang="en-US" altLang="ja-JP" sz="1867" dirty="0">
                <a:latin typeface="Meiryo UI" panose="020B0604030504040204" pitchFamily="50" charset="-128"/>
                <a:ea typeface="Meiryo UI" panose="020B0604030504040204" pitchFamily="50" charset="-128"/>
              </a:rPr>
              <a:t>1.1T</a:t>
            </a:r>
          </a:p>
        </p:txBody>
      </p:sp>
      <p:sp>
        <p:nvSpPr>
          <p:cNvPr id="26" name="フリーフォーム 1">
            <a:extLst>
              <a:ext uri="{FF2B5EF4-FFF2-40B4-BE49-F238E27FC236}">
                <a16:creationId xmlns:a16="http://schemas.microsoft.com/office/drawing/2014/main" id="{7D0B63EE-71D4-41D2-8A64-8E448D5581FA}"/>
              </a:ext>
            </a:extLst>
          </p:cNvPr>
          <p:cNvSpPr/>
          <p:nvPr/>
        </p:nvSpPr>
        <p:spPr>
          <a:xfrm>
            <a:off x="10906045" y="3468988"/>
            <a:ext cx="224999" cy="1128121"/>
          </a:xfrm>
          <a:custGeom>
            <a:avLst/>
            <a:gdLst>
              <a:gd name="connsiteX0" fmla="*/ 0 w 142723"/>
              <a:gd name="connsiteY0" fmla="*/ 278859 h 278859"/>
              <a:gd name="connsiteX1" fmla="*/ 142672 w 142723"/>
              <a:gd name="connsiteY1" fmla="*/ 116732 h 278859"/>
              <a:gd name="connsiteX2" fmla="*/ 12970 w 142723"/>
              <a:gd name="connsiteY2" fmla="*/ 0 h 278859"/>
            </a:gdLst>
            <a:ahLst/>
            <a:cxnLst>
              <a:cxn ang="0">
                <a:pos x="connsiteX0" y="connsiteY0"/>
              </a:cxn>
              <a:cxn ang="0">
                <a:pos x="connsiteX1" y="connsiteY1"/>
              </a:cxn>
              <a:cxn ang="0">
                <a:pos x="connsiteX2" y="connsiteY2"/>
              </a:cxn>
            </a:cxnLst>
            <a:rect l="l" t="t" r="r" b="b"/>
            <a:pathLst>
              <a:path w="142723" h="278859">
                <a:moveTo>
                  <a:pt x="0" y="278859"/>
                </a:moveTo>
                <a:cubicBezTo>
                  <a:pt x="70255" y="221033"/>
                  <a:pt x="140510" y="163208"/>
                  <a:pt x="142672" y="116732"/>
                </a:cubicBezTo>
                <a:cubicBezTo>
                  <a:pt x="144834" y="70256"/>
                  <a:pt x="78902" y="35128"/>
                  <a:pt x="12970" y="0"/>
                </a:cubicBezTo>
              </a:path>
            </a:pathLst>
          </a:custGeom>
          <a:noFill/>
          <a:ln w="28575">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sz="1600"/>
          </a:p>
        </p:txBody>
      </p:sp>
      <p:sp>
        <p:nvSpPr>
          <p:cNvPr id="27" name="テキスト ボックス 26">
            <a:extLst>
              <a:ext uri="{FF2B5EF4-FFF2-40B4-BE49-F238E27FC236}">
                <a16:creationId xmlns:a16="http://schemas.microsoft.com/office/drawing/2014/main" id="{FA9846C6-E758-46BF-9EE5-B30E11D83BD8}"/>
              </a:ext>
            </a:extLst>
          </p:cNvPr>
          <p:cNvSpPr txBox="1"/>
          <p:nvPr/>
        </p:nvSpPr>
        <p:spPr>
          <a:xfrm>
            <a:off x="11101772" y="2735651"/>
            <a:ext cx="1454685" cy="1569660"/>
          </a:xfrm>
          <a:prstGeom prst="rect">
            <a:avLst/>
          </a:prstGeom>
          <a:noFill/>
        </p:spPr>
        <p:txBody>
          <a:bodyPr wrap="square" rtlCol="0">
            <a:spAutoFit/>
          </a:bodyPr>
          <a:lstStyle/>
          <a:p>
            <a:r>
              <a:rPr lang="en-US" altLang="ja-JP" sz="2400" dirty="0">
                <a:latin typeface="Meiryo UI" panose="020B0604030504040204" pitchFamily="50" charset="-128"/>
                <a:ea typeface="Meiryo UI" panose="020B0604030504040204" pitchFamily="50" charset="-128"/>
              </a:rPr>
              <a:t>Core</a:t>
            </a:r>
          </a:p>
          <a:p>
            <a:r>
              <a:rPr lang="en-US" altLang="ja-JP" sz="2400" dirty="0">
                <a:latin typeface="Meiryo UI" panose="020B0604030504040204" pitchFamily="50" charset="-128"/>
                <a:ea typeface="Meiryo UI" panose="020B0604030504040204" pitchFamily="50" charset="-128"/>
              </a:rPr>
              <a:t>1/8</a:t>
            </a:r>
          </a:p>
          <a:p>
            <a:r>
              <a:rPr lang="en-US" altLang="ja-JP" sz="2400" dirty="0">
                <a:latin typeface="Meiryo UI" panose="020B0604030504040204" pitchFamily="50" charset="-128"/>
                <a:ea typeface="Meiryo UI" panose="020B0604030504040204" pitchFamily="50" charset="-128"/>
              </a:rPr>
              <a:t>Total</a:t>
            </a:r>
          </a:p>
          <a:p>
            <a:r>
              <a:rPr lang="en-US" altLang="ja-JP" sz="2400" dirty="0">
                <a:latin typeface="Meiryo UI" panose="020B0604030504040204" pitchFamily="50" charset="-128"/>
                <a:ea typeface="Meiryo UI" panose="020B0604030504040204" pitchFamily="50" charset="-128"/>
              </a:rPr>
              <a:t>25%</a:t>
            </a:r>
            <a:r>
              <a:rPr lang="ja-JP" altLang="en-US" sz="2400" dirty="0">
                <a:latin typeface="Meiryo UI" panose="020B0604030504040204" pitchFamily="50" charset="-128"/>
                <a:ea typeface="Meiryo UI" panose="020B0604030504040204" pitchFamily="50" charset="-128"/>
              </a:rPr>
              <a:t>↓</a:t>
            </a:r>
          </a:p>
        </p:txBody>
      </p:sp>
      <p:sp>
        <p:nvSpPr>
          <p:cNvPr id="2" name="テキスト ボックス 1">
            <a:extLst>
              <a:ext uri="{FF2B5EF4-FFF2-40B4-BE49-F238E27FC236}">
                <a16:creationId xmlns:a16="http://schemas.microsoft.com/office/drawing/2014/main" id="{3989A6F8-E9DC-4988-BD6B-B67D2CAA7BF7}"/>
              </a:ext>
            </a:extLst>
          </p:cNvPr>
          <p:cNvSpPr txBox="1"/>
          <p:nvPr/>
        </p:nvSpPr>
        <p:spPr>
          <a:xfrm>
            <a:off x="8286817" y="6126233"/>
            <a:ext cx="2687625" cy="276999"/>
          </a:xfrm>
          <a:prstGeom prst="rect">
            <a:avLst/>
          </a:prstGeom>
          <a:noFill/>
        </p:spPr>
        <p:txBody>
          <a:bodyPr wrap="square" rtlCol="0">
            <a:spAutoFit/>
          </a:bodyPr>
          <a:lstStyle/>
          <a:p>
            <a:r>
              <a:rPr lang="en-US" altLang="ja-JP" sz="1200" dirty="0"/>
              <a:t>*result from Shimane Univ </a:t>
            </a:r>
            <a:endParaRPr lang="ja-JP" altLang="en-US" sz="1200" dirty="0">
              <a:solidFill>
                <a:schemeClr val="tx1">
                  <a:lumMod val="75000"/>
                  <a:lumOff val="25000"/>
                </a:schemeClr>
              </a:solidFill>
            </a:endParaRPr>
          </a:p>
        </p:txBody>
      </p:sp>
      <p:sp>
        <p:nvSpPr>
          <p:cNvPr id="5" name="テキスト ボックス 4">
            <a:extLst>
              <a:ext uri="{FF2B5EF4-FFF2-40B4-BE49-F238E27FC236}">
                <a16:creationId xmlns:a16="http://schemas.microsoft.com/office/drawing/2014/main" id="{D691919F-E159-FDAE-C05E-CF85B8D73F9A}"/>
              </a:ext>
            </a:extLst>
          </p:cNvPr>
          <p:cNvSpPr txBox="1"/>
          <p:nvPr/>
        </p:nvSpPr>
        <p:spPr>
          <a:xfrm>
            <a:off x="2882349" y="6403232"/>
            <a:ext cx="5351145" cy="338554"/>
          </a:xfrm>
          <a:prstGeom prst="rect">
            <a:avLst/>
          </a:prstGeom>
          <a:noFill/>
        </p:spPr>
        <p:txBody>
          <a:bodyPr wrap="none" rtlCol="0">
            <a:spAutoFit/>
          </a:bodyPr>
          <a:lstStyle/>
          <a:p>
            <a:r>
              <a:rPr kumimoji="1" lang="en-US" altLang="ja-JP" sz="1600" dirty="0"/>
              <a:t>Very meaningful difference can be expected!</a:t>
            </a:r>
            <a:endParaRPr kumimoji="1" lang="ja-JP" altLang="en-US" sz="1600" dirty="0"/>
          </a:p>
        </p:txBody>
      </p:sp>
    </p:spTree>
    <p:extLst>
      <p:ext uri="{BB962C8B-B14F-4D97-AF65-F5344CB8AC3E}">
        <p14:creationId xmlns:p14="http://schemas.microsoft.com/office/powerpoint/2010/main" val="19227839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グラフ 16">
            <a:extLst>
              <a:ext uri="{FF2B5EF4-FFF2-40B4-BE49-F238E27FC236}">
                <a16:creationId xmlns:a16="http://schemas.microsoft.com/office/drawing/2014/main" id="{81A19515-FD5C-4BB8-BE47-E1588CB9C611}"/>
              </a:ext>
            </a:extLst>
          </p:cNvPr>
          <p:cNvGraphicFramePr>
            <a:graphicFrameLocks/>
          </p:cNvGraphicFramePr>
          <p:nvPr>
            <p:extLst>
              <p:ext uri="{D42A27DB-BD31-4B8C-83A1-F6EECF244321}">
                <p14:modId xmlns:p14="http://schemas.microsoft.com/office/powerpoint/2010/main" val="341497763"/>
              </p:ext>
            </p:extLst>
          </p:nvPr>
        </p:nvGraphicFramePr>
        <p:xfrm>
          <a:off x="6068272" y="3348433"/>
          <a:ext cx="5563260" cy="39377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グラフ 14">
            <a:extLst>
              <a:ext uri="{FF2B5EF4-FFF2-40B4-BE49-F238E27FC236}">
                <a16:creationId xmlns:a16="http://schemas.microsoft.com/office/drawing/2014/main" id="{9D04527D-EBC3-4B50-9C42-09B48F339DE4}"/>
              </a:ext>
            </a:extLst>
          </p:cNvPr>
          <p:cNvGraphicFramePr>
            <a:graphicFrameLocks/>
          </p:cNvGraphicFramePr>
          <p:nvPr>
            <p:extLst>
              <p:ext uri="{D42A27DB-BD31-4B8C-83A1-F6EECF244321}">
                <p14:modId xmlns:p14="http://schemas.microsoft.com/office/powerpoint/2010/main" val="2217552690"/>
              </p:ext>
            </p:extLst>
          </p:nvPr>
        </p:nvGraphicFramePr>
        <p:xfrm>
          <a:off x="361339" y="3278950"/>
          <a:ext cx="5653643" cy="3937738"/>
        </p:xfrm>
        <a:graphic>
          <a:graphicData uri="http://schemas.openxmlformats.org/drawingml/2006/chart">
            <c:chart xmlns:c="http://schemas.openxmlformats.org/drawingml/2006/chart" xmlns:r="http://schemas.openxmlformats.org/officeDocument/2006/relationships" r:id="rId3"/>
          </a:graphicData>
        </a:graphic>
      </p:graphicFrame>
      <p:sp>
        <p:nvSpPr>
          <p:cNvPr id="3" name="タイトル 1">
            <a:extLst>
              <a:ext uri="{FF2B5EF4-FFF2-40B4-BE49-F238E27FC236}">
                <a16:creationId xmlns:a16="http://schemas.microsoft.com/office/drawing/2014/main" id="{7012A55F-4231-40FB-AA06-AAB6663D96A7}"/>
              </a:ext>
            </a:extLst>
          </p:cNvPr>
          <p:cNvSpPr>
            <a:spLocks noGrp="1"/>
          </p:cNvSpPr>
          <p:nvPr>
            <p:ph type="title"/>
          </p:nvPr>
        </p:nvSpPr>
        <p:spPr/>
        <p:txBody>
          <a:bodyPr/>
          <a:lstStyle/>
          <a:p>
            <a:r>
              <a:rPr lang="en-US" altLang="ja-JP" dirty="0"/>
              <a:t>Actual Measurement Results</a:t>
            </a:r>
            <a:endParaRPr kumimoji="1" lang="ja-JP" altLang="en-US" dirty="0"/>
          </a:p>
        </p:txBody>
      </p:sp>
      <p:sp>
        <p:nvSpPr>
          <p:cNvPr id="4" name="コンテンツ プレースホルダー 2">
            <a:extLst>
              <a:ext uri="{FF2B5EF4-FFF2-40B4-BE49-F238E27FC236}">
                <a16:creationId xmlns:a16="http://schemas.microsoft.com/office/drawing/2014/main" id="{A6E13667-EA88-4452-B007-C2AE40BCF5FF}"/>
              </a:ext>
            </a:extLst>
          </p:cNvPr>
          <p:cNvSpPr txBox="1">
            <a:spLocks/>
          </p:cNvSpPr>
          <p:nvPr/>
        </p:nvSpPr>
        <p:spPr>
          <a:xfrm>
            <a:off x="536858" y="917157"/>
            <a:ext cx="11785771" cy="1749959"/>
          </a:xfrm>
        </p:spPr>
        <p:txBody>
          <a:bodyPr>
            <a:noAutofit/>
          </a:bodyPr>
          <a:lstStyle>
            <a:lvl1pPr marL="257175" indent="-257175" algn="l" defTabSz="342900" rtl="0" eaLnBrk="1" latinLnBrk="0" hangingPunct="1">
              <a:spcBef>
                <a:spcPct val="20000"/>
              </a:spcBef>
              <a:buFont typeface="Arial"/>
              <a:buChar char="•"/>
              <a:defRPr kumimoji="1"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kumimoji="1"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kumimoji="1"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a:buFont typeface="Wingdings" panose="05000000000000000000" pitchFamily="2" charset="2"/>
              <a:buChar char="Ø"/>
            </a:pPr>
            <a:r>
              <a:rPr lang="en-US" altLang="ja-JP" dirty="0">
                <a:latin typeface="Meiryo UI" panose="020B0604030504040204" pitchFamily="50" charset="-128"/>
                <a:ea typeface="Meiryo UI" panose="020B0604030504040204" pitchFamily="50" charset="-128"/>
              </a:rPr>
              <a:t>No-load loss: equivalent to Amorphous and Hi-</a:t>
            </a:r>
            <a:r>
              <a:rPr lang="en-US" altLang="ja-JP" i="1" dirty="0">
                <a:latin typeface="Meiryo UI" panose="020B0604030504040204" pitchFamily="50" charset="-128"/>
                <a:ea typeface="Meiryo UI" panose="020B0604030504040204" pitchFamily="50" charset="-128"/>
              </a:rPr>
              <a:t>B</a:t>
            </a:r>
            <a:r>
              <a:rPr lang="en-US" altLang="ja-JP" baseline="-25000" dirty="0">
                <a:latin typeface="Meiryo UI" panose="020B0604030504040204" pitchFamily="50" charset="-128"/>
                <a:ea typeface="Meiryo UI" panose="020B0604030504040204" pitchFamily="50" charset="-128"/>
              </a:rPr>
              <a:t>s</a:t>
            </a:r>
            <a:r>
              <a:rPr lang="en-US" altLang="ja-JP" dirty="0">
                <a:latin typeface="Meiryo UI" panose="020B0604030504040204" pitchFamily="50" charset="-128"/>
                <a:ea typeface="Meiryo UI" panose="020B0604030504040204" pitchFamily="50" charset="-128"/>
              </a:rPr>
              <a:t> nano teeth</a:t>
            </a:r>
            <a:endParaRPr lang="ja-JP" altLang="en-US" dirty="0">
              <a:latin typeface="Meiryo UI" panose="020B0604030504040204" pitchFamily="50" charset="-128"/>
              <a:ea typeface="Meiryo UI" panose="020B0604030504040204" pitchFamily="50" charset="-128"/>
            </a:endParaRPr>
          </a:p>
          <a:p>
            <a:pPr>
              <a:buFont typeface="Wingdings" panose="05000000000000000000" pitchFamily="2" charset="2"/>
              <a:buChar char="Ø"/>
            </a:pPr>
            <a:r>
              <a:rPr lang="en-US" altLang="ja-JP" dirty="0">
                <a:latin typeface="Meiryo UI" panose="020B0604030504040204" pitchFamily="50" charset="-128"/>
                <a:ea typeface="Meiryo UI" panose="020B0604030504040204" pitchFamily="50" charset="-128"/>
              </a:rPr>
              <a:t>In the light-load:</a:t>
            </a:r>
            <a:r>
              <a:rPr lang="ja-JP" altLang="en-US" dirty="0">
                <a:latin typeface="Meiryo UI" panose="020B0604030504040204" pitchFamily="50" charset="-128"/>
                <a:ea typeface="Meiryo UI" panose="020B0604030504040204" pitchFamily="50" charset="-128"/>
              </a:rPr>
              <a:t> </a:t>
            </a:r>
            <a:r>
              <a:rPr lang="en-US" altLang="ja-JP" dirty="0">
                <a:latin typeface="Meiryo UI" panose="020B0604030504040204" pitchFamily="50" charset="-128"/>
                <a:ea typeface="Meiryo UI" panose="020B0604030504040204" pitchFamily="50" charset="-128"/>
              </a:rPr>
              <a:t>efficiency of Amo/Hi-</a:t>
            </a:r>
            <a:r>
              <a:rPr lang="en-US" altLang="ja-JP" i="1" dirty="0">
                <a:latin typeface="Meiryo UI" panose="020B0604030504040204" pitchFamily="50" charset="-128"/>
                <a:ea typeface="Meiryo UI" panose="020B0604030504040204" pitchFamily="50" charset="-128"/>
              </a:rPr>
              <a:t>B</a:t>
            </a:r>
            <a:r>
              <a:rPr lang="en-US" altLang="ja-JP" baseline="-25000" dirty="0">
                <a:latin typeface="Meiryo UI" panose="020B0604030504040204" pitchFamily="50" charset="-128"/>
                <a:ea typeface="Meiryo UI" panose="020B0604030504040204" pitchFamily="50" charset="-128"/>
              </a:rPr>
              <a:t>s</a:t>
            </a:r>
            <a:r>
              <a:rPr lang="en-US" altLang="ja-JP" dirty="0">
                <a:latin typeface="Meiryo UI" panose="020B0604030504040204" pitchFamily="50" charset="-128"/>
                <a:ea typeface="Meiryo UI" panose="020B0604030504040204" pitchFamily="50" charset="-128"/>
              </a:rPr>
              <a:t> nano…</a:t>
            </a:r>
            <a:r>
              <a:rPr lang="en-US" altLang="ja-JP" dirty="0">
                <a:solidFill>
                  <a:srgbClr val="FF0000"/>
                </a:solidFill>
                <a:latin typeface="Meiryo UI" panose="020B0604030504040204" pitchFamily="50" charset="-128"/>
                <a:ea typeface="Meiryo UI" panose="020B0604030504040204" pitchFamily="50" charset="-128"/>
              </a:rPr>
              <a:t>significant improvement</a:t>
            </a:r>
            <a:endParaRPr lang="en-US" altLang="ja-JP" dirty="0">
              <a:latin typeface="Meiryo UI" panose="020B0604030504040204" pitchFamily="50" charset="-128"/>
              <a:ea typeface="Meiryo UI" panose="020B0604030504040204" pitchFamily="50" charset="-128"/>
            </a:endParaRPr>
          </a:p>
          <a:p>
            <a:pPr>
              <a:buFont typeface="Wingdings" panose="05000000000000000000" pitchFamily="2" charset="2"/>
              <a:buChar char="Ø"/>
            </a:pPr>
            <a:r>
              <a:rPr lang="en-US" altLang="ja-JP" dirty="0">
                <a:latin typeface="Meiryo UI" panose="020B0604030504040204" pitchFamily="50" charset="-128"/>
                <a:ea typeface="Meiryo UI" panose="020B0604030504040204" pitchFamily="50" charset="-128"/>
              </a:rPr>
              <a:t>In the high-load:</a:t>
            </a:r>
            <a:r>
              <a:rPr lang="ja-JP" altLang="en-US" dirty="0">
                <a:latin typeface="Meiryo UI" panose="020B0604030504040204" pitchFamily="50" charset="-128"/>
                <a:ea typeface="Meiryo UI" panose="020B0604030504040204" pitchFamily="50" charset="-128"/>
              </a:rPr>
              <a:t> </a:t>
            </a:r>
            <a:r>
              <a:rPr lang="en-US" altLang="ja-JP" dirty="0">
                <a:latin typeface="Meiryo UI" panose="020B0604030504040204" pitchFamily="50" charset="-128"/>
                <a:ea typeface="Meiryo UI" panose="020B0604030504040204" pitchFamily="50" charset="-128"/>
              </a:rPr>
              <a:t>the proportion of coil loss increases, so the difference with Si-steel core decreases, and eventually the efficiency is reversed</a:t>
            </a:r>
          </a:p>
        </p:txBody>
      </p:sp>
      <p:grpSp>
        <p:nvGrpSpPr>
          <p:cNvPr id="8" name="グループ化 7">
            <a:extLst>
              <a:ext uri="{FF2B5EF4-FFF2-40B4-BE49-F238E27FC236}">
                <a16:creationId xmlns:a16="http://schemas.microsoft.com/office/drawing/2014/main" id="{CF07038E-EB67-03F9-55CE-EE903E35C4FF}"/>
              </a:ext>
            </a:extLst>
          </p:cNvPr>
          <p:cNvGrpSpPr/>
          <p:nvPr/>
        </p:nvGrpSpPr>
        <p:grpSpPr>
          <a:xfrm>
            <a:off x="696473" y="2856468"/>
            <a:ext cx="7921507" cy="461665"/>
            <a:chOff x="537935" y="4861199"/>
            <a:chExt cx="7921507" cy="461665"/>
          </a:xfrm>
        </p:grpSpPr>
        <p:sp>
          <p:nvSpPr>
            <p:cNvPr id="5" name="矢印: 右 4">
              <a:extLst>
                <a:ext uri="{FF2B5EF4-FFF2-40B4-BE49-F238E27FC236}">
                  <a16:creationId xmlns:a16="http://schemas.microsoft.com/office/drawing/2014/main" id="{3711EBE7-CA3C-4933-AECD-EAFD483ABB3C}"/>
                </a:ext>
              </a:extLst>
            </p:cNvPr>
            <p:cNvSpPr/>
            <p:nvPr/>
          </p:nvSpPr>
          <p:spPr>
            <a:xfrm>
              <a:off x="537935" y="4912011"/>
              <a:ext cx="720080"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1"/>
            </a:p>
          </p:txBody>
        </p:sp>
        <p:sp>
          <p:nvSpPr>
            <p:cNvPr id="6" name="テキスト ボックス 5">
              <a:extLst>
                <a:ext uri="{FF2B5EF4-FFF2-40B4-BE49-F238E27FC236}">
                  <a16:creationId xmlns:a16="http://schemas.microsoft.com/office/drawing/2014/main" id="{F5C19D7E-0924-427E-9950-78520D4FFD99}"/>
                </a:ext>
              </a:extLst>
            </p:cNvPr>
            <p:cNvSpPr txBox="1"/>
            <p:nvPr/>
          </p:nvSpPr>
          <p:spPr>
            <a:xfrm>
              <a:off x="1367436" y="4861199"/>
              <a:ext cx="7092006" cy="46166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r>
                <a:rPr lang="en-US" altLang="ja-JP" sz="2400" dirty="0">
                  <a:solidFill>
                    <a:srgbClr val="FF0000"/>
                  </a:solidFill>
                  <a:latin typeface="Meiryo UI" panose="020B0604030504040204" pitchFamily="50" charset="-128"/>
                  <a:ea typeface="Meiryo UI" panose="020B0604030504040204" pitchFamily="50" charset="-128"/>
                </a:rPr>
                <a:t>There is an optimal design point for utilization</a:t>
              </a:r>
              <a:endParaRPr lang="ja-JP" altLang="en-US" sz="2400" dirty="0">
                <a:solidFill>
                  <a:srgbClr val="FF0000"/>
                </a:solidFill>
                <a:latin typeface="Meiryo UI" panose="020B0604030504040204" pitchFamily="50" charset="-128"/>
                <a:ea typeface="Meiryo UI" panose="020B0604030504040204" pitchFamily="50" charset="-128"/>
              </a:endParaRPr>
            </a:p>
          </p:txBody>
        </p:sp>
      </p:grpSp>
      <p:sp>
        <p:nvSpPr>
          <p:cNvPr id="2" name="楕円 1">
            <a:extLst>
              <a:ext uri="{FF2B5EF4-FFF2-40B4-BE49-F238E27FC236}">
                <a16:creationId xmlns:a16="http://schemas.microsoft.com/office/drawing/2014/main" id="{D28F6831-79CC-4617-A1DA-0239FB67B2A1}"/>
              </a:ext>
            </a:extLst>
          </p:cNvPr>
          <p:cNvSpPr/>
          <p:nvPr/>
        </p:nvSpPr>
        <p:spPr>
          <a:xfrm rot="20591943">
            <a:off x="7175101" y="3755613"/>
            <a:ext cx="1284689" cy="611642"/>
          </a:xfrm>
          <a:prstGeom prst="ellipse">
            <a:avLst/>
          </a:prstGeom>
          <a:solidFill>
            <a:schemeClr val="accent2">
              <a:lumMod val="20000"/>
              <a:lumOff val="80000"/>
              <a:alpha val="32000"/>
            </a:schemeClr>
          </a:solidFill>
          <a:ln>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sz="1800"/>
          </a:p>
        </p:txBody>
      </p:sp>
      <p:cxnSp>
        <p:nvCxnSpPr>
          <p:cNvPr id="19" name="直線矢印コネクタ 18">
            <a:extLst>
              <a:ext uri="{FF2B5EF4-FFF2-40B4-BE49-F238E27FC236}">
                <a16:creationId xmlns:a16="http://schemas.microsoft.com/office/drawing/2014/main" id="{E25C3A49-B992-4B94-9FB0-CA89F63D853A}"/>
              </a:ext>
            </a:extLst>
          </p:cNvPr>
          <p:cNvCxnSpPr>
            <a:cxnSpLocks/>
          </p:cNvCxnSpPr>
          <p:nvPr/>
        </p:nvCxnSpPr>
        <p:spPr>
          <a:xfrm flipH="1" flipV="1">
            <a:off x="7881257" y="4286874"/>
            <a:ext cx="257979" cy="54676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テキスト ボックス 20">
            <a:extLst>
              <a:ext uri="{FF2B5EF4-FFF2-40B4-BE49-F238E27FC236}">
                <a16:creationId xmlns:a16="http://schemas.microsoft.com/office/drawing/2014/main" id="{2F886DEB-5260-4392-BC28-44E25FCF496E}"/>
              </a:ext>
            </a:extLst>
          </p:cNvPr>
          <p:cNvSpPr txBox="1"/>
          <p:nvPr/>
        </p:nvSpPr>
        <p:spPr>
          <a:xfrm>
            <a:off x="7603206" y="4833639"/>
            <a:ext cx="1677251" cy="923330"/>
          </a:xfrm>
          <a:prstGeom prst="rect">
            <a:avLst/>
          </a:prstGeom>
          <a:noFill/>
        </p:spPr>
        <p:txBody>
          <a:bodyPr wrap="square" rtlCol="0">
            <a:spAutoFit/>
          </a:bodyPr>
          <a:lstStyle/>
          <a:p>
            <a:r>
              <a:rPr lang="en-US" altLang="ja-JP" sz="1800" dirty="0">
                <a:solidFill>
                  <a:srgbClr val="FF0000"/>
                </a:solidFill>
              </a:rPr>
              <a:t>Significant improve of efficiency</a:t>
            </a:r>
            <a:endParaRPr lang="ja-JP" altLang="en-US" sz="1800" dirty="0">
              <a:solidFill>
                <a:srgbClr val="FF0000"/>
              </a:solidFill>
            </a:endParaRPr>
          </a:p>
        </p:txBody>
      </p:sp>
      <p:sp>
        <p:nvSpPr>
          <p:cNvPr id="9" name="テキスト ボックス 1">
            <a:extLst>
              <a:ext uri="{FF2B5EF4-FFF2-40B4-BE49-F238E27FC236}">
                <a16:creationId xmlns:a16="http://schemas.microsoft.com/office/drawing/2014/main" id="{9CC6DA91-CA3D-57E4-3FAA-9833C2C03009}"/>
              </a:ext>
            </a:extLst>
          </p:cNvPr>
          <p:cNvSpPr txBox="1"/>
          <p:nvPr/>
        </p:nvSpPr>
        <p:spPr>
          <a:xfrm>
            <a:off x="4096838" y="4162384"/>
            <a:ext cx="914400" cy="367748"/>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2000" dirty="0">
                <a:solidFill>
                  <a:schemeClr val="accent1">
                    <a:lumMod val="60000"/>
                    <a:lumOff val="40000"/>
                  </a:schemeClr>
                </a:solidFill>
              </a:rPr>
              <a:t>Si-Steel</a:t>
            </a:r>
            <a:endParaRPr lang="ja-JP" altLang="en-US" sz="2000" dirty="0">
              <a:solidFill>
                <a:schemeClr val="accent1">
                  <a:lumMod val="60000"/>
                  <a:lumOff val="40000"/>
                </a:schemeClr>
              </a:solidFill>
            </a:endParaRPr>
          </a:p>
        </p:txBody>
      </p:sp>
      <p:sp>
        <p:nvSpPr>
          <p:cNvPr id="10" name="テキスト ボックス 1">
            <a:extLst>
              <a:ext uri="{FF2B5EF4-FFF2-40B4-BE49-F238E27FC236}">
                <a16:creationId xmlns:a16="http://schemas.microsoft.com/office/drawing/2014/main" id="{CA6365DF-5C66-FAE8-7CA0-16AB60278477}"/>
              </a:ext>
            </a:extLst>
          </p:cNvPr>
          <p:cNvSpPr txBox="1"/>
          <p:nvPr/>
        </p:nvSpPr>
        <p:spPr>
          <a:xfrm>
            <a:off x="2794791" y="5623363"/>
            <a:ext cx="2031071" cy="367748"/>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1600" dirty="0">
                <a:solidFill>
                  <a:schemeClr val="bg1">
                    <a:lumMod val="65000"/>
                  </a:schemeClr>
                </a:solidFill>
              </a:rPr>
              <a:t>Amorphous*</a:t>
            </a:r>
            <a:endParaRPr lang="ja-JP" altLang="en-US" sz="1600" dirty="0">
              <a:solidFill>
                <a:schemeClr val="bg1">
                  <a:lumMod val="65000"/>
                </a:schemeClr>
              </a:solidFill>
            </a:endParaRPr>
          </a:p>
        </p:txBody>
      </p:sp>
      <p:sp>
        <p:nvSpPr>
          <p:cNvPr id="11" name="テキスト ボックス 4">
            <a:extLst>
              <a:ext uri="{FF2B5EF4-FFF2-40B4-BE49-F238E27FC236}">
                <a16:creationId xmlns:a16="http://schemas.microsoft.com/office/drawing/2014/main" id="{5DFA4BA6-F84B-7FA3-7737-A40B16291710}"/>
              </a:ext>
            </a:extLst>
          </p:cNvPr>
          <p:cNvSpPr txBox="1"/>
          <p:nvPr/>
        </p:nvSpPr>
        <p:spPr>
          <a:xfrm>
            <a:off x="3984184" y="5223279"/>
            <a:ext cx="1805609" cy="377687"/>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2000" b="1" dirty="0">
                <a:ln w="22225">
                  <a:solidFill>
                    <a:schemeClr val="accent2"/>
                  </a:solidFill>
                  <a:prstDash val="solid"/>
                </a:ln>
                <a:solidFill>
                  <a:schemeClr val="accent2">
                    <a:lumMod val="40000"/>
                    <a:lumOff val="60000"/>
                  </a:schemeClr>
                </a:solidFill>
              </a:rPr>
              <a:t>Hi </a:t>
            </a:r>
            <a:r>
              <a:rPr lang="en-US" altLang="ja-JP" sz="2000" b="1" i="1" dirty="0">
                <a:ln w="22225">
                  <a:solidFill>
                    <a:schemeClr val="accent2"/>
                  </a:solidFill>
                  <a:prstDash val="solid"/>
                </a:ln>
                <a:solidFill>
                  <a:schemeClr val="accent2">
                    <a:lumMod val="40000"/>
                    <a:lumOff val="60000"/>
                  </a:schemeClr>
                </a:solidFill>
              </a:rPr>
              <a:t>B</a:t>
            </a:r>
            <a:r>
              <a:rPr lang="en-US" altLang="ja-JP" sz="2000" b="1" baseline="-25000" dirty="0">
                <a:ln w="22225">
                  <a:solidFill>
                    <a:schemeClr val="accent2"/>
                  </a:solidFill>
                  <a:prstDash val="solid"/>
                </a:ln>
                <a:solidFill>
                  <a:schemeClr val="accent2">
                    <a:lumMod val="40000"/>
                    <a:lumOff val="60000"/>
                  </a:schemeClr>
                </a:solidFill>
              </a:rPr>
              <a:t>s</a:t>
            </a:r>
            <a:r>
              <a:rPr lang="en-US" altLang="ja-JP" sz="2000" b="1" dirty="0">
                <a:ln w="22225">
                  <a:solidFill>
                    <a:schemeClr val="accent2"/>
                  </a:solidFill>
                  <a:prstDash val="solid"/>
                </a:ln>
                <a:solidFill>
                  <a:schemeClr val="accent2">
                    <a:lumMod val="40000"/>
                    <a:lumOff val="60000"/>
                  </a:schemeClr>
                </a:solidFill>
              </a:rPr>
              <a:t> Nano</a:t>
            </a:r>
            <a:endParaRPr lang="ja-JP" altLang="en-US" sz="2000" b="1" dirty="0">
              <a:ln w="22225">
                <a:solidFill>
                  <a:schemeClr val="accent2"/>
                </a:solidFill>
                <a:prstDash val="solid"/>
              </a:ln>
              <a:solidFill>
                <a:schemeClr val="accent2">
                  <a:lumMod val="40000"/>
                  <a:lumOff val="60000"/>
                </a:schemeClr>
              </a:solidFill>
            </a:endParaRPr>
          </a:p>
        </p:txBody>
      </p:sp>
      <p:sp>
        <p:nvSpPr>
          <p:cNvPr id="16" name="テキスト ボックス 1">
            <a:extLst>
              <a:ext uri="{FF2B5EF4-FFF2-40B4-BE49-F238E27FC236}">
                <a16:creationId xmlns:a16="http://schemas.microsoft.com/office/drawing/2014/main" id="{14CBBD7E-0D97-0DA6-6586-88FFB05CF6A7}"/>
              </a:ext>
            </a:extLst>
          </p:cNvPr>
          <p:cNvSpPr txBox="1"/>
          <p:nvPr/>
        </p:nvSpPr>
        <p:spPr>
          <a:xfrm>
            <a:off x="8366057" y="4286874"/>
            <a:ext cx="914400" cy="367748"/>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1800" dirty="0">
                <a:solidFill>
                  <a:schemeClr val="accent1">
                    <a:lumMod val="60000"/>
                    <a:lumOff val="40000"/>
                  </a:schemeClr>
                </a:solidFill>
              </a:rPr>
              <a:t>Si-Steel</a:t>
            </a:r>
            <a:endParaRPr lang="ja-JP" altLang="en-US" sz="1800" dirty="0">
              <a:solidFill>
                <a:schemeClr val="accent1">
                  <a:lumMod val="60000"/>
                  <a:lumOff val="40000"/>
                </a:schemeClr>
              </a:solidFill>
            </a:endParaRPr>
          </a:p>
        </p:txBody>
      </p:sp>
      <p:sp>
        <p:nvSpPr>
          <p:cNvPr id="18" name="テキスト ボックス 1">
            <a:extLst>
              <a:ext uri="{FF2B5EF4-FFF2-40B4-BE49-F238E27FC236}">
                <a16:creationId xmlns:a16="http://schemas.microsoft.com/office/drawing/2014/main" id="{171571D5-77FA-06C9-B792-CC7088801D95}"/>
              </a:ext>
            </a:extLst>
          </p:cNvPr>
          <p:cNvSpPr txBox="1"/>
          <p:nvPr/>
        </p:nvSpPr>
        <p:spPr>
          <a:xfrm>
            <a:off x="9791355" y="4342871"/>
            <a:ext cx="1805609" cy="367748"/>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1600" dirty="0">
                <a:solidFill>
                  <a:schemeClr val="bg1">
                    <a:lumMod val="50000"/>
                  </a:schemeClr>
                </a:solidFill>
              </a:rPr>
              <a:t>Amorphous*</a:t>
            </a:r>
            <a:endParaRPr lang="ja-JP" altLang="en-US" sz="1600" dirty="0">
              <a:solidFill>
                <a:schemeClr val="bg1">
                  <a:lumMod val="50000"/>
                </a:schemeClr>
              </a:solidFill>
            </a:endParaRPr>
          </a:p>
        </p:txBody>
      </p:sp>
      <p:sp>
        <p:nvSpPr>
          <p:cNvPr id="20" name="テキスト ボックス 4">
            <a:extLst>
              <a:ext uri="{FF2B5EF4-FFF2-40B4-BE49-F238E27FC236}">
                <a16:creationId xmlns:a16="http://schemas.microsoft.com/office/drawing/2014/main" id="{1A30F401-4841-DA0A-3869-08B64F5E03F3}"/>
              </a:ext>
            </a:extLst>
          </p:cNvPr>
          <p:cNvSpPr txBox="1"/>
          <p:nvPr/>
        </p:nvSpPr>
        <p:spPr>
          <a:xfrm>
            <a:off x="9791355" y="3605327"/>
            <a:ext cx="1805609" cy="377687"/>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2000" b="1" dirty="0">
                <a:ln w="22225">
                  <a:solidFill>
                    <a:schemeClr val="accent2"/>
                  </a:solidFill>
                  <a:prstDash val="solid"/>
                </a:ln>
                <a:solidFill>
                  <a:schemeClr val="accent2">
                    <a:lumMod val="40000"/>
                    <a:lumOff val="60000"/>
                  </a:schemeClr>
                </a:solidFill>
              </a:rPr>
              <a:t>Hi </a:t>
            </a:r>
            <a:r>
              <a:rPr lang="en-US" altLang="ja-JP" sz="2000" b="1" i="1" dirty="0">
                <a:ln w="22225">
                  <a:solidFill>
                    <a:schemeClr val="accent2"/>
                  </a:solidFill>
                  <a:prstDash val="solid"/>
                </a:ln>
                <a:solidFill>
                  <a:schemeClr val="accent2">
                    <a:lumMod val="40000"/>
                    <a:lumOff val="60000"/>
                  </a:schemeClr>
                </a:solidFill>
              </a:rPr>
              <a:t>B</a:t>
            </a:r>
            <a:r>
              <a:rPr lang="en-US" altLang="ja-JP" sz="2000" b="1" baseline="-25000" dirty="0">
                <a:ln w="22225">
                  <a:solidFill>
                    <a:schemeClr val="accent2"/>
                  </a:solidFill>
                  <a:prstDash val="solid"/>
                </a:ln>
                <a:solidFill>
                  <a:schemeClr val="accent2">
                    <a:lumMod val="40000"/>
                    <a:lumOff val="60000"/>
                  </a:schemeClr>
                </a:solidFill>
              </a:rPr>
              <a:t>s</a:t>
            </a:r>
            <a:r>
              <a:rPr lang="en-US" altLang="ja-JP" sz="2000" b="1" dirty="0">
                <a:ln w="22225">
                  <a:solidFill>
                    <a:schemeClr val="accent2"/>
                  </a:solidFill>
                  <a:prstDash val="solid"/>
                </a:ln>
                <a:solidFill>
                  <a:schemeClr val="accent2">
                    <a:lumMod val="40000"/>
                    <a:lumOff val="60000"/>
                  </a:schemeClr>
                </a:solidFill>
              </a:rPr>
              <a:t> Nano</a:t>
            </a:r>
            <a:endParaRPr lang="ja-JP" altLang="en-US" sz="2000" b="1" dirty="0">
              <a:ln w="22225">
                <a:solidFill>
                  <a:schemeClr val="accent2"/>
                </a:solidFill>
                <a:prstDash val="solid"/>
              </a:ln>
              <a:solidFill>
                <a:schemeClr val="accent2">
                  <a:lumMod val="40000"/>
                  <a:lumOff val="60000"/>
                </a:schemeClr>
              </a:solidFill>
            </a:endParaRPr>
          </a:p>
        </p:txBody>
      </p:sp>
      <p:sp>
        <p:nvSpPr>
          <p:cNvPr id="22" name="テキスト ボックス 21">
            <a:extLst>
              <a:ext uri="{FF2B5EF4-FFF2-40B4-BE49-F238E27FC236}">
                <a16:creationId xmlns:a16="http://schemas.microsoft.com/office/drawing/2014/main" id="{B2138208-C7E3-781C-AC21-4BD6D04D531C}"/>
              </a:ext>
            </a:extLst>
          </p:cNvPr>
          <p:cNvSpPr txBox="1"/>
          <p:nvPr/>
        </p:nvSpPr>
        <p:spPr>
          <a:xfrm>
            <a:off x="9619617" y="5589498"/>
            <a:ext cx="1677251" cy="307777"/>
          </a:xfrm>
          <a:prstGeom prst="rect">
            <a:avLst/>
          </a:prstGeom>
          <a:noFill/>
        </p:spPr>
        <p:txBody>
          <a:bodyPr wrap="square" rtlCol="0">
            <a:spAutoFit/>
          </a:bodyPr>
          <a:lstStyle/>
          <a:p>
            <a:r>
              <a:rPr lang="en-US" altLang="ja-JP" sz="1400" dirty="0"/>
              <a:t>@6000 rpm</a:t>
            </a:r>
            <a:endParaRPr lang="ja-JP" altLang="en-US" sz="1400" dirty="0"/>
          </a:p>
        </p:txBody>
      </p:sp>
    </p:spTree>
    <p:extLst>
      <p:ext uri="{BB962C8B-B14F-4D97-AF65-F5344CB8AC3E}">
        <p14:creationId xmlns:p14="http://schemas.microsoft.com/office/powerpoint/2010/main" val="41982112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DBEB54-0F08-4BF3-81BC-293ACDB6C62C}"/>
              </a:ext>
            </a:extLst>
          </p:cNvPr>
          <p:cNvSpPr>
            <a:spLocks noGrp="1"/>
          </p:cNvSpPr>
          <p:nvPr>
            <p:ph type="title"/>
          </p:nvPr>
        </p:nvSpPr>
        <p:spPr/>
        <p:txBody>
          <a:bodyPr/>
          <a:lstStyle/>
          <a:p>
            <a:r>
              <a:rPr kumimoji="1" lang="en-US" altLang="ja-JP" dirty="0"/>
              <a:t>Issues of amorphous ribbon production</a:t>
            </a:r>
            <a:endParaRPr kumimoji="1" lang="ja-JP" altLang="en-US" dirty="0"/>
          </a:p>
        </p:txBody>
      </p:sp>
      <p:sp>
        <p:nvSpPr>
          <p:cNvPr id="6" name="スライド番号プレースホルダー 5">
            <a:extLst>
              <a:ext uri="{FF2B5EF4-FFF2-40B4-BE49-F238E27FC236}">
                <a16:creationId xmlns:a16="http://schemas.microsoft.com/office/drawing/2014/main" id="{4AA833DC-D542-46DD-9172-CD4A6CC4755A}"/>
              </a:ext>
            </a:extLst>
          </p:cNvPr>
          <p:cNvSpPr>
            <a:spLocks noGrp="1"/>
          </p:cNvSpPr>
          <p:nvPr>
            <p:ph type="sldNum" sz="quarter" idx="4294967295"/>
          </p:nvPr>
        </p:nvSpPr>
        <p:spPr>
          <a:xfrm>
            <a:off x="9448800" y="6527800"/>
            <a:ext cx="2743200" cy="123825"/>
          </a:xfrm>
        </p:spPr>
        <p:txBody>
          <a:bodyPr/>
          <a:lstStyle/>
          <a:p>
            <a:fld id="{8AEAC6B4-CC5E-44E6-A892-AC8204709501}" type="slidenum">
              <a:rPr kumimoji="1" lang="ja-JP" altLang="en-US" smtClean="0"/>
              <a:t>39</a:t>
            </a:fld>
            <a:endParaRPr kumimoji="1" lang="ja-JP" altLang="en-US"/>
          </a:p>
        </p:txBody>
      </p:sp>
      <p:sp>
        <p:nvSpPr>
          <p:cNvPr id="3" name="テキスト ボックス 2">
            <a:extLst>
              <a:ext uri="{FF2B5EF4-FFF2-40B4-BE49-F238E27FC236}">
                <a16:creationId xmlns:a16="http://schemas.microsoft.com/office/drawing/2014/main" id="{95E70E45-4496-450D-9357-46B0A7563DA2}"/>
              </a:ext>
            </a:extLst>
          </p:cNvPr>
          <p:cNvSpPr txBox="1"/>
          <p:nvPr/>
        </p:nvSpPr>
        <p:spPr>
          <a:xfrm>
            <a:off x="6216643" y="1062401"/>
            <a:ext cx="5556329" cy="461665"/>
          </a:xfrm>
          <a:prstGeom prst="rect">
            <a:avLst/>
          </a:prstGeom>
          <a:noFill/>
        </p:spPr>
        <p:txBody>
          <a:bodyPr wrap="none" rtlCol="0">
            <a:spAutoFit/>
          </a:bodyPr>
          <a:lstStyle/>
          <a:p>
            <a:r>
              <a:rPr kumimoji="1" lang="en-US" altLang="ja-JP" sz="2400" dirty="0"/>
              <a:t>No problem in shearing process</a:t>
            </a:r>
            <a:endParaRPr kumimoji="1" lang="ja-JP" altLang="en-US" sz="2400" dirty="0"/>
          </a:p>
        </p:txBody>
      </p:sp>
      <p:sp>
        <p:nvSpPr>
          <p:cNvPr id="4" name="矢印: 右 3">
            <a:extLst>
              <a:ext uri="{FF2B5EF4-FFF2-40B4-BE49-F238E27FC236}">
                <a16:creationId xmlns:a16="http://schemas.microsoft.com/office/drawing/2014/main" id="{0F9E9635-7923-4A01-96A3-46DEB3350D39}"/>
              </a:ext>
            </a:extLst>
          </p:cNvPr>
          <p:cNvSpPr/>
          <p:nvPr/>
        </p:nvSpPr>
        <p:spPr>
          <a:xfrm rot="19153451">
            <a:off x="4464944" y="3509095"/>
            <a:ext cx="2464813" cy="9704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t>Otherwise</a:t>
            </a:r>
            <a:endParaRPr kumimoji="1" lang="ja-JP" altLang="en-US" sz="1800" dirty="0"/>
          </a:p>
        </p:txBody>
      </p:sp>
      <p:sp>
        <p:nvSpPr>
          <p:cNvPr id="5" name="テキスト ボックス 4">
            <a:extLst>
              <a:ext uri="{FF2B5EF4-FFF2-40B4-BE49-F238E27FC236}">
                <a16:creationId xmlns:a16="http://schemas.microsoft.com/office/drawing/2014/main" id="{842A3AF6-4222-4D79-B3F0-3D1629244406}"/>
              </a:ext>
            </a:extLst>
          </p:cNvPr>
          <p:cNvSpPr txBox="1"/>
          <p:nvPr/>
        </p:nvSpPr>
        <p:spPr>
          <a:xfrm>
            <a:off x="503999" y="5521563"/>
            <a:ext cx="8723863" cy="369332"/>
          </a:xfrm>
          <a:prstGeom prst="rect">
            <a:avLst/>
          </a:prstGeom>
          <a:noFill/>
        </p:spPr>
        <p:txBody>
          <a:bodyPr wrap="none" rtlCol="0">
            <a:spAutoFit/>
          </a:bodyPr>
          <a:lstStyle/>
          <a:p>
            <a:r>
              <a:rPr kumimoji="1" lang="en-US" altLang="ja-JP" sz="1800" dirty="0"/>
              <a:t>Thin &amp; hard … requires more processes than thick &amp; soft materials</a:t>
            </a:r>
            <a:endParaRPr kumimoji="1" lang="ja-JP" altLang="en-US" sz="1800" dirty="0"/>
          </a:p>
        </p:txBody>
      </p:sp>
      <p:pic>
        <p:nvPicPr>
          <p:cNvPr id="7" name="GX010149">
            <a:hlinkClick r:id="" action="ppaction://media"/>
            <a:extLst>
              <a:ext uri="{FF2B5EF4-FFF2-40B4-BE49-F238E27FC236}">
                <a16:creationId xmlns:a16="http://schemas.microsoft.com/office/drawing/2014/main" id="{58AF4B63-0875-4F26-A92B-0A74082EBB1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829473" y="1629871"/>
            <a:ext cx="4601604" cy="2582011"/>
          </a:xfrm>
          <a:prstGeom prst="rect">
            <a:avLst/>
          </a:prstGeom>
        </p:spPr>
      </p:pic>
      <p:pic>
        <p:nvPicPr>
          <p:cNvPr id="9" name="図 8">
            <a:extLst>
              <a:ext uri="{FF2B5EF4-FFF2-40B4-BE49-F238E27FC236}">
                <a16:creationId xmlns:a16="http://schemas.microsoft.com/office/drawing/2014/main" id="{45239186-6CF8-4971-AA98-24E61AC5AB1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82422" y="1336437"/>
            <a:ext cx="4307458" cy="4129060"/>
          </a:xfrm>
          <a:prstGeom prst="rect">
            <a:avLst/>
          </a:prstGeom>
          <a:ln>
            <a:noFill/>
          </a:ln>
          <a:effectLst>
            <a:softEdge rad="112500"/>
          </a:effectLst>
        </p:spPr>
      </p:pic>
      <p:sp>
        <p:nvSpPr>
          <p:cNvPr id="10" name="テキスト ボックス 9">
            <a:extLst>
              <a:ext uri="{FF2B5EF4-FFF2-40B4-BE49-F238E27FC236}">
                <a16:creationId xmlns:a16="http://schemas.microsoft.com/office/drawing/2014/main" id="{18A8ABF0-4749-43F2-A768-CE22315164AA}"/>
              </a:ext>
            </a:extLst>
          </p:cNvPr>
          <p:cNvSpPr txBox="1"/>
          <p:nvPr/>
        </p:nvSpPr>
        <p:spPr>
          <a:xfrm>
            <a:off x="182422" y="1011804"/>
            <a:ext cx="5593198" cy="300082"/>
          </a:xfrm>
          <a:prstGeom prst="rect">
            <a:avLst/>
          </a:prstGeom>
          <a:noFill/>
        </p:spPr>
        <p:txBody>
          <a:bodyPr wrap="none" rtlCol="0">
            <a:spAutoFit/>
          </a:bodyPr>
          <a:lstStyle/>
          <a:p>
            <a:r>
              <a:rPr kumimoji="1" lang="en-US" altLang="ja-JP" dirty="0"/>
              <a:t>Punched (stamped) amorphous ribbon as a stator shape</a:t>
            </a:r>
            <a:endParaRPr kumimoji="1" lang="ja-JP" altLang="en-US" dirty="0"/>
          </a:p>
        </p:txBody>
      </p:sp>
      <p:sp>
        <p:nvSpPr>
          <p:cNvPr id="11" name="テキスト ボックス 10">
            <a:extLst>
              <a:ext uri="{FF2B5EF4-FFF2-40B4-BE49-F238E27FC236}">
                <a16:creationId xmlns:a16="http://schemas.microsoft.com/office/drawing/2014/main" id="{0B20FF5E-201A-EC3E-220E-803C98C539D0}"/>
              </a:ext>
            </a:extLst>
          </p:cNvPr>
          <p:cNvSpPr txBox="1"/>
          <p:nvPr/>
        </p:nvSpPr>
        <p:spPr>
          <a:xfrm>
            <a:off x="757845" y="5912249"/>
            <a:ext cx="9650399" cy="369332"/>
          </a:xfrm>
          <a:prstGeom prst="rect">
            <a:avLst/>
          </a:prstGeom>
          <a:noFill/>
        </p:spPr>
        <p:txBody>
          <a:bodyPr wrap="none" rtlCol="0">
            <a:spAutoFit/>
          </a:bodyPr>
          <a:lstStyle/>
          <a:p>
            <a:r>
              <a:rPr kumimoji="1" lang="en-US" altLang="ja-JP" sz="1800" dirty="0"/>
              <a:t>But don’t forget that “thin” will lead to low eddy current loss in high freq.</a:t>
            </a:r>
            <a:endParaRPr kumimoji="1" lang="ja-JP" altLang="en-US" sz="1800" dirty="0"/>
          </a:p>
        </p:txBody>
      </p:sp>
      <p:sp>
        <p:nvSpPr>
          <p:cNvPr id="12" name="テキスト ボックス 11">
            <a:extLst>
              <a:ext uri="{FF2B5EF4-FFF2-40B4-BE49-F238E27FC236}">
                <a16:creationId xmlns:a16="http://schemas.microsoft.com/office/drawing/2014/main" id="{933AC3C5-7B46-A792-162F-4761B732504F}"/>
              </a:ext>
            </a:extLst>
          </p:cNvPr>
          <p:cNvSpPr txBox="1"/>
          <p:nvPr/>
        </p:nvSpPr>
        <p:spPr>
          <a:xfrm>
            <a:off x="757845" y="6334749"/>
            <a:ext cx="9951763" cy="369332"/>
          </a:xfrm>
          <a:prstGeom prst="rect">
            <a:avLst/>
          </a:prstGeom>
          <a:solidFill>
            <a:schemeClr val="bg1"/>
          </a:solidFill>
        </p:spPr>
        <p:txBody>
          <a:bodyPr wrap="none" rtlCol="0">
            <a:spAutoFit/>
          </a:bodyPr>
          <a:lstStyle/>
          <a:p>
            <a:r>
              <a:rPr kumimoji="1" lang="en-US" altLang="ja-JP" sz="1800" dirty="0"/>
              <a:t>Now we are trying to keep the number of strokes down</a:t>
            </a:r>
            <a:r>
              <a:rPr lang="ja-JP" altLang="en-US" sz="1800" dirty="0"/>
              <a:t> </a:t>
            </a:r>
            <a:r>
              <a:rPr lang="en-US" altLang="ja-JP" sz="1800" dirty="0"/>
              <a:t>in punching process</a:t>
            </a:r>
            <a:r>
              <a:rPr kumimoji="1" lang="en-US" altLang="ja-JP" sz="1800" dirty="0"/>
              <a:t> </a:t>
            </a:r>
            <a:endParaRPr kumimoji="1" lang="ja-JP" altLang="en-US" sz="1800" dirty="0"/>
          </a:p>
        </p:txBody>
      </p:sp>
      <p:sp>
        <p:nvSpPr>
          <p:cNvPr id="13" name="テキスト ボックス 12">
            <a:extLst>
              <a:ext uri="{FF2B5EF4-FFF2-40B4-BE49-F238E27FC236}">
                <a16:creationId xmlns:a16="http://schemas.microsoft.com/office/drawing/2014/main" id="{FBD36273-72C4-3101-AA89-E085C500259D}"/>
              </a:ext>
            </a:extLst>
          </p:cNvPr>
          <p:cNvSpPr txBox="1"/>
          <p:nvPr/>
        </p:nvSpPr>
        <p:spPr>
          <a:xfrm>
            <a:off x="7702122" y="4938701"/>
            <a:ext cx="3220753" cy="461665"/>
          </a:xfrm>
          <a:prstGeom prst="rect">
            <a:avLst/>
          </a:prstGeom>
          <a:noFill/>
        </p:spPr>
        <p:txBody>
          <a:bodyPr wrap="none" rtlCol="0">
            <a:spAutoFit/>
          </a:bodyPr>
          <a:lstStyle/>
          <a:p>
            <a:r>
              <a:rPr kumimoji="1" lang="en-US" altLang="ja-JP" sz="2400" dirty="0"/>
              <a:t>Go simpler shape!</a:t>
            </a:r>
            <a:endParaRPr kumimoji="1" lang="ja-JP" altLang="en-US" sz="2400" dirty="0"/>
          </a:p>
        </p:txBody>
      </p:sp>
      <p:sp>
        <p:nvSpPr>
          <p:cNvPr id="8" name="テキスト ボックス 7">
            <a:extLst>
              <a:ext uri="{FF2B5EF4-FFF2-40B4-BE49-F238E27FC236}">
                <a16:creationId xmlns:a16="http://schemas.microsoft.com/office/drawing/2014/main" id="{E725647B-5EC6-1307-DDE7-3C458AD4533C}"/>
              </a:ext>
            </a:extLst>
          </p:cNvPr>
          <p:cNvSpPr txBox="1"/>
          <p:nvPr/>
        </p:nvSpPr>
        <p:spPr>
          <a:xfrm>
            <a:off x="1363134" y="720493"/>
            <a:ext cx="6080511" cy="300082"/>
          </a:xfrm>
          <a:prstGeom prst="rect">
            <a:avLst/>
          </a:prstGeom>
          <a:noFill/>
        </p:spPr>
        <p:txBody>
          <a:bodyPr wrap="none" rtlCol="0">
            <a:spAutoFit/>
          </a:bodyPr>
          <a:lstStyle/>
          <a:p>
            <a:r>
              <a:rPr kumimoji="1" lang="en-US" altLang="ja-JP" dirty="0"/>
              <a:t>*nanocrystalline ribbons are also casted as amorphous phase</a:t>
            </a:r>
            <a:endParaRPr kumimoji="1" lang="ja-JP" altLang="en-US" dirty="0"/>
          </a:p>
        </p:txBody>
      </p:sp>
      <p:sp>
        <p:nvSpPr>
          <p:cNvPr id="14" name="テキスト ボックス 13">
            <a:extLst>
              <a:ext uri="{FF2B5EF4-FFF2-40B4-BE49-F238E27FC236}">
                <a16:creationId xmlns:a16="http://schemas.microsoft.com/office/drawing/2014/main" id="{FA79D9D6-390A-BF5D-969D-4AD00470818D}"/>
              </a:ext>
            </a:extLst>
          </p:cNvPr>
          <p:cNvSpPr txBox="1"/>
          <p:nvPr/>
        </p:nvSpPr>
        <p:spPr>
          <a:xfrm>
            <a:off x="7245610" y="4415670"/>
            <a:ext cx="3052439" cy="461665"/>
          </a:xfrm>
          <a:prstGeom prst="rect">
            <a:avLst/>
          </a:prstGeom>
          <a:noFill/>
        </p:spPr>
        <p:txBody>
          <a:bodyPr wrap="none" rtlCol="0">
            <a:spAutoFit/>
          </a:bodyPr>
          <a:lstStyle/>
          <a:p>
            <a:r>
              <a:rPr kumimoji="1" lang="en-US" altLang="ja-JP" sz="2400" dirty="0"/>
              <a:t>Shearing is easy!</a:t>
            </a:r>
            <a:endParaRPr kumimoji="1" lang="ja-JP" altLang="en-US" sz="2400" dirty="0"/>
          </a:p>
        </p:txBody>
      </p:sp>
    </p:spTree>
    <p:extLst>
      <p:ext uri="{BB962C8B-B14F-4D97-AF65-F5344CB8AC3E}">
        <p14:creationId xmlns:p14="http://schemas.microsoft.com/office/powerpoint/2010/main" val="1134853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6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E28780-53EC-F942-A61D-49D9A9F9E6EB}"/>
              </a:ext>
            </a:extLst>
          </p:cNvPr>
          <p:cNvSpPr>
            <a:spLocks noGrp="1"/>
          </p:cNvSpPr>
          <p:nvPr>
            <p:ph type="title"/>
          </p:nvPr>
        </p:nvSpPr>
        <p:spPr>
          <a:xfrm>
            <a:off x="587375" y="166309"/>
            <a:ext cx="9423771" cy="304699"/>
          </a:xfrm>
        </p:spPr>
        <p:txBody>
          <a:bodyPr/>
          <a:lstStyle/>
          <a:p>
            <a:r>
              <a:rPr lang="en-US" altLang="ja-JP" dirty="0">
                <a:latin typeface="Arial" panose="020B0604020202020204" pitchFamily="34" charset="0"/>
                <a:cs typeface="Arial" panose="020B0604020202020204" pitchFamily="34" charset="0"/>
              </a:rPr>
              <a:t>Corporate</a:t>
            </a:r>
            <a:r>
              <a:rPr lang="ja-JP" altLang="en-US" dirty="0">
                <a:latin typeface="Arial" panose="020B0604020202020204" pitchFamily="34" charset="0"/>
                <a:cs typeface="Arial" panose="020B0604020202020204" pitchFamily="34" charset="0"/>
              </a:rPr>
              <a:t> </a:t>
            </a:r>
            <a:r>
              <a:rPr lang="en-US" altLang="ja-JP" dirty="0">
                <a:latin typeface="Arial" panose="020B0604020202020204" pitchFamily="34" charset="0"/>
                <a:cs typeface="Arial" panose="020B0604020202020204" pitchFamily="34" charset="0"/>
              </a:rPr>
              <a:t>Summary</a:t>
            </a:r>
            <a:endParaRPr kumimoji="1" lang="ja-JP" altLang="en-US" dirty="0">
              <a:latin typeface="Arial" panose="020B0604020202020204" pitchFamily="34" charset="0"/>
              <a:cs typeface="Arial" panose="020B0604020202020204" pitchFamily="34" charset="0"/>
            </a:endParaRPr>
          </a:p>
        </p:txBody>
      </p:sp>
      <p:sp>
        <p:nvSpPr>
          <p:cNvPr id="3" name="正方形/長方形 2">
            <a:extLst>
              <a:ext uri="{FF2B5EF4-FFF2-40B4-BE49-F238E27FC236}">
                <a16:creationId xmlns:a16="http://schemas.microsoft.com/office/drawing/2014/main" id="{9B4EF012-148B-5D6D-CC85-27161508B155}"/>
              </a:ext>
            </a:extLst>
          </p:cNvPr>
          <p:cNvSpPr/>
          <p:nvPr/>
        </p:nvSpPr>
        <p:spPr>
          <a:xfrm>
            <a:off x="587377" y="1597250"/>
            <a:ext cx="2044700" cy="728374"/>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bg1"/>
                </a:solidFill>
                <a:latin typeface="Arial" panose="020B0604020202020204" pitchFamily="34" charset="0"/>
                <a:cs typeface="Arial" panose="020B0604020202020204" pitchFamily="34" charset="0"/>
              </a:rPr>
              <a:t>Date</a:t>
            </a:r>
            <a:r>
              <a:rPr kumimoji="1" lang="ja-JP" altLang="en-US" sz="2000" dirty="0">
                <a:solidFill>
                  <a:schemeClr val="bg1"/>
                </a:solidFill>
                <a:latin typeface="Arial" panose="020B0604020202020204" pitchFamily="34" charset="0"/>
                <a:cs typeface="Arial" panose="020B0604020202020204" pitchFamily="34" charset="0"/>
              </a:rPr>
              <a:t> </a:t>
            </a:r>
            <a:r>
              <a:rPr kumimoji="1" lang="en-US" altLang="ja-JP" sz="2000" dirty="0">
                <a:solidFill>
                  <a:schemeClr val="bg1"/>
                </a:solidFill>
                <a:latin typeface="Arial" panose="020B0604020202020204" pitchFamily="34" charset="0"/>
                <a:cs typeface="Arial" panose="020B0604020202020204" pitchFamily="34" charset="0"/>
              </a:rPr>
              <a:t>of</a:t>
            </a:r>
            <a:r>
              <a:rPr kumimoji="1" lang="ja-JP" altLang="en-US" sz="2000" dirty="0">
                <a:solidFill>
                  <a:schemeClr val="bg1"/>
                </a:solidFill>
                <a:latin typeface="Arial" panose="020B0604020202020204" pitchFamily="34" charset="0"/>
                <a:cs typeface="Arial" panose="020B0604020202020204" pitchFamily="34" charset="0"/>
              </a:rPr>
              <a:t> </a:t>
            </a:r>
            <a:r>
              <a:rPr kumimoji="1" lang="en-US" altLang="ja-JP" sz="2000" dirty="0">
                <a:solidFill>
                  <a:schemeClr val="bg1"/>
                </a:solidFill>
                <a:latin typeface="Arial" panose="020B0604020202020204" pitchFamily="34" charset="0"/>
                <a:cs typeface="Arial" panose="020B0604020202020204" pitchFamily="34" charset="0"/>
              </a:rPr>
              <a:t>Establishment</a:t>
            </a:r>
            <a:endParaRPr kumimoji="1" lang="ja-JP" altLang="en-US" sz="2000" dirty="0">
              <a:solidFill>
                <a:schemeClr val="bg1"/>
              </a:solidFill>
              <a:latin typeface="Arial" panose="020B0604020202020204" pitchFamily="34" charset="0"/>
              <a:cs typeface="Arial" panose="020B0604020202020204" pitchFamily="34" charset="0"/>
            </a:endParaRPr>
          </a:p>
        </p:txBody>
      </p:sp>
      <p:sp>
        <p:nvSpPr>
          <p:cNvPr id="4" name="正方形/長方形 3">
            <a:extLst>
              <a:ext uri="{FF2B5EF4-FFF2-40B4-BE49-F238E27FC236}">
                <a16:creationId xmlns:a16="http://schemas.microsoft.com/office/drawing/2014/main" id="{46CA9C89-E621-FBE2-8A51-333FEB8D3397}"/>
              </a:ext>
            </a:extLst>
          </p:cNvPr>
          <p:cNvSpPr/>
          <p:nvPr/>
        </p:nvSpPr>
        <p:spPr>
          <a:xfrm>
            <a:off x="2632076" y="1597250"/>
            <a:ext cx="8972549" cy="7283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0483925-4C24-72DB-A552-CAB3FB0B5644}"/>
              </a:ext>
            </a:extLst>
          </p:cNvPr>
          <p:cNvSpPr/>
          <p:nvPr/>
        </p:nvSpPr>
        <p:spPr>
          <a:xfrm>
            <a:off x="587378" y="2290478"/>
            <a:ext cx="2044700" cy="728374"/>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bg1"/>
                </a:solidFill>
                <a:latin typeface="Arial" panose="020B0604020202020204" pitchFamily="34" charset="0"/>
                <a:cs typeface="Arial" panose="020B0604020202020204" pitchFamily="34" charset="0"/>
              </a:rPr>
              <a:t>Capital</a:t>
            </a:r>
            <a:endParaRPr kumimoji="1" lang="ja-JP" altLang="en-US" sz="2000" dirty="0">
              <a:solidFill>
                <a:schemeClr val="bg1"/>
              </a:solidFill>
              <a:latin typeface="Arial" panose="020B0604020202020204" pitchFamily="34" charset="0"/>
              <a:cs typeface="Arial" panose="020B0604020202020204" pitchFamily="34" charset="0"/>
            </a:endParaRPr>
          </a:p>
        </p:txBody>
      </p:sp>
      <p:sp>
        <p:nvSpPr>
          <p:cNvPr id="6" name="正方形/長方形 5">
            <a:extLst>
              <a:ext uri="{FF2B5EF4-FFF2-40B4-BE49-F238E27FC236}">
                <a16:creationId xmlns:a16="http://schemas.microsoft.com/office/drawing/2014/main" id="{ABCE26D2-2E57-DC42-D3C6-CBFFF1CCBD2D}"/>
              </a:ext>
            </a:extLst>
          </p:cNvPr>
          <p:cNvSpPr/>
          <p:nvPr/>
        </p:nvSpPr>
        <p:spPr>
          <a:xfrm>
            <a:off x="2632077" y="2290478"/>
            <a:ext cx="8972549" cy="7283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D45D2C8-2C20-A1E5-0786-FE0614E80F4F}"/>
              </a:ext>
            </a:extLst>
          </p:cNvPr>
          <p:cNvSpPr/>
          <p:nvPr/>
        </p:nvSpPr>
        <p:spPr>
          <a:xfrm>
            <a:off x="587378" y="3018852"/>
            <a:ext cx="2044700" cy="872776"/>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bg1"/>
                </a:solidFill>
                <a:latin typeface="Arial" panose="020B0604020202020204" pitchFamily="34" charset="0"/>
                <a:cs typeface="Arial" panose="020B0604020202020204" pitchFamily="34" charset="0"/>
              </a:rPr>
              <a:t>Representative</a:t>
            </a:r>
            <a:endParaRPr kumimoji="1" lang="ja-JP" altLang="en-US" sz="2000" dirty="0">
              <a:solidFill>
                <a:schemeClr val="bg1"/>
              </a:solidFill>
              <a:latin typeface="Arial" panose="020B0604020202020204" pitchFamily="34" charset="0"/>
              <a:cs typeface="Arial" panose="020B0604020202020204" pitchFamily="34" charset="0"/>
            </a:endParaRPr>
          </a:p>
        </p:txBody>
      </p:sp>
      <p:sp>
        <p:nvSpPr>
          <p:cNvPr id="8" name="正方形/長方形 7">
            <a:extLst>
              <a:ext uri="{FF2B5EF4-FFF2-40B4-BE49-F238E27FC236}">
                <a16:creationId xmlns:a16="http://schemas.microsoft.com/office/drawing/2014/main" id="{ECFC1EBF-C25A-96B9-D962-8A8AB765ED27}"/>
              </a:ext>
            </a:extLst>
          </p:cNvPr>
          <p:cNvSpPr/>
          <p:nvPr/>
        </p:nvSpPr>
        <p:spPr>
          <a:xfrm>
            <a:off x="2632077" y="3018852"/>
            <a:ext cx="8972549" cy="8727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AF5F478E-9CD8-B2A6-79FE-C3767C861434}"/>
              </a:ext>
            </a:extLst>
          </p:cNvPr>
          <p:cNvSpPr/>
          <p:nvPr/>
        </p:nvSpPr>
        <p:spPr>
          <a:xfrm>
            <a:off x="587379" y="3892832"/>
            <a:ext cx="2044700" cy="865874"/>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bg1"/>
                </a:solidFill>
                <a:latin typeface="Arial" panose="020B0604020202020204" pitchFamily="34" charset="0"/>
                <a:cs typeface="Arial" panose="020B0604020202020204" pitchFamily="34" charset="0"/>
              </a:rPr>
              <a:t>Number</a:t>
            </a:r>
            <a:r>
              <a:rPr kumimoji="1" lang="ja-JP" altLang="en-US" sz="2000" dirty="0">
                <a:solidFill>
                  <a:schemeClr val="bg1"/>
                </a:solidFill>
                <a:latin typeface="Arial" panose="020B0604020202020204" pitchFamily="34" charset="0"/>
                <a:cs typeface="Arial" panose="020B0604020202020204" pitchFamily="34" charset="0"/>
              </a:rPr>
              <a:t> </a:t>
            </a:r>
            <a:r>
              <a:rPr kumimoji="1" lang="en-US" altLang="ja-JP" sz="2000" dirty="0">
                <a:solidFill>
                  <a:schemeClr val="bg1"/>
                </a:solidFill>
                <a:latin typeface="Arial" panose="020B0604020202020204" pitchFamily="34" charset="0"/>
                <a:cs typeface="Arial" panose="020B0604020202020204" pitchFamily="34" charset="0"/>
              </a:rPr>
              <a:t>of</a:t>
            </a:r>
            <a:r>
              <a:rPr kumimoji="1" lang="ja-JP" altLang="en-US" sz="2000" dirty="0">
                <a:solidFill>
                  <a:schemeClr val="bg1"/>
                </a:solidFill>
                <a:latin typeface="Arial" panose="020B0604020202020204" pitchFamily="34" charset="0"/>
                <a:cs typeface="Arial" panose="020B0604020202020204" pitchFamily="34" charset="0"/>
              </a:rPr>
              <a:t> </a:t>
            </a:r>
            <a:r>
              <a:rPr kumimoji="1" lang="en-US" altLang="ja-JP" sz="2000" dirty="0">
                <a:solidFill>
                  <a:schemeClr val="bg1"/>
                </a:solidFill>
                <a:latin typeface="Arial" panose="020B0604020202020204" pitchFamily="34" charset="0"/>
                <a:cs typeface="Arial" panose="020B0604020202020204" pitchFamily="34" charset="0"/>
              </a:rPr>
              <a:t>Employees</a:t>
            </a:r>
            <a:endParaRPr kumimoji="1" lang="ja-JP" altLang="en-US" sz="2000" dirty="0">
              <a:solidFill>
                <a:schemeClr val="bg1"/>
              </a:solidFill>
              <a:latin typeface="Arial" panose="020B0604020202020204" pitchFamily="34" charset="0"/>
              <a:cs typeface="Arial" panose="020B0604020202020204" pitchFamily="34" charset="0"/>
            </a:endParaRPr>
          </a:p>
        </p:txBody>
      </p:sp>
      <p:sp>
        <p:nvSpPr>
          <p:cNvPr id="10" name="正方形/長方形 9">
            <a:extLst>
              <a:ext uri="{FF2B5EF4-FFF2-40B4-BE49-F238E27FC236}">
                <a16:creationId xmlns:a16="http://schemas.microsoft.com/office/drawing/2014/main" id="{10EBD521-08FB-3B58-C4A7-F1B3E06C82F9}"/>
              </a:ext>
            </a:extLst>
          </p:cNvPr>
          <p:cNvSpPr/>
          <p:nvPr/>
        </p:nvSpPr>
        <p:spPr>
          <a:xfrm>
            <a:off x="2632078" y="3902108"/>
            <a:ext cx="8972549" cy="8658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525AAC1-9E53-A137-88CF-018DA97C3D73}"/>
              </a:ext>
            </a:extLst>
          </p:cNvPr>
          <p:cNvSpPr/>
          <p:nvPr/>
        </p:nvSpPr>
        <p:spPr>
          <a:xfrm>
            <a:off x="587379" y="4761756"/>
            <a:ext cx="2044700" cy="728374"/>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bg1"/>
                </a:solidFill>
                <a:latin typeface="Arial" panose="020B0604020202020204" pitchFamily="34" charset="0"/>
                <a:cs typeface="Arial" panose="020B0604020202020204" pitchFamily="34" charset="0"/>
              </a:rPr>
              <a:t>Revenues</a:t>
            </a:r>
            <a:endParaRPr kumimoji="1" lang="ja-JP" altLang="en-US" sz="2000" dirty="0">
              <a:solidFill>
                <a:schemeClr val="bg1"/>
              </a:solidFill>
              <a:latin typeface="Arial" panose="020B0604020202020204" pitchFamily="34" charset="0"/>
              <a:cs typeface="Arial" panose="020B0604020202020204" pitchFamily="34" charset="0"/>
            </a:endParaRPr>
          </a:p>
        </p:txBody>
      </p:sp>
      <p:sp>
        <p:nvSpPr>
          <p:cNvPr id="12" name="正方形/長方形 11">
            <a:extLst>
              <a:ext uri="{FF2B5EF4-FFF2-40B4-BE49-F238E27FC236}">
                <a16:creationId xmlns:a16="http://schemas.microsoft.com/office/drawing/2014/main" id="{7BAEAE32-ED73-6CEC-888A-1BE144780358}"/>
              </a:ext>
            </a:extLst>
          </p:cNvPr>
          <p:cNvSpPr/>
          <p:nvPr/>
        </p:nvSpPr>
        <p:spPr>
          <a:xfrm>
            <a:off x="2632078" y="4761756"/>
            <a:ext cx="8972549" cy="7283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3" name="正方形/長方形 12">
            <a:extLst>
              <a:ext uri="{FF2B5EF4-FFF2-40B4-BE49-F238E27FC236}">
                <a16:creationId xmlns:a16="http://schemas.microsoft.com/office/drawing/2014/main" id="{19963C8C-DE87-54A5-3498-5412AEE7DB9A}"/>
              </a:ext>
            </a:extLst>
          </p:cNvPr>
          <p:cNvSpPr/>
          <p:nvPr/>
        </p:nvSpPr>
        <p:spPr>
          <a:xfrm>
            <a:off x="587380" y="5454983"/>
            <a:ext cx="2044700" cy="949793"/>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0" i="0" dirty="0">
                <a:effectLst/>
                <a:latin typeface="Arial" panose="020B0604020202020204" pitchFamily="34" charset="0"/>
              </a:rPr>
              <a:t>Number of</a:t>
            </a:r>
            <a:br>
              <a:rPr lang="en-US" altLang="ja-JP" sz="2000" dirty="0"/>
            </a:br>
            <a:r>
              <a:rPr lang="en-US" altLang="ja-JP" sz="2000" b="0" i="0" dirty="0">
                <a:effectLst/>
                <a:latin typeface="Arial" panose="020B0604020202020204" pitchFamily="34" charset="0"/>
              </a:rPr>
              <a:t>Consolidated</a:t>
            </a:r>
            <a:br>
              <a:rPr lang="en-US" altLang="ja-JP" sz="2000" dirty="0"/>
            </a:br>
            <a:r>
              <a:rPr lang="en-US" altLang="ja-JP" sz="2000" b="0" i="0" dirty="0">
                <a:effectLst/>
                <a:latin typeface="Arial" panose="020B0604020202020204" pitchFamily="34" charset="0"/>
              </a:rPr>
              <a:t>Subsidiaries</a:t>
            </a:r>
            <a:endParaRPr lang="ja-JP" altLang="en-US" sz="2000" dirty="0"/>
          </a:p>
        </p:txBody>
      </p:sp>
      <p:sp>
        <p:nvSpPr>
          <p:cNvPr id="14" name="正方形/長方形 13">
            <a:extLst>
              <a:ext uri="{FF2B5EF4-FFF2-40B4-BE49-F238E27FC236}">
                <a16:creationId xmlns:a16="http://schemas.microsoft.com/office/drawing/2014/main" id="{ABE40FD3-E2BE-8780-2490-C93AB8D14170}"/>
              </a:ext>
            </a:extLst>
          </p:cNvPr>
          <p:cNvSpPr/>
          <p:nvPr/>
        </p:nvSpPr>
        <p:spPr>
          <a:xfrm>
            <a:off x="2632071" y="5454983"/>
            <a:ext cx="8972549" cy="9497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D725778B-FE8D-08D7-CDF1-921CF5B9FC3E}"/>
              </a:ext>
            </a:extLst>
          </p:cNvPr>
          <p:cNvCxnSpPr>
            <a:cxnSpLocks/>
          </p:cNvCxnSpPr>
          <p:nvPr/>
        </p:nvCxnSpPr>
        <p:spPr>
          <a:xfrm>
            <a:off x="587375" y="1595995"/>
            <a:ext cx="204470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61867570-038F-D9CF-D944-42ED0E859905}"/>
              </a:ext>
            </a:extLst>
          </p:cNvPr>
          <p:cNvCxnSpPr>
            <a:cxnSpLocks/>
          </p:cNvCxnSpPr>
          <p:nvPr/>
        </p:nvCxnSpPr>
        <p:spPr>
          <a:xfrm>
            <a:off x="587380" y="6408694"/>
            <a:ext cx="204470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80EBF1BC-0E99-6EEE-2886-9880EB971229}"/>
              </a:ext>
            </a:extLst>
          </p:cNvPr>
          <p:cNvSpPr txBox="1"/>
          <p:nvPr/>
        </p:nvSpPr>
        <p:spPr>
          <a:xfrm>
            <a:off x="2721158" y="1771626"/>
            <a:ext cx="1766830" cy="400110"/>
          </a:xfrm>
          <a:prstGeom prst="rect">
            <a:avLst/>
          </a:prstGeom>
          <a:noFill/>
        </p:spPr>
        <p:txBody>
          <a:bodyPr wrap="none" rtlCol="0">
            <a:spAutoFit/>
          </a:bodyPr>
          <a:lstStyle/>
          <a:p>
            <a:r>
              <a:rPr kumimoji="1" lang="en-US" altLang="ja-JP" sz="2000" dirty="0">
                <a:latin typeface="Arial" panose="020B0604020202020204" pitchFamily="34" charset="0"/>
                <a:cs typeface="Arial" panose="020B0604020202020204" pitchFamily="34" charset="0"/>
              </a:rPr>
              <a:t>April 10, 1956</a:t>
            </a:r>
            <a:endParaRPr kumimoji="1" lang="ja-JP" altLang="en-US" sz="2000" dirty="0">
              <a:latin typeface="Arial" panose="020B0604020202020204" pitchFamily="34" charset="0"/>
              <a:cs typeface="Arial" panose="020B0604020202020204" pitchFamily="34" charset="0"/>
            </a:endParaRPr>
          </a:p>
        </p:txBody>
      </p:sp>
      <p:sp>
        <p:nvSpPr>
          <p:cNvPr id="19" name="テキスト ボックス 18">
            <a:extLst>
              <a:ext uri="{FF2B5EF4-FFF2-40B4-BE49-F238E27FC236}">
                <a16:creationId xmlns:a16="http://schemas.microsoft.com/office/drawing/2014/main" id="{A2ED16CA-8C98-FB9A-E6BF-D0DFEE89F8CD}"/>
              </a:ext>
            </a:extLst>
          </p:cNvPr>
          <p:cNvSpPr txBox="1"/>
          <p:nvPr/>
        </p:nvSpPr>
        <p:spPr>
          <a:xfrm>
            <a:off x="2707194" y="2459802"/>
            <a:ext cx="3398687" cy="400110"/>
          </a:xfrm>
          <a:prstGeom prst="rect">
            <a:avLst/>
          </a:prstGeom>
          <a:noFill/>
        </p:spPr>
        <p:txBody>
          <a:bodyPr wrap="none" rtlCol="0">
            <a:spAutoFit/>
          </a:bodyPr>
          <a:lstStyle/>
          <a:p>
            <a:r>
              <a:rPr kumimoji="1" lang="en-US" altLang="zh-TW" sz="2000" dirty="0">
                <a:latin typeface="Arial" panose="020B0604020202020204" pitchFamily="34" charset="0"/>
                <a:cs typeface="Arial" panose="020B0604020202020204" pitchFamily="34" charset="0"/>
              </a:rPr>
              <a:t>310 million yen </a:t>
            </a:r>
            <a:r>
              <a:rPr kumimoji="1" lang="zh-TW" altLang="en-US" sz="1000" dirty="0">
                <a:latin typeface="Arial" panose="020B0604020202020204" pitchFamily="34" charset="0"/>
                <a:cs typeface="Arial" panose="020B0604020202020204" pitchFamily="34" charset="0"/>
              </a:rPr>
              <a:t>（</a:t>
            </a:r>
            <a:r>
              <a:rPr kumimoji="1" lang="en-US" altLang="zh-TW" sz="1000" dirty="0">
                <a:latin typeface="Arial" panose="020B0604020202020204" pitchFamily="34" charset="0"/>
                <a:cs typeface="Arial" panose="020B0604020202020204" pitchFamily="34" charset="0"/>
              </a:rPr>
              <a:t>as of </a:t>
            </a:r>
            <a:r>
              <a:rPr kumimoji="1" lang="en-US" altLang="ja-JP" sz="1000" dirty="0">
                <a:latin typeface="Arial" panose="020B0604020202020204" pitchFamily="34" charset="0"/>
                <a:cs typeface="Arial" panose="020B0604020202020204" pitchFamily="34" charset="0"/>
              </a:rPr>
              <a:t>March</a:t>
            </a:r>
            <a:r>
              <a:rPr kumimoji="1" lang="en-US" altLang="zh-TW" sz="1000" dirty="0">
                <a:latin typeface="Arial" panose="020B0604020202020204" pitchFamily="34" charset="0"/>
                <a:cs typeface="Arial" panose="020B0604020202020204" pitchFamily="34" charset="0"/>
              </a:rPr>
              <a:t> </a:t>
            </a:r>
            <a:r>
              <a:rPr kumimoji="1" lang="en-US" altLang="ja-JP" sz="1000" dirty="0">
                <a:latin typeface="Arial" panose="020B0604020202020204" pitchFamily="34" charset="0"/>
                <a:cs typeface="Arial" panose="020B0604020202020204" pitchFamily="34" charset="0"/>
              </a:rPr>
              <a:t>31</a:t>
            </a:r>
            <a:r>
              <a:rPr kumimoji="1" lang="en-US" altLang="zh-TW" sz="1000" dirty="0">
                <a:latin typeface="Arial" panose="020B0604020202020204" pitchFamily="34" charset="0"/>
                <a:cs typeface="Arial" panose="020B0604020202020204" pitchFamily="34" charset="0"/>
              </a:rPr>
              <a:t>, 2023</a:t>
            </a:r>
            <a:r>
              <a:rPr kumimoji="1" lang="zh-TW" altLang="en-US" sz="1000" dirty="0">
                <a:latin typeface="Arial" panose="020B0604020202020204" pitchFamily="34" charset="0"/>
                <a:cs typeface="Arial" panose="020B0604020202020204" pitchFamily="34" charset="0"/>
              </a:rPr>
              <a:t>）</a:t>
            </a:r>
            <a:endParaRPr kumimoji="1" lang="ja-JP" altLang="en-US" sz="1000" dirty="0">
              <a:latin typeface="Arial" panose="020B0604020202020204" pitchFamily="34" charset="0"/>
              <a:cs typeface="Arial" panose="020B0604020202020204" pitchFamily="34" charset="0"/>
            </a:endParaRPr>
          </a:p>
        </p:txBody>
      </p:sp>
      <p:sp>
        <p:nvSpPr>
          <p:cNvPr id="20" name="テキスト ボックス 19">
            <a:extLst>
              <a:ext uri="{FF2B5EF4-FFF2-40B4-BE49-F238E27FC236}">
                <a16:creationId xmlns:a16="http://schemas.microsoft.com/office/drawing/2014/main" id="{B052F1A5-5E4C-A67C-9E95-47BBD93F565A}"/>
              </a:ext>
            </a:extLst>
          </p:cNvPr>
          <p:cNvSpPr txBox="1"/>
          <p:nvPr/>
        </p:nvSpPr>
        <p:spPr>
          <a:xfrm>
            <a:off x="2632076" y="3267900"/>
            <a:ext cx="8640763" cy="400110"/>
          </a:xfrm>
          <a:prstGeom prst="rect">
            <a:avLst/>
          </a:prstGeom>
          <a:noFill/>
        </p:spPr>
        <p:txBody>
          <a:bodyPr wrap="none" rtlCol="0">
            <a:spAutoFit/>
          </a:bodyPr>
          <a:lstStyle/>
          <a:p>
            <a:r>
              <a:rPr kumimoji="1" lang="en-US" altLang="zh-TW" sz="2000" b="0" i="0" kern="1200" dirty="0">
                <a:solidFill>
                  <a:schemeClr val="tx1"/>
                </a:solidFill>
                <a:effectLst/>
                <a:latin typeface="Arial" panose="020B0604020202020204" pitchFamily="34" charset="0"/>
                <a:cs typeface="Arial" panose="020B0604020202020204" pitchFamily="34" charset="0"/>
              </a:rPr>
              <a:t> Sean M. Stack   -  Representative Director, Chairman, President and CEO</a:t>
            </a:r>
          </a:p>
        </p:txBody>
      </p:sp>
      <p:sp>
        <p:nvSpPr>
          <p:cNvPr id="21" name="テキスト ボックス 20">
            <a:extLst>
              <a:ext uri="{FF2B5EF4-FFF2-40B4-BE49-F238E27FC236}">
                <a16:creationId xmlns:a16="http://schemas.microsoft.com/office/drawing/2014/main" id="{68E1338C-1531-54B2-0AB0-A0F78FAAFD3C}"/>
              </a:ext>
            </a:extLst>
          </p:cNvPr>
          <p:cNvSpPr txBox="1"/>
          <p:nvPr/>
        </p:nvSpPr>
        <p:spPr>
          <a:xfrm>
            <a:off x="2707194" y="3965420"/>
            <a:ext cx="6478055" cy="707886"/>
          </a:xfrm>
          <a:prstGeom prst="rect">
            <a:avLst/>
          </a:prstGeom>
          <a:noFill/>
        </p:spPr>
        <p:txBody>
          <a:bodyPr wrap="none" rtlCol="0">
            <a:spAutoFit/>
          </a:bodyPr>
          <a:lstStyle/>
          <a:p>
            <a:r>
              <a:rPr kumimoji="1" lang="en-US" altLang="zh-TW" sz="2000" dirty="0">
                <a:latin typeface="Arial" panose="020B0604020202020204" pitchFamily="34" charset="0"/>
                <a:cs typeface="Arial" panose="020B0604020202020204" pitchFamily="34" charset="0"/>
              </a:rPr>
              <a:t> Proterial, Ltd., Non-consolidated: 5,</a:t>
            </a:r>
            <a:r>
              <a:rPr kumimoji="1" lang="en-US" altLang="ja-JP" sz="2000" dirty="0">
                <a:latin typeface="Arial" panose="020B0604020202020204" pitchFamily="34" charset="0"/>
                <a:cs typeface="Arial" panose="020B0604020202020204" pitchFamily="34" charset="0"/>
              </a:rPr>
              <a:t>754</a:t>
            </a:r>
            <a:r>
              <a:rPr kumimoji="1" lang="en-US" altLang="zh-TW" sz="2000" dirty="0">
                <a:latin typeface="Arial" panose="020B0604020202020204" pitchFamily="34" charset="0"/>
                <a:cs typeface="Arial" panose="020B0604020202020204" pitchFamily="34" charset="0"/>
              </a:rPr>
              <a:t>  </a:t>
            </a:r>
            <a:r>
              <a:rPr kumimoji="1" lang="zh-TW" altLang="en-US" sz="1000" dirty="0">
                <a:latin typeface="Arial" panose="020B0604020202020204" pitchFamily="34" charset="0"/>
                <a:cs typeface="Arial" panose="020B0604020202020204" pitchFamily="34" charset="0"/>
              </a:rPr>
              <a:t>（</a:t>
            </a:r>
            <a:r>
              <a:rPr kumimoji="1" lang="en-US" altLang="zh-TW" sz="1000" dirty="0">
                <a:latin typeface="Arial" panose="020B0604020202020204" pitchFamily="34" charset="0"/>
                <a:cs typeface="Arial" panose="020B0604020202020204" pitchFamily="34" charset="0"/>
              </a:rPr>
              <a:t>as of end of March 202</a:t>
            </a:r>
            <a:r>
              <a:rPr kumimoji="1" lang="en-US" altLang="ja-JP" sz="1000" dirty="0">
                <a:latin typeface="Arial" panose="020B0604020202020204" pitchFamily="34" charset="0"/>
                <a:cs typeface="Arial" panose="020B0604020202020204" pitchFamily="34" charset="0"/>
              </a:rPr>
              <a:t>3</a:t>
            </a:r>
            <a:r>
              <a:rPr kumimoji="1" lang="en-US" altLang="zh-TW" sz="1000" dirty="0">
                <a:latin typeface="Arial" panose="020B0604020202020204" pitchFamily="34" charset="0"/>
                <a:cs typeface="Arial" panose="020B0604020202020204" pitchFamily="34" charset="0"/>
              </a:rPr>
              <a:t>)</a:t>
            </a:r>
          </a:p>
          <a:p>
            <a:r>
              <a:rPr kumimoji="1" lang="en-US" altLang="zh-TW" sz="2000" dirty="0">
                <a:latin typeface="Arial" panose="020B0604020202020204" pitchFamily="34" charset="0"/>
                <a:cs typeface="Arial" panose="020B0604020202020204" pitchFamily="34" charset="0"/>
              </a:rPr>
              <a:t> Proterial Group, Consolidated: 2</a:t>
            </a:r>
            <a:r>
              <a:rPr kumimoji="1" lang="en-US" altLang="ja-JP" sz="2000" dirty="0">
                <a:latin typeface="Arial" panose="020B0604020202020204" pitchFamily="34" charset="0"/>
                <a:cs typeface="Arial" panose="020B0604020202020204" pitchFamily="34" charset="0"/>
              </a:rPr>
              <a:t>6</a:t>
            </a:r>
            <a:r>
              <a:rPr kumimoji="1" lang="en-US" altLang="zh-TW" sz="2000" dirty="0">
                <a:latin typeface="Arial" panose="020B0604020202020204" pitchFamily="34" charset="0"/>
                <a:cs typeface="Arial" panose="020B0604020202020204" pitchFamily="34" charset="0"/>
              </a:rPr>
              <a:t>,</a:t>
            </a:r>
            <a:r>
              <a:rPr kumimoji="1" lang="en-US" altLang="ja-JP" sz="2000" dirty="0">
                <a:latin typeface="Arial" panose="020B0604020202020204" pitchFamily="34" charset="0"/>
                <a:cs typeface="Arial" panose="020B0604020202020204" pitchFamily="34" charset="0"/>
              </a:rPr>
              <a:t>496</a:t>
            </a:r>
            <a:r>
              <a:rPr kumimoji="1" lang="en-US" altLang="zh-TW" sz="2000" dirty="0">
                <a:latin typeface="Arial" panose="020B0604020202020204" pitchFamily="34" charset="0"/>
                <a:cs typeface="Arial" panose="020B0604020202020204" pitchFamily="34" charset="0"/>
              </a:rPr>
              <a:t>  </a:t>
            </a:r>
            <a:r>
              <a:rPr kumimoji="1" lang="zh-TW" altLang="en-US" sz="1000" dirty="0">
                <a:latin typeface="Arial" panose="020B0604020202020204" pitchFamily="34" charset="0"/>
                <a:cs typeface="Arial" panose="020B0604020202020204" pitchFamily="34" charset="0"/>
              </a:rPr>
              <a:t>（</a:t>
            </a:r>
            <a:r>
              <a:rPr kumimoji="1" lang="en-US" altLang="zh-TW" sz="1000" dirty="0">
                <a:latin typeface="Arial" panose="020B0604020202020204" pitchFamily="34" charset="0"/>
                <a:cs typeface="Arial" panose="020B0604020202020204" pitchFamily="34" charset="0"/>
              </a:rPr>
              <a:t>as of end of March 202</a:t>
            </a:r>
            <a:r>
              <a:rPr kumimoji="1" lang="en-US" altLang="ja-JP" sz="1000" dirty="0">
                <a:latin typeface="Arial" panose="020B0604020202020204" pitchFamily="34" charset="0"/>
                <a:cs typeface="Arial" panose="020B0604020202020204" pitchFamily="34" charset="0"/>
              </a:rPr>
              <a:t>3</a:t>
            </a:r>
            <a:r>
              <a:rPr kumimoji="1" lang="zh-TW" altLang="en-US" sz="1000" dirty="0">
                <a:latin typeface="Arial" panose="020B0604020202020204" pitchFamily="34" charset="0"/>
                <a:cs typeface="Arial" panose="020B0604020202020204" pitchFamily="34" charset="0"/>
              </a:rPr>
              <a:t>） </a:t>
            </a:r>
          </a:p>
        </p:txBody>
      </p:sp>
      <p:sp>
        <p:nvSpPr>
          <p:cNvPr id="22" name="テキスト ボックス 21">
            <a:extLst>
              <a:ext uri="{FF2B5EF4-FFF2-40B4-BE49-F238E27FC236}">
                <a16:creationId xmlns:a16="http://schemas.microsoft.com/office/drawing/2014/main" id="{8AE13E71-B446-0D4D-6E4C-952DD52BDA64}"/>
              </a:ext>
            </a:extLst>
          </p:cNvPr>
          <p:cNvSpPr txBox="1"/>
          <p:nvPr/>
        </p:nvSpPr>
        <p:spPr>
          <a:xfrm>
            <a:off x="2632076" y="4927367"/>
            <a:ext cx="6502293" cy="400110"/>
          </a:xfrm>
          <a:prstGeom prst="rect">
            <a:avLst/>
          </a:prstGeom>
          <a:noFill/>
        </p:spPr>
        <p:txBody>
          <a:bodyPr wrap="none" rtlCol="0">
            <a:spAutoFit/>
          </a:bodyPr>
          <a:lstStyle/>
          <a:p>
            <a:r>
              <a:rPr kumimoji="1" lang="en-US" altLang="zh-TW" sz="2000" dirty="0">
                <a:latin typeface="Arial" panose="020B0604020202020204" pitchFamily="34" charset="0"/>
                <a:cs typeface="Arial" panose="020B0604020202020204" pitchFamily="34" charset="0"/>
              </a:rPr>
              <a:t> Proterial Group, Consolidated: 1,118.9 billion yen </a:t>
            </a:r>
            <a:r>
              <a:rPr kumimoji="1" lang="zh-TW" altLang="en-US" sz="1000" dirty="0">
                <a:latin typeface="Arial" panose="020B0604020202020204" pitchFamily="34" charset="0"/>
                <a:cs typeface="Arial" panose="020B0604020202020204" pitchFamily="34" charset="0"/>
              </a:rPr>
              <a:t>（</a:t>
            </a:r>
            <a:r>
              <a:rPr kumimoji="1" lang="en-US" altLang="zh-TW" sz="1000" dirty="0">
                <a:latin typeface="Arial" panose="020B0604020202020204" pitchFamily="34" charset="0"/>
                <a:cs typeface="Arial" panose="020B0604020202020204" pitchFamily="34" charset="0"/>
              </a:rPr>
              <a:t>FY2022</a:t>
            </a:r>
            <a:r>
              <a:rPr kumimoji="1" lang="zh-TW" altLang="en-US" sz="1000" dirty="0">
                <a:latin typeface="Arial" panose="020B0604020202020204" pitchFamily="34" charset="0"/>
                <a:cs typeface="Arial" panose="020B0604020202020204" pitchFamily="34" charset="0"/>
              </a:rPr>
              <a:t>） </a:t>
            </a:r>
          </a:p>
        </p:txBody>
      </p:sp>
      <p:sp>
        <p:nvSpPr>
          <p:cNvPr id="23" name="テキスト ボックス 22">
            <a:extLst>
              <a:ext uri="{FF2B5EF4-FFF2-40B4-BE49-F238E27FC236}">
                <a16:creationId xmlns:a16="http://schemas.microsoft.com/office/drawing/2014/main" id="{738AE9A2-3B58-A64D-BF61-5C590E4C17FA}"/>
              </a:ext>
            </a:extLst>
          </p:cNvPr>
          <p:cNvSpPr txBox="1"/>
          <p:nvPr/>
        </p:nvSpPr>
        <p:spPr>
          <a:xfrm>
            <a:off x="2735122" y="5747398"/>
            <a:ext cx="5686813" cy="400110"/>
          </a:xfrm>
          <a:prstGeom prst="rect">
            <a:avLst/>
          </a:prstGeom>
          <a:noFill/>
        </p:spPr>
        <p:txBody>
          <a:bodyPr wrap="none" rtlCol="0">
            <a:spAutoFit/>
          </a:bodyPr>
          <a:lstStyle>
            <a:defPPr>
              <a:defRPr lang="ja-JP"/>
            </a:defPPr>
            <a:lvl1pPr>
              <a:defRPr b="0" i="0">
                <a:effectLst/>
              </a:defRPr>
            </a:lvl1pPr>
          </a:lstStyle>
          <a:p>
            <a:r>
              <a:rPr lang="en-US" altLang="zh-CN" sz="2000" dirty="0">
                <a:latin typeface="Arial" panose="020B0604020202020204" pitchFamily="34" charset="0"/>
                <a:cs typeface="Arial" panose="020B0604020202020204" pitchFamily="34" charset="0"/>
              </a:rPr>
              <a:t>Japan </a:t>
            </a:r>
            <a:r>
              <a:rPr lang="zh-CN" altLang="en-US" sz="2000" dirty="0">
                <a:latin typeface="Arial" panose="020B0604020202020204" pitchFamily="34" charset="0"/>
                <a:cs typeface="Arial" panose="020B0604020202020204" pitchFamily="34" charset="0"/>
              </a:rPr>
              <a:t>２３</a:t>
            </a:r>
            <a:r>
              <a:rPr lang="en-US" altLang="zh-CN" sz="2000" dirty="0">
                <a:latin typeface="Arial" panose="020B0604020202020204" pitchFamily="34" charset="0"/>
                <a:cs typeface="Arial" panose="020B0604020202020204" pitchFamily="34" charset="0"/>
              </a:rPr>
              <a:t>,</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Overseas </a:t>
            </a:r>
            <a:r>
              <a:rPr lang="zh-CN" altLang="en-US" sz="2000" dirty="0">
                <a:latin typeface="Arial" panose="020B0604020202020204" pitchFamily="34" charset="0"/>
                <a:cs typeface="Arial" panose="020B0604020202020204" pitchFamily="34" charset="0"/>
              </a:rPr>
              <a:t>３８</a:t>
            </a:r>
            <a:r>
              <a:rPr lang="en-US" altLang="zh-CN" sz="2000" dirty="0">
                <a:latin typeface="Arial" panose="020B0604020202020204" pitchFamily="34" charset="0"/>
                <a:cs typeface="Arial" panose="020B0604020202020204" pitchFamily="34" charset="0"/>
              </a:rPr>
              <a:t>,</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Total </a:t>
            </a:r>
            <a:r>
              <a:rPr lang="zh-CN" altLang="en-US" sz="2000" dirty="0">
                <a:latin typeface="Arial" panose="020B0604020202020204" pitchFamily="34" charset="0"/>
                <a:cs typeface="Arial" panose="020B0604020202020204" pitchFamily="34" charset="0"/>
              </a:rPr>
              <a:t>６１</a:t>
            </a:r>
            <a:r>
              <a:rPr kumimoji="1" lang="zh-TW" altLang="en-US" sz="1000" dirty="0">
                <a:latin typeface="Arial" panose="020B0604020202020204" pitchFamily="34" charset="0"/>
                <a:cs typeface="Arial" panose="020B0604020202020204" pitchFamily="34" charset="0"/>
              </a:rPr>
              <a:t>（</a:t>
            </a:r>
            <a:r>
              <a:rPr kumimoji="1" lang="en-US" altLang="zh-TW" sz="1000" dirty="0">
                <a:latin typeface="Arial" panose="020B0604020202020204" pitchFamily="34" charset="0"/>
                <a:cs typeface="Arial" panose="020B0604020202020204" pitchFamily="34" charset="0"/>
              </a:rPr>
              <a:t>as of end of March 2023</a:t>
            </a:r>
            <a:r>
              <a:rPr kumimoji="1" lang="zh-TW" altLang="en-US" sz="1000" dirty="0">
                <a:latin typeface="Arial" panose="020B0604020202020204" pitchFamily="34" charset="0"/>
                <a:cs typeface="Arial" panose="020B0604020202020204" pitchFamily="34" charset="0"/>
              </a:rPr>
              <a:t>） </a:t>
            </a:r>
            <a:endParaRPr lang="ja-JP" altLang="en-US" sz="1000" dirty="0">
              <a:latin typeface="Arial" panose="020B0604020202020204" pitchFamily="34" charset="0"/>
              <a:cs typeface="Arial" panose="020B0604020202020204" pitchFamily="34" charset="0"/>
            </a:endParaRPr>
          </a:p>
        </p:txBody>
      </p:sp>
      <p:sp>
        <p:nvSpPr>
          <p:cNvPr id="16" name="テキスト ボックス 15">
            <a:extLst>
              <a:ext uri="{FF2B5EF4-FFF2-40B4-BE49-F238E27FC236}">
                <a16:creationId xmlns:a16="http://schemas.microsoft.com/office/drawing/2014/main" id="{6A0999C2-CCAD-3A6F-7889-ED0A4AC47C88}"/>
              </a:ext>
            </a:extLst>
          </p:cNvPr>
          <p:cNvSpPr txBox="1"/>
          <p:nvPr/>
        </p:nvSpPr>
        <p:spPr>
          <a:xfrm>
            <a:off x="1307131" y="946524"/>
            <a:ext cx="9876422" cy="523220"/>
          </a:xfrm>
          <a:prstGeom prst="rect">
            <a:avLst/>
          </a:prstGeom>
          <a:noFill/>
        </p:spPr>
        <p:txBody>
          <a:bodyPr wrap="none" rtlCol="0">
            <a:spAutoFit/>
          </a:bodyPr>
          <a:lstStyle/>
          <a:p>
            <a:r>
              <a:rPr kumimoji="1" lang="en-US" altLang="ja-JP" sz="2800" dirty="0"/>
              <a:t>We were Hitachi Metals…  Now we are PROTERIL</a:t>
            </a:r>
            <a:endParaRPr kumimoji="1" lang="ja-JP" altLang="en-US" sz="2800" dirty="0"/>
          </a:p>
        </p:txBody>
      </p:sp>
    </p:spTree>
    <p:extLst>
      <p:ext uri="{BB962C8B-B14F-4D97-AF65-F5344CB8AC3E}">
        <p14:creationId xmlns:p14="http://schemas.microsoft.com/office/powerpoint/2010/main" val="20960338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図 30">
            <a:extLst>
              <a:ext uri="{FF2B5EF4-FFF2-40B4-BE49-F238E27FC236}">
                <a16:creationId xmlns:a16="http://schemas.microsoft.com/office/drawing/2014/main" id="{C695419F-9C62-4441-96AD-B7A08E5DEF8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167329" y="3936349"/>
            <a:ext cx="1497167" cy="1497167"/>
          </a:xfrm>
          <a:prstGeom prst="rect">
            <a:avLst/>
          </a:prstGeom>
        </p:spPr>
      </p:pic>
      <p:pic>
        <p:nvPicPr>
          <p:cNvPr id="8" name="図 7">
            <a:extLst>
              <a:ext uri="{FF2B5EF4-FFF2-40B4-BE49-F238E27FC236}">
                <a16:creationId xmlns:a16="http://schemas.microsoft.com/office/drawing/2014/main" id="{965C2BA5-1A14-48FE-A65E-2B40EB499BF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034759" y="3982515"/>
            <a:ext cx="1497167" cy="1497167"/>
          </a:xfrm>
          <a:prstGeom prst="rect">
            <a:avLst/>
          </a:prstGeom>
        </p:spPr>
      </p:pic>
      <p:pic>
        <p:nvPicPr>
          <p:cNvPr id="4" name="図 3">
            <a:extLst>
              <a:ext uri="{FF2B5EF4-FFF2-40B4-BE49-F238E27FC236}">
                <a16:creationId xmlns:a16="http://schemas.microsoft.com/office/drawing/2014/main" id="{F09A9361-5A1E-4F03-AAE7-E4FE7B950A3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54282" y="3994551"/>
            <a:ext cx="1504111" cy="1482180"/>
          </a:xfrm>
          <a:prstGeom prst="rect">
            <a:avLst/>
          </a:prstGeom>
        </p:spPr>
      </p:pic>
      <p:sp>
        <p:nvSpPr>
          <p:cNvPr id="2" name="タイトル 1">
            <a:extLst>
              <a:ext uri="{FF2B5EF4-FFF2-40B4-BE49-F238E27FC236}">
                <a16:creationId xmlns:a16="http://schemas.microsoft.com/office/drawing/2014/main" id="{D6100F7D-7C48-4D19-9256-930CC7510EAA}"/>
              </a:ext>
            </a:extLst>
          </p:cNvPr>
          <p:cNvSpPr>
            <a:spLocks noGrp="1"/>
          </p:cNvSpPr>
          <p:nvPr>
            <p:ph type="title"/>
          </p:nvPr>
        </p:nvSpPr>
        <p:spPr/>
        <p:txBody>
          <a:bodyPr/>
          <a:lstStyle/>
          <a:p>
            <a:r>
              <a:rPr kumimoji="1" lang="en-US" altLang="ja-JP" dirty="0"/>
              <a:t>Radial Gap Motor</a:t>
            </a:r>
            <a:endParaRPr kumimoji="1" lang="ja-JP" altLang="en-US" dirty="0"/>
          </a:p>
        </p:txBody>
      </p:sp>
      <p:sp>
        <p:nvSpPr>
          <p:cNvPr id="17" name="正方形/長方形 16">
            <a:extLst>
              <a:ext uri="{FF2B5EF4-FFF2-40B4-BE49-F238E27FC236}">
                <a16:creationId xmlns:a16="http://schemas.microsoft.com/office/drawing/2014/main" id="{32E3E8B2-98C2-4F83-A0C1-8AACF5D3E01E}"/>
              </a:ext>
            </a:extLst>
          </p:cNvPr>
          <p:cNvSpPr/>
          <p:nvPr/>
        </p:nvSpPr>
        <p:spPr>
          <a:xfrm>
            <a:off x="2405088" y="3625219"/>
            <a:ext cx="2330922" cy="338554"/>
          </a:xfrm>
          <a:prstGeom prst="rect">
            <a:avLst/>
          </a:prstGeom>
        </p:spPr>
        <p:txBody>
          <a:bodyPr wrap="square">
            <a:spAutoFit/>
          </a:bodyPr>
          <a:lstStyle/>
          <a:p>
            <a:r>
              <a:rPr lang="en-US" altLang="ja-JP" sz="1600" dirty="0">
                <a:latin typeface="Meiryo UI" panose="020B0604030504040204" pitchFamily="50" charset="-128"/>
                <a:ea typeface="Meiryo UI" panose="020B0604030504040204" pitchFamily="50" charset="-128"/>
              </a:rPr>
              <a:t>Si-steel (gray color)</a:t>
            </a:r>
            <a:endParaRPr lang="ja-JP" altLang="en-US" sz="1600" dirty="0">
              <a:latin typeface="Meiryo UI" panose="020B0604030504040204" pitchFamily="50" charset="-128"/>
              <a:ea typeface="Meiryo UI" panose="020B0604030504040204" pitchFamily="50" charset="-128"/>
            </a:endParaRPr>
          </a:p>
        </p:txBody>
      </p:sp>
      <p:sp>
        <p:nvSpPr>
          <p:cNvPr id="18" name="正方形/長方形 17">
            <a:extLst>
              <a:ext uri="{FF2B5EF4-FFF2-40B4-BE49-F238E27FC236}">
                <a16:creationId xmlns:a16="http://schemas.microsoft.com/office/drawing/2014/main" id="{95AE8832-8CA0-4146-BA2D-D876D5E4D1BB}"/>
              </a:ext>
            </a:extLst>
          </p:cNvPr>
          <p:cNvSpPr/>
          <p:nvPr/>
        </p:nvSpPr>
        <p:spPr>
          <a:xfrm>
            <a:off x="4984409" y="3669905"/>
            <a:ext cx="2471583" cy="379656"/>
          </a:xfrm>
          <a:prstGeom prst="rect">
            <a:avLst/>
          </a:prstGeom>
        </p:spPr>
        <p:txBody>
          <a:bodyPr wrap="square">
            <a:spAutoFit/>
          </a:bodyPr>
          <a:lstStyle/>
          <a:p>
            <a:r>
              <a:rPr lang="en-US" altLang="ja-JP" sz="1867" dirty="0">
                <a:solidFill>
                  <a:srgbClr val="C00000"/>
                </a:solidFill>
              </a:rPr>
              <a:t>Amorphous</a:t>
            </a:r>
            <a:r>
              <a:rPr lang="ja-JP" altLang="en-US" sz="1867" dirty="0">
                <a:solidFill>
                  <a:srgbClr val="C00000"/>
                </a:solidFill>
              </a:rPr>
              <a:t>（</a:t>
            </a:r>
            <a:r>
              <a:rPr lang="en-US" altLang="ja-JP" sz="1867" dirty="0">
                <a:solidFill>
                  <a:srgbClr val="C00000"/>
                </a:solidFill>
              </a:rPr>
              <a:t>pink</a:t>
            </a:r>
            <a:r>
              <a:rPr lang="ja-JP" altLang="en-US" sz="1867" dirty="0">
                <a:solidFill>
                  <a:srgbClr val="C00000"/>
                </a:solidFill>
              </a:rPr>
              <a:t>）</a:t>
            </a:r>
          </a:p>
        </p:txBody>
      </p:sp>
      <p:sp>
        <p:nvSpPr>
          <p:cNvPr id="19" name="正方形/長方形 18">
            <a:extLst>
              <a:ext uri="{FF2B5EF4-FFF2-40B4-BE49-F238E27FC236}">
                <a16:creationId xmlns:a16="http://schemas.microsoft.com/office/drawing/2014/main" id="{E10955DB-E697-4F85-9522-883DC6966303}"/>
              </a:ext>
            </a:extLst>
          </p:cNvPr>
          <p:cNvSpPr/>
          <p:nvPr/>
        </p:nvSpPr>
        <p:spPr>
          <a:xfrm>
            <a:off x="2039062" y="5498282"/>
            <a:ext cx="2019300" cy="338554"/>
          </a:xfrm>
          <a:prstGeom prst="rect">
            <a:avLst/>
          </a:prstGeom>
        </p:spPr>
        <p:txBody>
          <a:bodyPr wrap="square">
            <a:spAutoFit/>
          </a:bodyPr>
          <a:lstStyle/>
          <a:p>
            <a:r>
              <a:rPr lang="en-US" altLang="ja-JP" sz="1600" dirty="0">
                <a:latin typeface="Meiryo UI" panose="020B0604030504040204" pitchFamily="50" charset="-128"/>
                <a:ea typeface="Meiryo UI" panose="020B0604030504040204" pitchFamily="50" charset="-128"/>
              </a:rPr>
              <a:t>Ref: All Si-steel</a:t>
            </a:r>
          </a:p>
        </p:txBody>
      </p:sp>
      <p:sp>
        <p:nvSpPr>
          <p:cNvPr id="20" name="正方形/長方形 19">
            <a:extLst>
              <a:ext uri="{FF2B5EF4-FFF2-40B4-BE49-F238E27FC236}">
                <a16:creationId xmlns:a16="http://schemas.microsoft.com/office/drawing/2014/main" id="{A468C8D1-BC3E-47EB-B20D-AC1D842105F2}"/>
              </a:ext>
            </a:extLst>
          </p:cNvPr>
          <p:cNvSpPr/>
          <p:nvPr/>
        </p:nvSpPr>
        <p:spPr>
          <a:xfrm>
            <a:off x="4786149" y="5421976"/>
            <a:ext cx="2025735" cy="584775"/>
          </a:xfrm>
          <a:prstGeom prst="rect">
            <a:avLst/>
          </a:prstGeom>
        </p:spPr>
        <p:txBody>
          <a:bodyPr wrap="square">
            <a:spAutoFit/>
          </a:bodyPr>
          <a:lstStyle/>
          <a:p>
            <a:r>
              <a:rPr lang="ja-JP" altLang="en-US" sz="1600" dirty="0">
                <a:latin typeface="Meiryo UI" panose="020B0604030504040204" pitchFamily="50" charset="-128"/>
                <a:ea typeface="Meiryo UI" panose="020B0604030504040204" pitchFamily="50" charset="-128"/>
              </a:rPr>
              <a:t>①</a:t>
            </a:r>
            <a:r>
              <a:rPr lang="en-US" altLang="ja-JP" sz="1600" dirty="0">
                <a:latin typeface="Meiryo UI" panose="020B0604030504040204" pitchFamily="50" charset="-128"/>
                <a:ea typeface="Meiryo UI" panose="020B0604030504040204" pitchFamily="50" charset="-128"/>
              </a:rPr>
              <a:t>Teeth of stator </a:t>
            </a:r>
          </a:p>
          <a:p>
            <a:r>
              <a:rPr lang="ja-JP" altLang="en-US" sz="1600" dirty="0">
                <a:latin typeface="Meiryo UI" panose="020B0604030504040204" pitchFamily="50" charset="-128"/>
                <a:ea typeface="Meiryo UI" panose="020B0604030504040204" pitchFamily="50" charset="-128"/>
              </a:rPr>
              <a:t>　 </a:t>
            </a:r>
            <a:r>
              <a:rPr lang="en-US" altLang="ja-JP" sz="1600" dirty="0">
                <a:latin typeface="Meiryo UI" panose="020B0604030504040204" pitchFamily="50" charset="-128"/>
                <a:ea typeface="Meiryo UI" panose="020B0604030504040204" pitchFamily="50" charset="-128"/>
              </a:rPr>
              <a:t>(Amorphous)</a:t>
            </a:r>
            <a:endParaRPr lang="ja-JP" altLang="en-US" sz="1600" dirty="0">
              <a:latin typeface="Meiryo UI" panose="020B0604030504040204" pitchFamily="50" charset="-128"/>
              <a:ea typeface="Meiryo UI" panose="020B0604030504040204" pitchFamily="50" charset="-128"/>
            </a:endParaRPr>
          </a:p>
        </p:txBody>
      </p:sp>
      <p:sp>
        <p:nvSpPr>
          <p:cNvPr id="22" name="正方形/長方形 21">
            <a:extLst>
              <a:ext uri="{FF2B5EF4-FFF2-40B4-BE49-F238E27FC236}">
                <a16:creationId xmlns:a16="http://schemas.microsoft.com/office/drawing/2014/main" id="{E0E79CA8-3137-42F9-84D0-C8754098E6E4}"/>
              </a:ext>
            </a:extLst>
          </p:cNvPr>
          <p:cNvSpPr/>
          <p:nvPr/>
        </p:nvSpPr>
        <p:spPr>
          <a:xfrm>
            <a:off x="1050247" y="3637059"/>
            <a:ext cx="10175544" cy="238287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sz="1800"/>
          </a:p>
        </p:txBody>
      </p:sp>
      <p:sp>
        <p:nvSpPr>
          <p:cNvPr id="23" name="テキスト ボックス 22">
            <a:extLst>
              <a:ext uri="{FF2B5EF4-FFF2-40B4-BE49-F238E27FC236}">
                <a16:creationId xmlns:a16="http://schemas.microsoft.com/office/drawing/2014/main" id="{7486A25E-5DE9-44E9-AA4D-407C45EC76DA}"/>
              </a:ext>
            </a:extLst>
          </p:cNvPr>
          <p:cNvSpPr txBox="1"/>
          <p:nvPr/>
        </p:nvSpPr>
        <p:spPr>
          <a:xfrm>
            <a:off x="1091907" y="6051721"/>
            <a:ext cx="5091351" cy="379656"/>
          </a:xfrm>
          <a:prstGeom prst="rect">
            <a:avLst/>
          </a:prstGeom>
          <a:noFill/>
        </p:spPr>
        <p:txBody>
          <a:bodyPr wrap="square" rtlCol="0">
            <a:spAutoFit/>
          </a:bodyPr>
          <a:lstStyle/>
          <a:p>
            <a:r>
              <a:rPr lang="en-US" altLang="ja-JP" sz="1867" dirty="0">
                <a:latin typeface="Meiryo UI" panose="020B0604030504040204" pitchFamily="50" charset="-128"/>
                <a:ea typeface="Meiryo UI" panose="020B0604030504040204" pitchFamily="50" charset="-128"/>
              </a:rPr>
              <a:t>The models, Cross section of ¼</a:t>
            </a:r>
            <a:r>
              <a:rPr lang="ja-JP" altLang="en-US" sz="1867" dirty="0">
                <a:latin typeface="Meiryo UI" panose="020B0604030504040204" pitchFamily="50" charset="-128"/>
                <a:ea typeface="Meiryo UI" panose="020B0604030504040204" pitchFamily="50" charset="-128"/>
              </a:rPr>
              <a:t> </a:t>
            </a:r>
            <a:r>
              <a:rPr lang="en-US" altLang="ja-JP" sz="1867" dirty="0">
                <a:latin typeface="Meiryo UI" panose="020B0604030504040204" pitchFamily="50" charset="-128"/>
                <a:ea typeface="Meiryo UI" panose="020B0604030504040204" pitchFamily="50" charset="-128"/>
              </a:rPr>
              <a:t>of Motor</a:t>
            </a:r>
            <a:endParaRPr lang="ja-JP" altLang="en-US" sz="1867" dirty="0">
              <a:latin typeface="Meiryo UI" panose="020B0604030504040204" pitchFamily="50" charset="-128"/>
              <a:ea typeface="Meiryo UI" panose="020B0604030504040204" pitchFamily="50" charset="-128"/>
            </a:endParaRPr>
          </a:p>
        </p:txBody>
      </p:sp>
      <p:sp>
        <p:nvSpPr>
          <p:cNvPr id="24" name="正方形/長方形 23">
            <a:extLst>
              <a:ext uri="{FF2B5EF4-FFF2-40B4-BE49-F238E27FC236}">
                <a16:creationId xmlns:a16="http://schemas.microsoft.com/office/drawing/2014/main" id="{AC2CF55C-9C2E-4746-9F6C-936FF90C0D85}"/>
              </a:ext>
            </a:extLst>
          </p:cNvPr>
          <p:cNvSpPr/>
          <p:nvPr/>
        </p:nvSpPr>
        <p:spPr>
          <a:xfrm>
            <a:off x="1142228" y="4829675"/>
            <a:ext cx="1105513" cy="338554"/>
          </a:xfrm>
          <a:prstGeom prst="rect">
            <a:avLst/>
          </a:prstGeom>
        </p:spPr>
        <p:txBody>
          <a:bodyPr wrap="square">
            <a:spAutoFit/>
          </a:bodyPr>
          <a:lstStyle/>
          <a:p>
            <a:r>
              <a:rPr lang="en-US" altLang="ja-JP" sz="1600" dirty="0">
                <a:latin typeface="Meiryo UI" panose="020B0604030504040204" pitchFamily="50" charset="-128"/>
                <a:ea typeface="Meiryo UI" panose="020B0604030504040204" pitchFamily="50" charset="-128"/>
              </a:rPr>
              <a:t>Rotor</a:t>
            </a:r>
            <a:endParaRPr lang="ja-JP" altLang="en-US" sz="1600" dirty="0">
              <a:latin typeface="Meiryo UI" panose="020B0604030504040204" pitchFamily="50" charset="-128"/>
              <a:ea typeface="Meiryo UI" panose="020B0604030504040204" pitchFamily="50" charset="-128"/>
            </a:endParaRPr>
          </a:p>
        </p:txBody>
      </p:sp>
      <p:sp>
        <p:nvSpPr>
          <p:cNvPr id="25" name="正方形/長方形 24">
            <a:extLst>
              <a:ext uri="{FF2B5EF4-FFF2-40B4-BE49-F238E27FC236}">
                <a16:creationId xmlns:a16="http://schemas.microsoft.com/office/drawing/2014/main" id="{75CE80E9-B9E0-48A3-A9A4-2F74BFBE5C8E}"/>
              </a:ext>
            </a:extLst>
          </p:cNvPr>
          <p:cNvSpPr/>
          <p:nvPr/>
        </p:nvSpPr>
        <p:spPr>
          <a:xfrm>
            <a:off x="1148258" y="4042302"/>
            <a:ext cx="1105513" cy="338554"/>
          </a:xfrm>
          <a:prstGeom prst="rect">
            <a:avLst/>
          </a:prstGeom>
        </p:spPr>
        <p:txBody>
          <a:bodyPr wrap="square">
            <a:spAutoFit/>
          </a:bodyPr>
          <a:lstStyle/>
          <a:p>
            <a:r>
              <a:rPr lang="en-US" altLang="ja-JP" sz="1600" dirty="0">
                <a:latin typeface="Meiryo UI" panose="020B0604030504040204" pitchFamily="50" charset="-128"/>
                <a:ea typeface="Meiryo UI" panose="020B0604030504040204" pitchFamily="50" charset="-128"/>
              </a:rPr>
              <a:t>Stator</a:t>
            </a:r>
            <a:endParaRPr lang="ja-JP" altLang="en-US" sz="1600" dirty="0">
              <a:latin typeface="Meiryo UI" panose="020B0604030504040204" pitchFamily="50" charset="-128"/>
              <a:ea typeface="Meiryo UI" panose="020B0604030504040204" pitchFamily="50" charset="-128"/>
            </a:endParaRPr>
          </a:p>
        </p:txBody>
      </p:sp>
      <p:sp>
        <p:nvSpPr>
          <p:cNvPr id="27" name="左中かっこ 26">
            <a:extLst>
              <a:ext uri="{FF2B5EF4-FFF2-40B4-BE49-F238E27FC236}">
                <a16:creationId xmlns:a16="http://schemas.microsoft.com/office/drawing/2014/main" id="{A5EABD2B-9B45-4F63-8D60-30AE9CE147F8}"/>
              </a:ext>
            </a:extLst>
          </p:cNvPr>
          <p:cNvSpPr/>
          <p:nvPr/>
        </p:nvSpPr>
        <p:spPr>
          <a:xfrm>
            <a:off x="1899117" y="3994551"/>
            <a:ext cx="279891" cy="417443"/>
          </a:xfrm>
          <a:prstGeom prst="leftBrace">
            <a:avLst/>
          </a:prstGeom>
          <a:ln w="158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ja-JP" altLang="en-US" sz="1800"/>
          </a:p>
        </p:txBody>
      </p:sp>
      <p:sp>
        <p:nvSpPr>
          <p:cNvPr id="28" name="左中かっこ 27">
            <a:extLst>
              <a:ext uri="{FF2B5EF4-FFF2-40B4-BE49-F238E27FC236}">
                <a16:creationId xmlns:a16="http://schemas.microsoft.com/office/drawing/2014/main" id="{CF093280-31DE-4A35-8F25-058A2B2E60FE}"/>
              </a:ext>
            </a:extLst>
          </p:cNvPr>
          <p:cNvSpPr/>
          <p:nvPr/>
        </p:nvSpPr>
        <p:spPr>
          <a:xfrm>
            <a:off x="1910437" y="4486581"/>
            <a:ext cx="301444" cy="944936"/>
          </a:xfrm>
          <a:prstGeom prst="leftBrace">
            <a:avLst/>
          </a:prstGeom>
          <a:ln w="158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ja-JP" altLang="en-US" sz="1800"/>
          </a:p>
        </p:txBody>
      </p:sp>
      <p:cxnSp>
        <p:nvCxnSpPr>
          <p:cNvPr id="29" name="直線コネクタ 28">
            <a:extLst>
              <a:ext uri="{FF2B5EF4-FFF2-40B4-BE49-F238E27FC236}">
                <a16:creationId xmlns:a16="http://schemas.microsoft.com/office/drawing/2014/main" id="{E3CD34B7-9C2F-451E-8295-AACE3FA0890E}"/>
              </a:ext>
            </a:extLst>
          </p:cNvPr>
          <p:cNvCxnSpPr>
            <a:cxnSpLocks/>
          </p:cNvCxnSpPr>
          <p:nvPr/>
        </p:nvCxnSpPr>
        <p:spPr bwMode="auto">
          <a:xfrm flipV="1">
            <a:off x="2335383" y="3892920"/>
            <a:ext cx="222455" cy="1009920"/>
          </a:xfrm>
          <a:prstGeom prst="line">
            <a:avLst/>
          </a:prstGeom>
          <a:noFill/>
          <a:ln w="9525" cap="flat" cmpd="sng" algn="ctr">
            <a:solidFill>
              <a:schemeClr val="tx1"/>
            </a:solidFill>
            <a:prstDash val="solid"/>
            <a:round/>
            <a:headEnd type="oval" w="med" len="med"/>
            <a:tailEnd type="none" w="med" len="med"/>
          </a:ln>
          <a:effectLst/>
        </p:spPr>
      </p:cxnSp>
      <p:cxnSp>
        <p:nvCxnSpPr>
          <p:cNvPr id="30" name="直線コネクタ 29">
            <a:extLst>
              <a:ext uri="{FF2B5EF4-FFF2-40B4-BE49-F238E27FC236}">
                <a16:creationId xmlns:a16="http://schemas.microsoft.com/office/drawing/2014/main" id="{5D24D5EB-40FC-466B-A90C-D3208F15C257}"/>
              </a:ext>
            </a:extLst>
          </p:cNvPr>
          <p:cNvCxnSpPr>
            <a:cxnSpLocks/>
          </p:cNvCxnSpPr>
          <p:nvPr/>
        </p:nvCxnSpPr>
        <p:spPr bwMode="auto">
          <a:xfrm flipH="1" flipV="1">
            <a:off x="2545697" y="3887262"/>
            <a:ext cx="260540" cy="356340"/>
          </a:xfrm>
          <a:prstGeom prst="line">
            <a:avLst/>
          </a:prstGeom>
          <a:noFill/>
          <a:ln w="9525" cap="flat" cmpd="sng" algn="ctr">
            <a:solidFill>
              <a:schemeClr val="tx1"/>
            </a:solidFill>
            <a:prstDash val="solid"/>
            <a:round/>
            <a:headEnd type="oval" w="med" len="med"/>
            <a:tailEnd type="none" w="med" len="med"/>
          </a:ln>
          <a:effectLst/>
        </p:spPr>
      </p:cxnSp>
      <p:sp>
        <p:nvSpPr>
          <p:cNvPr id="32" name="正方形/長方形 31">
            <a:extLst>
              <a:ext uri="{FF2B5EF4-FFF2-40B4-BE49-F238E27FC236}">
                <a16:creationId xmlns:a16="http://schemas.microsoft.com/office/drawing/2014/main" id="{9101A1C5-703A-4C79-ABCB-6E0358B53B6D}"/>
              </a:ext>
            </a:extLst>
          </p:cNvPr>
          <p:cNvSpPr/>
          <p:nvPr/>
        </p:nvSpPr>
        <p:spPr>
          <a:xfrm>
            <a:off x="6306253" y="4209349"/>
            <a:ext cx="1211096" cy="338554"/>
          </a:xfrm>
          <a:prstGeom prst="rect">
            <a:avLst/>
          </a:prstGeom>
        </p:spPr>
        <p:txBody>
          <a:bodyPr wrap="square">
            <a:spAutoFit/>
          </a:bodyPr>
          <a:lstStyle/>
          <a:p>
            <a:r>
              <a:rPr lang="en-US" altLang="ja-JP" sz="1600" dirty="0">
                <a:latin typeface="Meiryo UI" panose="020B0604030504040204" pitchFamily="50" charset="-128"/>
                <a:ea typeface="Meiryo UI" panose="020B0604030504040204" pitchFamily="50" charset="-128"/>
              </a:rPr>
              <a:t>Si-steel</a:t>
            </a:r>
            <a:endParaRPr lang="ja-JP" altLang="en-US" sz="1600" dirty="0">
              <a:latin typeface="Meiryo UI" panose="020B0604030504040204" pitchFamily="50" charset="-128"/>
              <a:ea typeface="Meiryo UI" panose="020B0604030504040204" pitchFamily="50" charset="-128"/>
            </a:endParaRPr>
          </a:p>
        </p:txBody>
      </p:sp>
      <p:cxnSp>
        <p:nvCxnSpPr>
          <p:cNvPr id="33" name="直線コネクタ 32">
            <a:extLst>
              <a:ext uri="{FF2B5EF4-FFF2-40B4-BE49-F238E27FC236}">
                <a16:creationId xmlns:a16="http://schemas.microsoft.com/office/drawing/2014/main" id="{0B0C3CAB-CFC0-4C89-8C55-2D0EBC7089AE}"/>
              </a:ext>
            </a:extLst>
          </p:cNvPr>
          <p:cNvCxnSpPr>
            <a:cxnSpLocks/>
          </p:cNvCxnSpPr>
          <p:nvPr/>
        </p:nvCxnSpPr>
        <p:spPr bwMode="auto">
          <a:xfrm flipV="1">
            <a:off x="5666452" y="3982515"/>
            <a:ext cx="147061" cy="345125"/>
          </a:xfrm>
          <a:prstGeom prst="line">
            <a:avLst/>
          </a:prstGeom>
          <a:noFill/>
          <a:ln w="9525" cap="flat" cmpd="sng" algn="ctr">
            <a:solidFill>
              <a:schemeClr val="tx1"/>
            </a:solidFill>
            <a:prstDash val="solid"/>
            <a:round/>
            <a:headEnd type="oval" w="med" len="med"/>
            <a:tailEnd type="none" w="med" len="med"/>
          </a:ln>
          <a:effectLst/>
        </p:spPr>
      </p:cxnSp>
      <p:cxnSp>
        <p:nvCxnSpPr>
          <p:cNvPr id="34" name="直線コネクタ 33">
            <a:extLst>
              <a:ext uri="{FF2B5EF4-FFF2-40B4-BE49-F238E27FC236}">
                <a16:creationId xmlns:a16="http://schemas.microsoft.com/office/drawing/2014/main" id="{E455B50A-9EDE-4030-BC40-4312EB165156}"/>
              </a:ext>
            </a:extLst>
          </p:cNvPr>
          <p:cNvCxnSpPr>
            <a:cxnSpLocks/>
          </p:cNvCxnSpPr>
          <p:nvPr/>
        </p:nvCxnSpPr>
        <p:spPr bwMode="auto">
          <a:xfrm flipV="1">
            <a:off x="5625581" y="4672449"/>
            <a:ext cx="791857" cy="563417"/>
          </a:xfrm>
          <a:prstGeom prst="line">
            <a:avLst/>
          </a:prstGeom>
          <a:noFill/>
          <a:ln w="9525" cap="flat" cmpd="sng" algn="ctr">
            <a:solidFill>
              <a:schemeClr val="tx1"/>
            </a:solidFill>
            <a:prstDash val="solid"/>
            <a:round/>
            <a:headEnd type="oval" w="med" len="med"/>
            <a:tailEnd type="none" w="med" len="med"/>
          </a:ln>
          <a:effectLst/>
        </p:spPr>
      </p:cxnSp>
      <p:cxnSp>
        <p:nvCxnSpPr>
          <p:cNvPr id="35" name="直線コネクタ 34">
            <a:extLst>
              <a:ext uri="{FF2B5EF4-FFF2-40B4-BE49-F238E27FC236}">
                <a16:creationId xmlns:a16="http://schemas.microsoft.com/office/drawing/2014/main" id="{8C19B20F-F788-4FDE-BC37-6FC7C072538F}"/>
              </a:ext>
            </a:extLst>
          </p:cNvPr>
          <p:cNvCxnSpPr>
            <a:cxnSpLocks/>
          </p:cNvCxnSpPr>
          <p:nvPr/>
        </p:nvCxnSpPr>
        <p:spPr bwMode="auto">
          <a:xfrm flipV="1">
            <a:off x="6417438" y="4672449"/>
            <a:ext cx="34390" cy="495780"/>
          </a:xfrm>
          <a:prstGeom prst="line">
            <a:avLst/>
          </a:prstGeom>
          <a:noFill/>
          <a:ln w="9525" cap="flat" cmpd="sng" algn="ctr">
            <a:solidFill>
              <a:schemeClr val="tx1"/>
            </a:solidFill>
            <a:prstDash val="solid"/>
            <a:round/>
            <a:headEnd type="oval" w="med" len="med"/>
            <a:tailEnd type="none" w="med" len="med"/>
          </a:ln>
          <a:effectLst/>
        </p:spPr>
      </p:cxnSp>
      <p:cxnSp>
        <p:nvCxnSpPr>
          <p:cNvPr id="37" name="直線コネクタ 36">
            <a:extLst>
              <a:ext uri="{FF2B5EF4-FFF2-40B4-BE49-F238E27FC236}">
                <a16:creationId xmlns:a16="http://schemas.microsoft.com/office/drawing/2014/main" id="{F65E851D-8342-4FF6-94A8-D833BD8B37AC}"/>
              </a:ext>
            </a:extLst>
          </p:cNvPr>
          <p:cNvCxnSpPr>
            <a:cxnSpLocks/>
          </p:cNvCxnSpPr>
          <p:nvPr/>
        </p:nvCxnSpPr>
        <p:spPr bwMode="auto">
          <a:xfrm flipV="1">
            <a:off x="8973339" y="3992864"/>
            <a:ext cx="227949" cy="345325"/>
          </a:xfrm>
          <a:prstGeom prst="line">
            <a:avLst/>
          </a:prstGeom>
          <a:noFill/>
          <a:ln w="9525" cap="flat" cmpd="sng" algn="ctr">
            <a:solidFill>
              <a:schemeClr val="tx1"/>
            </a:solidFill>
            <a:prstDash val="solid"/>
            <a:round/>
            <a:headEnd type="oval" w="med" len="med"/>
            <a:tailEnd type="none" w="med" len="med"/>
          </a:ln>
          <a:effectLst/>
        </p:spPr>
      </p:cxnSp>
      <p:sp>
        <p:nvSpPr>
          <p:cNvPr id="40" name="正方形/長方形 39">
            <a:extLst>
              <a:ext uri="{FF2B5EF4-FFF2-40B4-BE49-F238E27FC236}">
                <a16:creationId xmlns:a16="http://schemas.microsoft.com/office/drawing/2014/main" id="{EB1BD586-C530-492C-9D3F-1B61927205C6}"/>
              </a:ext>
            </a:extLst>
          </p:cNvPr>
          <p:cNvSpPr/>
          <p:nvPr/>
        </p:nvSpPr>
        <p:spPr>
          <a:xfrm>
            <a:off x="8309468" y="3700009"/>
            <a:ext cx="3062867" cy="379656"/>
          </a:xfrm>
          <a:prstGeom prst="rect">
            <a:avLst/>
          </a:prstGeom>
        </p:spPr>
        <p:txBody>
          <a:bodyPr wrap="square">
            <a:spAutoFit/>
          </a:bodyPr>
          <a:lstStyle/>
          <a:p>
            <a:r>
              <a:rPr lang="en-US" altLang="ja-JP" sz="1867" dirty="0">
                <a:solidFill>
                  <a:srgbClr val="C00000"/>
                </a:solidFill>
              </a:rPr>
              <a:t>High </a:t>
            </a:r>
            <a:r>
              <a:rPr lang="en-US" altLang="ja-JP" sz="1867" i="1" dirty="0">
                <a:solidFill>
                  <a:srgbClr val="C00000"/>
                </a:solidFill>
              </a:rPr>
              <a:t>B</a:t>
            </a:r>
            <a:r>
              <a:rPr lang="en-US" altLang="ja-JP" sz="1867" baseline="-25000" dirty="0">
                <a:solidFill>
                  <a:srgbClr val="C00000"/>
                </a:solidFill>
              </a:rPr>
              <a:t>s</a:t>
            </a:r>
            <a:r>
              <a:rPr lang="en-US" altLang="ja-JP" sz="1867" dirty="0">
                <a:solidFill>
                  <a:srgbClr val="C00000"/>
                </a:solidFill>
              </a:rPr>
              <a:t> nano</a:t>
            </a:r>
            <a:r>
              <a:rPr lang="ja-JP" altLang="en-US" sz="1867" dirty="0">
                <a:solidFill>
                  <a:srgbClr val="C00000"/>
                </a:solidFill>
              </a:rPr>
              <a:t>（</a:t>
            </a:r>
            <a:r>
              <a:rPr lang="en-US" altLang="ja-JP" sz="1867" dirty="0">
                <a:solidFill>
                  <a:srgbClr val="C00000"/>
                </a:solidFill>
              </a:rPr>
              <a:t>pink</a:t>
            </a:r>
            <a:r>
              <a:rPr lang="ja-JP" altLang="en-US" sz="1867" dirty="0">
                <a:solidFill>
                  <a:srgbClr val="C00000"/>
                </a:solidFill>
              </a:rPr>
              <a:t>）</a:t>
            </a:r>
          </a:p>
        </p:txBody>
      </p:sp>
      <p:graphicFrame>
        <p:nvGraphicFramePr>
          <p:cNvPr id="77" name="表 76">
            <a:extLst>
              <a:ext uri="{FF2B5EF4-FFF2-40B4-BE49-F238E27FC236}">
                <a16:creationId xmlns:a16="http://schemas.microsoft.com/office/drawing/2014/main" id="{90ADFAF7-1206-47B5-8AE5-CDB28DDE4BD2}"/>
              </a:ext>
            </a:extLst>
          </p:cNvPr>
          <p:cNvGraphicFramePr>
            <a:graphicFrameLocks noGrp="1"/>
          </p:cNvGraphicFramePr>
          <p:nvPr>
            <p:extLst>
              <p:ext uri="{D42A27DB-BD31-4B8C-83A1-F6EECF244321}">
                <p14:modId xmlns:p14="http://schemas.microsoft.com/office/powerpoint/2010/main" val="491780471"/>
              </p:ext>
            </p:extLst>
          </p:nvPr>
        </p:nvGraphicFramePr>
        <p:xfrm>
          <a:off x="3922246" y="918153"/>
          <a:ext cx="7303545" cy="2648852"/>
        </p:xfrm>
        <a:graphic>
          <a:graphicData uri="http://schemas.openxmlformats.org/drawingml/2006/table">
            <a:tbl>
              <a:tblPr firstRow="1" firstCol="1" bandRow="1">
                <a:tableStyleId>{616DA210-FB5B-4158-B5E0-FEB733F419BA}</a:tableStyleId>
              </a:tblPr>
              <a:tblGrid>
                <a:gridCol w="1909481">
                  <a:extLst>
                    <a:ext uri="{9D8B030D-6E8A-4147-A177-3AD203B41FA5}">
                      <a16:colId xmlns:a16="http://schemas.microsoft.com/office/drawing/2014/main" val="2736671945"/>
                    </a:ext>
                  </a:extLst>
                </a:gridCol>
                <a:gridCol w="5394064">
                  <a:extLst>
                    <a:ext uri="{9D8B030D-6E8A-4147-A177-3AD203B41FA5}">
                      <a16:colId xmlns:a16="http://schemas.microsoft.com/office/drawing/2014/main" val="1981180371"/>
                    </a:ext>
                  </a:extLst>
                </a:gridCol>
              </a:tblGrid>
              <a:tr h="399837">
                <a:tc>
                  <a:txBody>
                    <a:bodyPr/>
                    <a:lstStyle/>
                    <a:p>
                      <a:pPr algn="ctr">
                        <a:lnSpc>
                          <a:spcPts val="1400"/>
                        </a:lnSpc>
                        <a:spcAft>
                          <a:spcPts val="0"/>
                        </a:spcAft>
                        <a:tabLst>
                          <a:tab pos="2700020" algn="ctr"/>
                          <a:tab pos="5400040" algn="r"/>
                          <a:tab pos="533400" algn="l"/>
                        </a:tabLst>
                      </a:pPr>
                      <a:r>
                        <a:rPr lang="en-US" altLang="ja-JP" sz="1800" b="1" dirty="0">
                          <a:effectLst/>
                          <a:latin typeface="+mj-lt"/>
                        </a:rPr>
                        <a:t>Contents</a:t>
                      </a:r>
                      <a:endParaRPr lang="ja-JP" sz="1800" b="1" dirty="0">
                        <a:effectLst/>
                        <a:latin typeface="+mj-lt"/>
                        <a:ea typeface="+mj-ea"/>
                        <a:cs typeface="Times New Roman"/>
                      </a:endParaRPr>
                    </a:p>
                  </a:txBody>
                  <a:tcPr marL="87101" marR="87101" marT="0" marB="0" anchor="ctr"/>
                </a:tc>
                <a:tc>
                  <a:txBody>
                    <a:bodyPr/>
                    <a:lstStyle/>
                    <a:p>
                      <a:pPr algn="ctr">
                        <a:lnSpc>
                          <a:spcPts val="1400"/>
                        </a:lnSpc>
                        <a:spcAft>
                          <a:spcPts val="0"/>
                        </a:spcAft>
                        <a:tabLst>
                          <a:tab pos="2700020" algn="ctr"/>
                          <a:tab pos="5400040" algn="r"/>
                        </a:tabLst>
                      </a:pPr>
                      <a:r>
                        <a:rPr lang="en-US" altLang="ja-JP" sz="1600" b="1" dirty="0">
                          <a:effectLst/>
                          <a:latin typeface="+mj-lt"/>
                        </a:rPr>
                        <a:t>IPM Motor</a:t>
                      </a:r>
                      <a:endParaRPr lang="ja-JP" sz="1600" b="1" dirty="0">
                        <a:effectLst/>
                        <a:latin typeface="+mj-lt"/>
                        <a:ea typeface="+mj-ea"/>
                        <a:cs typeface="Times New Roman"/>
                      </a:endParaRPr>
                    </a:p>
                  </a:txBody>
                  <a:tcPr marL="87101" marR="87101" marT="0" marB="0" anchor="ctr"/>
                </a:tc>
                <a:extLst>
                  <a:ext uri="{0D108BD9-81ED-4DB2-BD59-A6C34878D82A}">
                    <a16:rowId xmlns:a16="http://schemas.microsoft.com/office/drawing/2014/main" val="1921733162"/>
                  </a:ext>
                </a:extLst>
              </a:tr>
              <a:tr h="570133">
                <a:tc>
                  <a:txBody>
                    <a:bodyPr/>
                    <a:lstStyle/>
                    <a:p>
                      <a:pPr algn="ctr">
                        <a:lnSpc>
                          <a:spcPts val="1400"/>
                        </a:lnSpc>
                        <a:spcAft>
                          <a:spcPts val="0"/>
                        </a:spcAft>
                        <a:tabLst>
                          <a:tab pos="2700020" algn="ctr"/>
                          <a:tab pos="5400040" algn="r"/>
                          <a:tab pos="533400" algn="l"/>
                        </a:tabLst>
                      </a:pPr>
                      <a:r>
                        <a:rPr lang="en-US" altLang="ja-JP" sz="1600" b="1" dirty="0">
                          <a:effectLst/>
                          <a:latin typeface="+mj-lt"/>
                        </a:rPr>
                        <a:t>Power</a:t>
                      </a:r>
                      <a:endParaRPr lang="ja-JP" sz="1600" b="1" dirty="0">
                        <a:effectLst/>
                        <a:latin typeface="+mj-lt"/>
                        <a:ea typeface="+mj-ea"/>
                        <a:cs typeface="Times New Roman"/>
                      </a:endParaRPr>
                    </a:p>
                  </a:txBody>
                  <a:tcPr marL="87101" marR="87101" marT="48000" marB="48000" anchor="ctr"/>
                </a:tc>
                <a:tc>
                  <a:txBody>
                    <a:bodyPr/>
                    <a:lstStyle/>
                    <a:p>
                      <a:pPr algn="ctr">
                        <a:lnSpc>
                          <a:spcPct val="100000"/>
                        </a:lnSpc>
                        <a:spcAft>
                          <a:spcPts val="0"/>
                        </a:spcAft>
                        <a:tabLst>
                          <a:tab pos="2700020" algn="ctr"/>
                          <a:tab pos="5400040" algn="r"/>
                          <a:tab pos="533400" algn="l"/>
                        </a:tabLst>
                      </a:pPr>
                      <a:r>
                        <a:rPr lang="en-US" altLang="ja-JP" sz="1600" b="1" dirty="0">
                          <a:effectLst/>
                          <a:latin typeface="+mj-lt"/>
                        </a:rPr>
                        <a:t>   </a:t>
                      </a:r>
                      <a:r>
                        <a:rPr lang="en-US" altLang="ja-JP" sz="1600" b="1" dirty="0">
                          <a:solidFill>
                            <a:schemeClr val="accent2"/>
                          </a:solidFill>
                          <a:effectLst/>
                          <a:latin typeface="+mj-lt"/>
                        </a:rPr>
                        <a:t>22</a:t>
                      </a:r>
                      <a:r>
                        <a:rPr lang="en-US" sz="1600" b="1" dirty="0">
                          <a:solidFill>
                            <a:schemeClr val="accent2"/>
                          </a:solidFill>
                          <a:effectLst/>
                          <a:latin typeface="+mj-lt"/>
                        </a:rPr>
                        <a:t>kW(</a:t>
                      </a:r>
                      <a:r>
                        <a:rPr lang="en-US" altLang="ja-JP" sz="1600" b="1" dirty="0">
                          <a:solidFill>
                            <a:schemeClr val="accent2"/>
                          </a:solidFill>
                          <a:effectLst/>
                          <a:latin typeface="+mj-lt"/>
                        </a:rPr>
                        <a:t>6</a:t>
                      </a:r>
                      <a:r>
                        <a:rPr lang="en-US" sz="1600" b="1" dirty="0">
                          <a:solidFill>
                            <a:schemeClr val="accent2"/>
                          </a:solidFill>
                          <a:effectLst/>
                          <a:latin typeface="+mj-lt"/>
                        </a:rPr>
                        <a:t>000 rpm, 35 N</a:t>
                      </a:r>
                      <a:r>
                        <a:rPr lang="ja-JP" sz="1600" b="1" dirty="0">
                          <a:solidFill>
                            <a:schemeClr val="accent2"/>
                          </a:solidFill>
                          <a:effectLst/>
                          <a:latin typeface="+mj-lt"/>
                        </a:rPr>
                        <a:t>･</a:t>
                      </a:r>
                      <a:r>
                        <a:rPr lang="en-US" sz="1600" b="1" dirty="0">
                          <a:solidFill>
                            <a:schemeClr val="accent2"/>
                          </a:solidFill>
                          <a:effectLst/>
                          <a:latin typeface="+mj-lt"/>
                        </a:rPr>
                        <a:t>m)</a:t>
                      </a:r>
                      <a:endParaRPr lang="en-US" altLang="ja-JP" sz="1600" b="1" dirty="0">
                        <a:solidFill>
                          <a:schemeClr val="accent2"/>
                        </a:solidFill>
                        <a:effectLst/>
                        <a:latin typeface="+mj-lt"/>
                      </a:endParaRPr>
                    </a:p>
                    <a:p>
                      <a:pPr algn="ctr">
                        <a:lnSpc>
                          <a:spcPct val="100000"/>
                        </a:lnSpc>
                        <a:spcAft>
                          <a:spcPts val="0"/>
                        </a:spcAft>
                        <a:tabLst>
                          <a:tab pos="2700020" algn="ctr"/>
                          <a:tab pos="5400040" algn="r"/>
                          <a:tab pos="533400" algn="l"/>
                        </a:tabLst>
                      </a:pPr>
                      <a:r>
                        <a:rPr lang="en-US" altLang="ja-JP" sz="1600" b="1" dirty="0">
                          <a:solidFill>
                            <a:schemeClr val="accent2"/>
                          </a:solidFill>
                          <a:effectLst/>
                          <a:latin typeface="+mj-lt"/>
                          <a:ea typeface="+mj-ea"/>
                          <a:cs typeface="Times New Roman"/>
                        </a:rPr>
                        <a:t>Max</a:t>
                      </a:r>
                      <a:r>
                        <a:rPr lang="ja-JP" altLang="en-US" sz="1600" b="1" dirty="0">
                          <a:solidFill>
                            <a:schemeClr val="accent2"/>
                          </a:solidFill>
                          <a:effectLst/>
                          <a:latin typeface="+mj-lt"/>
                          <a:ea typeface="+mj-ea"/>
                          <a:cs typeface="Times New Roman"/>
                        </a:rPr>
                        <a:t>：</a:t>
                      </a:r>
                      <a:r>
                        <a:rPr lang="en-US" altLang="ja-JP" sz="1600" b="1" dirty="0">
                          <a:solidFill>
                            <a:schemeClr val="accent2"/>
                          </a:solidFill>
                          <a:effectLst/>
                          <a:latin typeface="+mj-lt"/>
                          <a:ea typeface="+mj-ea"/>
                          <a:cs typeface="Times New Roman"/>
                        </a:rPr>
                        <a:t>66kW(7000 rpm</a:t>
                      </a:r>
                      <a:r>
                        <a:rPr lang="ja-JP" altLang="en-US" sz="1600" b="1" dirty="0" err="1">
                          <a:solidFill>
                            <a:schemeClr val="accent2"/>
                          </a:solidFill>
                          <a:effectLst/>
                          <a:latin typeface="+mj-lt"/>
                          <a:ea typeface="+mj-ea"/>
                          <a:cs typeface="Times New Roman"/>
                        </a:rPr>
                        <a:t>，</a:t>
                      </a:r>
                      <a:r>
                        <a:rPr lang="en-US" altLang="ja-JP" sz="1600" b="1" dirty="0">
                          <a:solidFill>
                            <a:schemeClr val="accent2"/>
                          </a:solidFill>
                          <a:effectLst/>
                          <a:latin typeface="+mj-lt"/>
                          <a:ea typeface="+mj-ea"/>
                          <a:cs typeface="Times New Roman"/>
                        </a:rPr>
                        <a:t>90 N</a:t>
                      </a:r>
                      <a:r>
                        <a:rPr lang="ja-JP" altLang="en-US" sz="1600" b="1" dirty="0">
                          <a:solidFill>
                            <a:schemeClr val="accent2"/>
                          </a:solidFill>
                          <a:effectLst/>
                          <a:latin typeface="+mj-lt"/>
                          <a:ea typeface="+mj-ea"/>
                          <a:cs typeface="Times New Roman"/>
                        </a:rPr>
                        <a:t>･</a:t>
                      </a:r>
                      <a:r>
                        <a:rPr lang="en-US" altLang="ja-JP" sz="1600" b="1" dirty="0">
                          <a:solidFill>
                            <a:schemeClr val="accent2"/>
                          </a:solidFill>
                          <a:effectLst/>
                          <a:latin typeface="+mj-lt"/>
                          <a:ea typeface="+mj-ea"/>
                          <a:cs typeface="Times New Roman"/>
                        </a:rPr>
                        <a:t>m)</a:t>
                      </a:r>
                      <a:endParaRPr lang="ja-JP" sz="1600" b="1" dirty="0">
                        <a:solidFill>
                          <a:schemeClr val="accent2"/>
                        </a:solidFill>
                        <a:effectLst/>
                        <a:latin typeface="+mj-lt"/>
                        <a:ea typeface="+mj-ea"/>
                        <a:cs typeface="Times New Roman"/>
                      </a:endParaRPr>
                    </a:p>
                  </a:txBody>
                  <a:tcPr marL="48000" marR="48000" marT="48000" marB="48000" anchor="ctr"/>
                </a:tc>
                <a:extLst>
                  <a:ext uri="{0D108BD9-81ED-4DB2-BD59-A6C34878D82A}">
                    <a16:rowId xmlns:a16="http://schemas.microsoft.com/office/drawing/2014/main" val="1047078777"/>
                  </a:ext>
                </a:extLst>
              </a:tr>
              <a:tr h="333067">
                <a:tc>
                  <a:txBody>
                    <a:bodyPr/>
                    <a:lstStyle/>
                    <a:p>
                      <a:pPr algn="ctr">
                        <a:lnSpc>
                          <a:spcPts val="1400"/>
                        </a:lnSpc>
                        <a:spcAft>
                          <a:spcPts val="0"/>
                        </a:spcAft>
                        <a:tabLst>
                          <a:tab pos="2700020" algn="ctr"/>
                          <a:tab pos="5400040" algn="r"/>
                          <a:tab pos="533400" algn="l"/>
                        </a:tabLst>
                      </a:pPr>
                      <a:r>
                        <a:rPr lang="en-US" altLang="ja-JP" sz="1600" b="1" dirty="0">
                          <a:effectLst/>
                          <a:latin typeface="+mj-lt"/>
                          <a:ea typeface="+mj-ea"/>
                          <a:cs typeface="Times New Roman"/>
                        </a:rPr>
                        <a:t>Torque</a:t>
                      </a:r>
                      <a:endParaRPr lang="ja-JP" sz="1600" b="1" dirty="0">
                        <a:effectLst/>
                        <a:latin typeface="+mj-lt"/>
                        <a:ea typeface="+mj-ea"/>
                        <a:cs typeface="Times New Roman"/>
                      </a:endParaRPr>
                    </a:p>
                  </a:txBody>
                  <a:tcPr marL="87101" marR="87101" marT="48000" marB="48000" anchor="ctr"/>
                </a:tc>
                <a:tc>
                  <a:txBody>
                    <a:bodyPr/>
                    <a:lstStyle/>
                    <a:p>
                      <a:pPr algn="ctr">
                        <a:lnSpc>
                          <a:spcPts val="1400"/>
                        </a:lnSpc>
                        <a:spcAft>
                          <a:spcPts val="0"/>
                        </a:spcAft>
                        <a:tabLst>
                          <a:tab pos="2700020" algn="ctr"/>
                          <a:tab pos="5400040" algn="r"/>
                          <a:tab pos="533400" algn="l"/>
                        </a:tabLst>
                      </a:pPr>
                      <a:r>
                        <a:rPr lang="en-US" altLang="ja-JP" sz="1600" b="1" dirty="0">
                          <a:solidFill>
                            <a:schemeClr val="accent2"/>
                          </a:solidFill>
                          <a:effectLst/>
                          <a:latin typeface="+mj-lt"/>
                          <a:ea typeface="+mj-ea"/>
                          <a:cs typeface="Times New Roman"/>
                        </a:rPr>
                        <a:t>90</a:t>
                      </a:r>
                      <a:r>
                        <a:rPr lang="en-US" altLang="ja-JP" sz="1600" b="1" baseline="0" dirty="0">
                          <a:solidFill>
                            <a:schemeClr val="accent2"/>
                          </a:solidFill>
                          <a:effectLst/>
                          <a:latin typeface="+mj-lt"/>
                          <a:ea typeface="+mj-ea"/>
                          <a:cs typeface="Times New Roman"/>
                        </a:rPr>
                        <a:t> </a:t>
                      </a:r>
                      <a:r>
                        <a:rPr lang="en-US" altLang="ja-JP" sz="1600" b="1" dirty="0">
                          <a:solidFill>
                            <a:schemeClr val="accent2"/>
                          </a:solidFill>
                          <a:effectLst/>
                          <a:latin typeface="+mj-lt"/>
                          <a:ea typeface="+mj-ea"/>
                          <a:cs typeface="Times New Roman"/>
                        </a:rPr>
                        <a:t>N</a:t>
                      </a:r>
                      <a:r>
                        <a:rPr lang="ja-JP" altLang="en-US" sz="1600" b="1" dirty="0">
                          <a:solidFill>
                            <a:schemeClr val="accent2"/>
                          </a:solidFill>
                          <a:effectLst/>
                          <a:latin typeface="+mj-lt"/>
                          <a:ea typeface="+mj-ea"/>
                          <a:cs typeface="Times New Roman"/>
                        </a:rPr>
                        <a:t>･</a:t>
                      </a:r>
                      <a:r>
                        <a:rPr lang="en-US" altLang="ja-JP" sz="1600" b="1" dirty="0">
                          <a:solidFill>
                            <a:schemeClr val="accent2"/>
                          </a:solidFill>
                          <a:effectLst/>
                          <a:latin typeface="+mj-lt"/>
                          <a:ea typeface="+mj-ea"/>
                          <a:cs typeface="Times New Roman"/>
                        </a:rPr>
                        <a:t>m</a:t>
                      </a:r>
                      <a:endParaRPr lang="ja-JP" sz="1600" b="1" dirty="0">
                        <a:solidFill>
                          <a:schemeClr val="accent2"/>
                        </a:solidFill>
                        <a:effectLst/>
                        <a:latin typeface="+mj-lt"/>
                        <a:ea typeface="+mj-ea"/>
                        <a:cs typeface="Times New Roman"/>
                      </a:endParaRPr>
                    </a:p>
                  </a:txBody>
                  <a:tcPr marL="87101" marR="87101" marT="48000" marB="48000" anchor="ctr"/>
                </a:tc>
                <a:extLst>
                  <a:ext uri="{0D108BD9-81ED-4DB2-BD59-A6C34878D82A}">
                    <a16:rowId xmlns:a16="http://schemas.microsoft.com/office/drawing/2014/main" val="448786455"/>
                  </a:ext>
                </a:extLst>
              </a:tr>
              <a:tr h="333067">
                <a:tc>
                  <a:txBody>
                    <a:bodyPr/>
                    <a:lstStyle/>
                    <a:p>
                      <a:pPr marL="0" marR="0" lvl="0" indent="0" algn="ctr" defTabSz="342900" rtl="0" eaLnBrk="1" fontAlgn="auto" latinLnBrk="0" hangingPunct="1">
                        <a:lnSpc>
                          <a:spcPts val="1400"/>
                        </a:lnSpc>
                        <a:spcBef>
                          <a:spcPts val="0"/>
                        </a:spcBef>
                        <a:spcAft>
                          <a:spcPts val="0"/>
                        </a:spcAft>
                        <a:buClrTx/>
                        <a:buSzTx/>
                        <a:buFontTx/>
                        <a:buNone/>
                        <a:tabLst>
                          <a:tab pos="2700020" algn="ctr"/>
                          <a:tab pos="5400040" algn="r"/>
                          <a:tab pos="533400" algn="l"/>
                        </a:tabLst>
                        <a:defRPr/>
                      </a:pPr>
                      <a:r>
                        <a:rPr kumimoji="1" lang="en-US" altLang="ja-JP" sz="1600" b="1" kern="1200" dirty="0">
                          <a:solidFill>
                            <a:schemeClr val="tx1"/>
                          </a:solidFill>
                          <a:effectLst/>
                          <a:latin typeface="+mj-lt"/>
                          <a:ea typeface="+mn-ea"/>
                          <a:cs typeface="Times New Roman"/>
                        </a:rPr>
                        <a:t>RPM</a:t>
                      </a:r>
                      <a:endParaRPr kumimoji="1" lang="ja-JP" altLang="ja-JP" sz="1600" b="1" kern="1200" dirty="0">
                        <a:solidFill>
                          <a:schemeClr val="tx1"/>
                        </a:solidFill>
                        <a:effectLst/>
                        <a:latin typeface="+mj-lt"/>
                        <a:ea typeface="+mn-ea"/>
                        <a:cs typeface="Times New Roman"/>
                      </a:endParaRPr>
                    </a:p>
                  </a:txBody>
                  <a:tcPr marL="87101" marR="87101" marT="48000" marB="48000" anchor="ctr"/>
                </a:tc>
                <a:tc>
                  <a:txBody>
                    <a:bodyPr/>
                    <a:lstStyle/>
                    <a:p>
                      <a:pPr marL="0" marR="0" lvl="0" indent="0" algn="ctr" defTabSz="342900" rtl="0" eaLnBrk="1" fontAlgn="auto" latinLnBrk="0" hangingPunct="1">
                        <a:lnSpc>
                          <a:spcPts val="1400"/>
                        </a:lnSpc>
                        <a:spcBef>
                          <a:spcPts val="0"/>
                        </a:spcBef>
                        <a:spcAft>
                          <a:spcPts val="0"/>
                        </a:spcAft>
                        <a:buClrTx/>
                        <a:buSzTx/>
                        <a:buFontTx/>
                        <a:buNone/>
                        <a:tabLst>
                          <a:tab pos="2700020" algn="ctr"/>
                          <a:tab pos="5400040" algn="r"/>
                          <a:tab pos="533400" algn="l"/>
                        </a:tabLst>
                        <a:defRPr/>
                      </a:pPr>
                      <a:r>
                        <a:rPr kumimoji="1" lang="en-US" altLang="ja-JP" sz="1600" b="1" kern="1200" dirty="0">
                          <a:solidFill>
                            <a:schemeClr val="tx1"/>
                          </a:solidFill>
                          <a:effectLst/>
                          <a:latin typeface="+mj-lt"/>
                          <a:ea typeface="+mn-ea"/>
                          <a:cs typeface="Times New Roman"/>
                        </a:rPr>
                        <a:t>20000r/min</a:t>
                      </a:r>
                      <a:endParaRPr kumimoji="1" lang="ja-JP" altLang="ja-JP" sz="1600" b="1" kern="1200" dirty="0">
                        <a:solidFill>
                          <a:schemeClr val="tx1"/>
                        </a:solidFill>
                        <a:effectLst/>
                        <a:latin typeface="+mj-lt"/>
                        <a:ea typeface="+mn-ea"/>
                        <a:cs typeface="Times New Roman"/>
                      </a:endParaRPr>
                    </a:p>
                  </a:txBody>
                  <a:tcPr marL="87101" marR="87101" marT="48000" marB="48000" anchor="ctr"/>
                </a:tc>
                <a:extLst>
                  <a:ext uri="{0D108BD9-81ED-4DB2-BD59-A6C34878D82A}">
                    <a16:rowId xmlns:a16="http://schemas.microsoft.com/office/drawing/2014/main" val="1244156562"/>
                  </a:ext>
                </a:extLst>
              </a:tr>
              <a:tr h="333067">
                <a:tc>
                  <a:txBody>
                    <a:bodyPr/>
                    <a:lstStyle/>
                    <a:p>
                      <a:pPr algn="ctr">
                        <a:lnSpc>
                          <a:spcPts val="1400"/>
                        </a:lnSpc>
                        <a:spcAft>
                          <a:spcPts val="0"/>
                        </a:spcAft>
                        <a:tabLst>
                          <a:tab pos="2700020" algn="ctr"/>
                          <a:tab pos="5400040" algn="r"/>
                          <a:tab pos="533400" algn="l"/>
                        </a:tabLst>
                      </a:pPr>
                      <a:r>
                        <a:rPr lang="en-US" altLang="ja-JP" sz="1600" b="1" dirty="0">
                          <a:effectLst/>
                          <a:latin typeface="+mj-lt"/>
                        </a:rPr>
                        <a:t>Size</a:t>
                      </a:r>
                      <a:endParaRPr lang="ja-JP" sz="1600" b="1" dirty="0">
                        <a:effectLst/>
                        <a:latin typeface="+mj-lt"/>
                        <a:ea typeface="+mj-ea"/>
                        <a:cs typeface="Times New Roman"/>
                      </a:endParaRPr>
                    </a:p>
                  </a:txBody>
                  <a:tcPr marL="87101" marR="87101" marT="48000" marB="48000" anchor="ctr"/>
                </a:tc>
                <a:tc>
                  <a:txBody>
                    <a:bodyPr/>
                    <a:lstStyle/>
                    <a:p>
                      <a:pPr algn="ctr">
                        <a:lnSpc>
                          <a:spcPts val="1400"/>
                        </a:lnSpc>
                        <a:spcAft>
                          <a:spcPts val="0"/>
                        </a:spcAft>
                        <a:tabLst>
                          <a:tab pos="2700020" algn="ctr"/>
                          <a:tab pos="5400040" algn="r"/>
                          <a:tab pos="533400" algn="l"/>
                        </a:tabLst>
                      </a:pPr>
                      <a:r>
                        <a:rPr lang="en-US" sz="1600" b="1" dirty="0">
                          <a:effectLst/>
                          <a:latin typeface="+mj-lt"/>
                        </a:rPr>
                        <a:t>φ2</a:t>
                      </a:r>
                      <a:r>
                        <a:rPr lang="en-US" altLang="ja-JP" sz="1600" b="1" dirty="0">
                          <a:effectLst/>
                          <a:latin typeface="+mj-lt"/>
                        </a:rPr>
                        <a:t>15</a:t>
                      </a:r>
                      <a:r>
                        <a:rPr lang="en-US" sz="1600" b="1" dirty="0">
                          <a:effectLst/>
                          <a:latin typeface="+mj-lt"/>
                        </a:rPr>
                        <a:t>×</a:t>
                      </a:r>
                      <a:r>
                        <a:rPr lang="en-US" altLang="ja-JP" sz="1600" b="1" dirty="0">
                          <a:effectLst/>
                          <a:latin typeface="+mj-lt"/>
                        </a:rPr>
                        <a:t>5</a:t>
                      </a:r>
                      <a:r>
                        <a:rPr lang="en-US" sz="1600" b="1" dirty="0">
                          <a:effectLst/>
                          <a:latin typeface="+mj-lt"/>
                        </a:rPr>
                        <a:t>0mm</a:t>
                      </a:r>
                      <a:r>
                        <a:rPr lang="ja-JP" sz="1600" b="1" dirty="0">
                          <a:effectLst/>
                          <a:latin typeface="+mj-lt"/>
                        </a:rPr>
                        <a:t>（</a:t>
                      </a:r>
                      <a:r>
                        <a:rPr lang="en-US" altLang="ja-JP" sz="1600" b="1" dirty="0">
                          <a:effectLst/>
                          <a:latin typeface="+mj-lt"/>
                        </a:rPr>
                        <a:t>1.8</a:t>
                      </a:r>
                      <a:r>
                        <a:rPr lang="en-US" sz="1600" b="1" dirty="0">
                          <a:effectLst/>
                          <a:latin typeface="+mj-lt"/>
                        </a:rPr>
                        <a:t>L</a:t>
                      </a:r>
                      <a:r>
                        <a:rPr lang="ja-JP" sz="1600" b="1" dirty="0">
                          <a:effectLst/>
                          <a:latin typeface="+mj-lt"/>
                        </a:rPr>
                        <a:t>）</a:t>
                      </a:r>
                      <a:endParaRPr lang="ja-JP" sz="1600" b="1" dirty="0">
                        <a:effectLst/>
                        <a:latin typeface="+mj-lt"/>
                        <a:ea typeface="+mj-ea"/>
                        <a:cs typeface="Times New Roman"/>
                      </a:endParaRPr>
                    </a:p>
                  </a:txBody>
                  <a:tcPr marL="87101" marR="87101" marT="48000" marB="48000" anchor="ctr"/>
                </a:tc>
                <a:extLst>
                  <a:ext uri="{0D108BD9-81ED-4DB2-BD59-A6C34878D82A}">
                    <a16:rowId xmlns:a16="http://schemas.microsoft.com/office/drawing/2014/main" val="4031773402"/>
                  </a:ext>
                </a:extLst>
              </a:tr>
              <a:tr h="333067">
                <a:tc>
                  <a:txBody>
                    <a:bodyPr/>
                    <a:lstStyle/>
                    <a:p>
                      <a:pPr algn="ctr">
                        <a:lnSpc>
                          <a:spcPts val="1400"/>
                        </a:lnSpc>
                        <a:spcAft>
                          <a:spcPts val="0"/>
                        </a:spcAft>
                        <a:tabLst>
                          <a:tab pos="2700020" algn="ctr"/>
                          <a:tab pos="5400040" algn="r"/>
                          <a:tab pos="533400" algn="l"/>
                        </a:tabLst>
                      </a:pPr>
                      <a:r>
                        <a:rPr lang="en-US" altLang="ja-JP" sz="1600" b="1" dirty="0">
                          <a:effectLst/>
                          <a:latin typeface="+mj-lt"/>
                        </a:rPr>
                        <a:t>Weight</a:t>
                      </a:r>
                      <a:endParaRPr lang="ja-JP" sz="1600" b="1" dirty="0">
                        <a:effectLst/>
                        <a:latin typeface="+mj-lt"/>
                        <a:ea typeface="+mj-ea"/>
                        <a:cs typeface="Times New Roman"/>
                      </a:endParaRPr>
                    </a:p>
                  </a:txBody>
                  <a:tcPr marL="87101" marR="87101" marT="48000" marB="48000" anchor="ctr"/>
                </a:tc>
                <a:tc>
                  <a:txBody>
                    <a:bodyPr/>
                    <a:lstStyle/>
                    <a:p>
                      <a:pPr algn="ctr">
                        <a:lnSpc>
                          <a:spcPts val="1400"/>
                        </a:lnSpc>
                        <a:spcAft>
                          <a:spcPts val="0"/>
                        </a:spcAft>
                        <a:tabLst>
                          <a:tab pos="2700020" algn="ctr"/>
                          <a:tab pos="5400040" algn="r"/>
                          <a:tab pos="533400" algn="l"/>
                        </a:tabLst>
                      </a:pPr>
                      <a:r>
                        <a:rPr lang="en-US" altLang="ja-JP" sz="1600" b="1" dirty="0">
                          <a:effectLst/>
                          <a:latin typeface="+mj-lt"/>
                        </a:rPr>
                        <a:t>13.6</a:t>
                      </a:r>
                      <a:r>
                        <a:rPr lang="en-US" sz="1600" b="1" dirty="0">
                          <a:effectLst/>
                          <a:latin typeface="+mj-lt"/>
                        </a:rPr>
                        <a:t>kg</a:t>
                      </a:r>
                      <a:endParaRPr lang="ja-JP" sz="1600" b="1" dirty="0">
                        <a:effectLst/>
                        <a:latin typeface="+mj-lt"/>
                        <a:ea typeface="+mj-ea"/>
                        <a:cs typeface="Times New Roman"/>
                      </a:endParaRPr>
                    </a:p>
                  </a:txBody>
                  <a:tcPr marL="87101" marR="87101" marT="48000" marB="48000" anchor="ctr"/>
                </a:tc>
                <a:extLst>
                  <a:ext uri="{0D108BD9-81ED-4DB2-BD59-A6C34878D82A}">
                    <a16:rowId xmlns:a16="http://schemas.microsoft.com/office/drawing/2014/main" val="276980782"/>
                  </a:ext>
                </a:extLst>
              </a:tr>
              <a:tr h="333067">
                <a:tc>
                  <a:txBody>
                    <a:bodyPr/>
                    <a:lstStyle/>
                    <a:p>
                      <a:pPr algn="ctr">
                        <a:lnSpc>
                          <a:spcPts val="1400"/>
                        </a:lnSpc>
                        <a:spcAft>
                          <a:spcPts val="0"/>
                        </a:spcAft>
                        <a:tabLst>
                          <a:tab pos="2700020" algn="ctr"/>
                          <a:tab pos="5400040" algn="r"/>
                          <a:tab pos="533400" algn="l"/>
                        </a:tabLst>
                      </a:pPr>
                      <a:r>
                        <a:rPr lang="en-US" altLang="ja-JP" sz="1600" b="1" dirty="0">
                          <a:effectLst/>
                          <a:latin typeface="+mj-lt"/>
                        </a:rPr>
                        <a:t>Efficiency</a:t>
                      </a:r>
                      <a:endParaRPr lang="ja-JP" sz="1600" b="1" dirty="0">
                        <a:effectLst/>
                        <a:latin typeface="+mj-lt"/>
                        <a:ea typeface="+mj-ea"/>
                        <a:cs typeface="Times New Roman"/>
                      </a:endParaRPr>
                    </a:p>
                  </a:txBody>
                  <a:tcPr marL="87101" marR="87101" marT="48000" marB="48000" anchor="ctr"/>
                </a:tc>
                <a:tc>
                  <a:txBody>
                    <a:bodyPr/>
                    <a:lstStyle/>
                    <a:p>
                      <a:pPr algn="ctr">
                        <a:lnSpc>
                          <a:spcPts val="1400"/>
                        </a:lnSpc>
                        <a:spcAft>
                          <a:spcPts val="0"/>
                        </a:spcAft>
                        <a:tabLst>
                          <a:tab pos="2700020" algn="ctr"/>
                          <a:tab pos="5400040" algn="r"/>
                          <a:tab pos="533400" algn="l"/>
                        </a:tabLst>
                      </a:pPr>
                      <a:r>
                        <a:rPr lang="en-US" sz="1600" b="1" dirty="0">
                          <a:effectLst/>
                          <a:latin typeface="+mj-lt"/>
                        </a:rPr>
                        <a:t>96.0%</a:t>
                      </a:r>
                      <a:r>
                        <a:rPr lang="ja-JP" sz="1600" b="1" dirty="0">
                          <a:effectLst/>
                          <a:latin typeface="+mj-lt"/>
                        </a:rPr>
                        <a:t>（</a:t>
                      </a:r>
                      <a:r>
                        <a:rPr lang="en-US" sz="1600" b="1" dirty="0">
                          <a:effectLst/>
                          <a:latin typeface="+mj-lt"/>
                        </a:rPr>
                        <a:t>Calculated value</a:t>
                      </a:r>
                      <a:r>
                        <a:rPr lang="ja-JP" sz="1600" b="1" dirty="0">
                          <a:effectLst/>
                          <a:latin typeface="+mj-lt"/>
                        </a:rPr>
                        <a:t>）</a:t>
                      </a:r>
                    </a:p>
                  </a:txBody>
                  <a:tcPr marL="87101" marR="87101" marT="48000" marB="48000" anchor="ctr"/>
                </a:tc>
                <a:extLst>
                  <a:ext uri="{0D108BD9-81ED-4DB2-BD59-A6C34878D82A}">
                    <a16:rowId xmlns:a16="http://schemas.microsoft.com/office/drawing/2014/main" val="3425151998"/>
                  </a:ext>
                </a:extLst>
              </a:tr>
            </a:tbl>
          </a:graphicData>
        </a:graphic>
      </p:graphicFrame>
      <p:sp>
        <p:nvSpPr>
          <p:cNvPr id="79" name="テキスト ボックス 78">
            <a:extLst>
              <a:ext uri="{FF2B5EF4-FFF2-40B4-BE49-F238E27FC236}">
                <a16:creationId xmlns:a16="http://schemas.microsoft.com/office/drawing/2014/main" id="{E13A3087-5CC0-401E-9952-EADF912A195D}"/>
              </a:ext>
            </a:extLst>
          </p:cNvPr>
          <p:cNvSpPr txBox="1"/>
          <p:nvPr/>
        </p:nvSpPr>
        <p:spPr>
          <a:xfrm>
            <a:off x="1050247" y="874652"/>
            <a:ext cx="1210588" cy="502766"/>
          </a:xfrm>
          <a:prstGeom prst="rect">
            <a:avLst/>
          </a:prstGeom>
        </p:spPr>
        <p:style>
          <a:lnRef idx="0">
            <a:schemeClr val="dk1"/>
          </a:lnRef>
          <a:fillRef idx="3">
            <a:schemeClr val="dk1"/>
          </a:fillRef>
          <a:effectRef idx="3">
            <a:schemeClr val="dk1"/>
          </a:effectRef>
          <a:fontRef idx="minor">
            <a:schemeClr val="lt1"/>
          </a:fontRef>
        </p:style>
        <p:txBody>
          <a:bodyPr wrap="none" rtlCol="0">
            <a:spAutoFit/>
          </a:bodyPr>
          <a:lstStyle/>
          <a:p>
            <a:r>
              <a:rPr lang="en-US" altLang="ja-JP" sz="2667" b="1" dirty="0">
                <a:ea typeface="メイリオ" panose="020B0604030504040204" pitchFamily="50" charset="-128"/>
              </a:rPr>
              <a:t>SPEC</a:t>
            </a:r>
            <a:endParaRPr lang="ja-JP" altLang="en-US" sz="2667" b="1" dirty="0">
              <a:ea typeface="メイリオ" panose="020B0604030504040204" pitchFamily="50" charset="-128"/>
            </a:endParaRPr>
          </a:p>
        </p:txBody>
      </p:sp>
      <p:pic>
        <p:nvPicPr>
          <p:cNvPr id="5" name="図 4">
            <a:extLst>
              <a:ext uri="{FF2B5EF4-FFF2-40B4-BE49-F238E27FC236}">
                <a16:creationId xmlns:a16="http://schemas.microsoft.com/office/drawing/2014/main" id="{1981F25E-C61A-4C82-ACCE-29F06973ED8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20143" y="1479030"/>
            <a:ext cx="2162236" cy="2186621"/>
          </a:xfrm>
          <a:prstGeom prst="rect">
            <a:avLst/>
          </a:prstGeom>
        </p:spPr>
      </p:pic>
      <p:sp>
        <p:nvSpPr>
          <p:cNvPr id="36" name="正方形/長方形 35">
            <a:extLst>
              <a:ext uri="{FF2B5EF4-FFF2-40B4-BE49-F238E27FC236}">
                <a16:creationId xmlns:a16="http://schemas.microsoft.com/office/drawing/2014/main" id="{2D8009F1-40DC-46FB-9A10-4FB219D6A40B}"/>
              </a:ext>
            </a:extLst>
          </p:cNvPr>
          <p:cNvSpPr/>
          <p:nvPr/>
        </p:nvSpPr>
        <p:spPr>
          <a:xfrm>
            <a:off x="9468141" y="4166893"/>
            <a:ext cx="1211096" cy="338554"/>
          </a:xfrm>
          <a:prstGeom prst="rect">
            <a:avLst/>
          </a:prstGeom>
        </p:spPr>
        <p:txBody>
          <a:bodyPr wrap="square">
            <a:spAutoFit/>
          </a:bodyPr>
          <a:lstStyle/>
          <a:p>
            <a:r>
              <a:rPr lang="en-US" altLang="ja-JP" sz="1600" dirty="0">
                <a:latin typeface="Meiryo UI" panose="020B0604030504040204" pitchFamily="50" charset="-128"/>
                <a:ea typeface="Meiryo UI" panose="020B0604030504040204" pitchFamily="50" charset="-128"/>
              </a:rPr>
              <a:t>Si-steel</a:t>
            </a:r>
          </a:p>
        </p:txBody>
      </p:sp>
      <p:cxnSp>
        <p:nvCxnSpPr>
          <p:cNvPr id="41" name="直線コネクタ 40">
            <a:extLst>
              <a:ext uri="{FF2B5EF4-FFF2-40B4-BE49-F238E27FC236}">
                <a16:creationId xmlns:a16="http://schemas.microsoft.com/office/drawing/2014/main" id="{EABCAF5A-A307-44F3-B57A-98768112A183}"/>
              </a:ext>
            </a:extLst>
          </p:cNvPr>
          <p:cNvCxnSpPr>
            <a:cxnSpLocks/>
          </p:cNvCxnSpPr>
          <p:nvPr/>
        </p:nvCxnSpPr>
        <p:spPr bwMode="auto">
          <a:xfrm flipV="1">
            <a:off x="8787469" y="4629993"/>
            <a:ext cx="791857" cy="563417"/>
          </a:xfrm>
          <a:prstGeom prst="line">
            <a:avLst/>
          </a:prstGeom>
          <a:noFill/>
          <a:ln w="9525" cap="flat" cmpd="sng" algn="ctr">
            <a:solidFill>
              <a:schemeClr val="tx1"/>
            </a:solidFill>
            <a:prstDash val="solid"/>
            <a:round/>
            <a:headEnd type="oval" w="med" len="med"/>
            <a:tailEnd type="none" w="med" len="med"/>
          </a:ln>
          <a:effectLst/>
        </p:spPr>
      </p:cxnSp>
      <p:cxnSp>
        <p:nvCxnSpPr>
          <p:cNvPr id="42" name="直線コネクタ 41">
            <a:extLst>
              <a:ext uri="{FF2B5EF4-FFF2-40B4-BE49-F238E27FC236}">
                <a16:creationId xmlns:a16="http://schemas.microsoft.com/office/drawing/2014/main" id="{0BA48EA5-5383-44A7-A9D5-E78D3BBA3795}"/>
              </a:ext>
            </a:extLst>
          </p:cNvPr>
          <p:cNvCxnSpPr>
            <a:cxnSpLocks/>
          </p:cNvCxnSpPr>
          <p:nvPr/>
        </p:nvCxnSpPr>
        <p:spPr bwMode="auto">
          <a:xfrm flipV="1">
            <a:off x="9546116" y="4629993"/>
            <a:ext cx="67600" cy="426153"/>
          </a:xfrm>
          <a:prstGeom prst="line">
            <a:avLst/>
          </a:prstGeom>
          <a:noFill/>
          <a:ln w="9525" cap="flat" cmpd="sng" algn="ctr">
            <a:solidFill>
              <a:schemeClr val="tx1"/>
            </a:solidFill>
            <a:prstDash val="solid"/>
            <a:round/>
            <a:headEnd type="oval" w="med" len="med"/>
            <a:tailEnd type="none" w="med" len="med"/>
          </a:ln>
          <a:effectLst/>
        </p:spPr>
      </p:cxnSp>
      <p:cxnSp>
        <p:nvCxnSpPr>
          <p:cNvPr id="49" name="直線コネクタ 48">
            <a:extLst>
              <a:ext uri="{FF2B5EF4-FFF2-40B4-BE49-F238E27FC236}">
                <a16:creationId xmlns:a16="http://schemas.microsoft.com/office/drawing/2014/main" id="{85F60C15-EDF7-CB0C-A23F-01BE16DC0D5A}"/>
              </a:ext>
            </a:extLst>
          </p:cNvPr>
          <p:cNvCxnSpPr/>
          <p:nvPr/>
        </p:nvCxnSpPr>
        <p:spPr>
          <a:xfrm>
            <a:off x="10822595" y="4267625"/>
            <a:ext cx="0" cy="1288152"/>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正方形/長方形 5">
            <a:extLst>
              <a:ext uri="{FF2B5EF4-FFF2-40B4-BE49-F238E27FC236}">
                <a16:creationId xmlns:a16="http://schemas.microsoft.com/office/drawing/2014/main" id="{FFDEFA54-0D04-6589-6FBE-730C6C037BCE}"/>
              </a:ext>
            </a:extLst>
          </p:cNvPr>
          <p:cNvSpPr/>
          <p:nvPr/>
        </p:nvSpPr>
        <p:spPr>
          <a:xfrm>
            <a:off x="8205119" y="5402378"/>
            <a:ext cx="2025735" cy="584775"/>
          </a:xfrm>
          <a:prstGeom prst="rect">
            <a:avLst/>
          </a:prstGeom>
        </p:spPr>
        <p:txBody>
          <a:bodyPr wrap="square">
            <a:spAutoFit/>
          </a:bodyPr>
          <a:lstStyle/>
          <a:p>
            <a:r>
              <a:rPr lang="en-US" altLang="ja-JP" sz="1600" dirty="0">
                <a:latin typeface="Meiryo UI" panose="020B0604030504040204" pitchFamily="50" charset="-128"/>
                <a:ea typeface="Meiryo UI" panose="020B0604030504040204" pitchFamily="50" charset="-128"/>
              </a:rPr>
              <a:t>Teeth of stator </a:t>
            </a:r>
          </a:p>
          <a:p>
            <a:r>
              <a:rPr lang="ja-JP" altLang="en-US" sz="1600" dirty="0">
                <a:latin typeface="Meiryo UI" panose="020B0604030504040204" pitchFamily="50" charset="-128"/>
                <a:ea typeface="Meiryo UI" panose="020B0604030504040204" pitchFamily="50" charset="-128"/>
              </a:rPr>
              <a:t>　 </a:t>
            </a:r>
            <a:r>
              <a:rPr lang="en-US" altLang="ja-JP" sz="1600" dirty="0">
                <a:latin typeface="Meiryo UI" panose="020B0604030504040204" pitchFamily="50" charset="-128"/>
                <a:ea typeface="Meiryo UI" panose="020B0604030504040204" pitchFamily="50" charset="-128"/>
              </a:rPr>
              <a:t>(Hi Bs Nano)</a:t>
            </a:r>
            <a:endParaRPr lang="ja-JP" altLang="en-US" sz="16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81184431-B894-7FAA-EE93-219A4B76C413}"/>
              </a:ext>
            </a:extLst>
          </p:cNvPr>
          <p:cNvSpPr txBox="1"/>
          <p:nvPr/>
        </p:nvSpPr>
        <p:spPr>
          <a:xfrm>
            <a:off x="6911801" y="6082888"/>
            <a:ext cx="4865434" cy="307777"/>
          </a:xfrm>
          <a:prstGeom prst="rect">
            <a:avLst/>
          </a:prstGeom>
          <a:noFill/>
        </p:spPr>
        <p:txBody>
          <a:bodyPr wrap="none" rtlCol="0">
            <a:spAutoFit/>
          </a:bodyPr>
          <a:lstStyle/>
          <a:p>
            <a:r>
              <a:rPr kumimoji="1" lang="en-US" altLang="ja-JP" sz="1400" dirty="0"/>
              <a:t>This simple shape can be prepared by shearing</a:t>
            </a:r>
            <a:endParaRPr kumimoji="1" lang="ja-JP" altLang="en-US" sz="1400" dirty="0"/>
          </a:p>
        </p:txBody>
      </p:sp>
      <p:cxnSp>
        <p:nvCxnSpPr>
          <p:cNvPr id="9" name="直線矢印コネクタ 8">
            <a:extLst>
              <a:ext uri="{FF2B5EF4-FFF2-40B4-BE49-F238E27FC236}">
                <a16:creationId xmlns:a16="http://schemas.microsoft.com/office/drawing/2014/main" id="{F5D84C58-FA9A-2A45-BEF1-93F9B74D0FE3}"/>
              </a:ext>
            </a:extLst>
          </p:cNvPr>
          <p:cNvCxnSpPr>
            <a:cxnSpLocks/>
          </p:cNvCxnSpPr>
          <p:nvPr/>
        </p:nvCxnSpPr>
        <p:spPr>
          <a:xfrm flipH="1">
            <a:off x="6306253" y="5193410"/>
            <a:ext cx="846335" cy="102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11BD5FBD-6AF3-DF94-CBBB-40C059F12056}"/>
              </a:ext>
            </a:extLst>
          </p:cNvPr>
          <p:cNvCxnSpPr>
            <a:cxnSpLocks/>
          </p:cNvCxnSpPr>
          <p:nvPr/>
        </p:nvCxnSpPr>
        <p:spPr>
          <a:xfrm flipV="1">
            <a:off x="7717363" y="4411994"/>
            <a:ext cx="846066" cy="644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台形 11">
            <a:extLst>
              <a:ext uri="{FF2B5EF4-FFF2-40B4-BE49-F238E27FC236}">
                <a16:creationId xmlns:a16="http://schemas.microsoft.com/office/drawing/2014/main" id="{16F7BD7A-90BB-158D-F91C-C89E1F7C95C0}"/>
              </a:ext>
            </a:extLst>
          </p:cNvPr>
          <p:cNvSpPr/>
          <p:nvPr/>
        </p:nvSpPr>
        <p:spPr>
          <a:xfrm rot="10800000">
            <a:off x="7261217" y="4243601"/>
            <a:ext cx="379127" cy="1590897"/>
          </a:xfrm>
          <a:prstGeom prst="trapezoid">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台形 14">
            <a:extLst>
              <a:ext uri="{FF2B5EF4-FFF2-40B4-BE49-F238E27FC236}">
                <a16:creationId xmlns:a16="http://schemas.microsoft.com/office/drawing/2014/main" id="{904DADE9-E516-DC43-A4A4-E8BE1B52DEF4}"/>
              </a:ext>
            </a:extLst>
          </p:cNvPr>
          <p:cNvSpPr/>
          <p:nvPr/>
        </p:nvSpPr>
        <p:spPr>
          <a:xfrm rot="10800000">
            <a:off x="10459514" y="4476419"/>
            <a:ext cx="379127" cy="1590897"/>
          </a:xfrm>
          <a:prstGeom prst="trapezoid">
            <a:avLst/>
          </a:prstGeom>
          <a:solidFill>
            <a:schemeClr val="accent2">
              <a:lumMod val="40000"/>
              <a:lumOff val="60000"/>
            </a:schemeClr>
          </a:solidFill>
          <a:ln>
            <a:solidFill>
              <a:srgbClr val="C00000"/>
            </a:solidFill>
          </a:ln>
          <a:scene3d>
            <a:camera prst="isometricOffAxis2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台形 37">
            <a:extLst>
              <a:ext uri="{FF2B5EF4-FFF2-40B4-BE49-F238E27FC236}">
                <a16:creationId xmlns:a16="http://schemas.microsoft.com/office/drawing/2014/main" id="{94162036-C30B-81E6-D289-CA1491DC57F4}"/>
              </a:ext>
            </a:extLst>
          </p:cNvPr>
          <p:cNvSpPr/>
          <p:nvPr/>
        </p:nvSpPr>
        <p:spPr>
          <a:xfrm rot="10800000">
            <a:off x="10443468" y="4444882"/>
            <a:ext cx="379127" cy="1590897"/>
          </a:xfrm>
          <a:prstGeom prst="trapezoid">
            <a:avLst/>
          </a:prstGeom>
          <a:solidFill>
            <a:schemeClr val="accent2">
              <a:lumMod val="40000"/>
              <a:lumOff val="60000"/>
            </a:schemeClr>
          </a:solidFill>
          <a:ln>
            <a:solidFill>
              <a:srgbClr val="C00000"/>
            </a:solidFill>
          </a:ln>
          <a:scene3d>
            <a:camera prst="isometricOffAxis2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台形 38">
            <a:extLst>
              <a:ext uri="{FF2B5EF4-FFF2-40B4-BE49-F238E27FC236}">
                <a16:creationId xmlns:a16="http://schemas.microsoft.com/office/drawing/2014/main" id="{45083DE5-E06A-A020-D7BC-D7ADB3E7AD61}"/>
              </a:ext>
            </a:extLst>
          </p:cNvPr>
          <p:cNvSpPr/>
          <p:nvPr/>
        </p:nvSpPr>
        <p:spPr>
          <a:xfrm rot="10800000">
            <a:off x="10451491" y="4395572"/>
            <a:ext cx="379127" cy="1590897"/>
          </a:xfrm>
          <a:prstGeom prst="trapezoid">
            <a:avLst/>
          </a:prstGeom>
          <a:solidFill>
            <a:schemeClr val="accent2">
              <a:lumMod val="40000"/>
              <a:lumOff val="60000"/>
            </a:schemeClr>
          </a:solidFill>
          <a:ln>
            <a:solidFill>
              <a:srgbClr val="C00000"/>
            </a:solidFill>
          </a:ln>
          <a:scene3d>
            <a:camera prst="isometricOffAxis2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台形 42">
            <a:extLst>
              <a:ext uri="{FF2B5EF4-FFF2-40B4-BE49-F238E27FC236}">
                <a16:creationId xmlns:a16="http://schemas.microsoft.com/office/drawing/2014/main" id="{9FDFE21E-B6DB-6D25-AC71-15AF1E4F2CD8}"/>
              </a:ext>
            </a:extLst>
          </p:cNvPr>
          <p:cNvSpPr/>
          <p:nvPr/>
        </p:nvSpPr>
        <p:spPr>
          <a:xfrm rot="10800000">
            <a:off x="10467537" y="4327410"/>
            <a:ext cx="379127" cy="1590897"/>
          </a:xfrm>
          <a:prstGeom prst="trapezoid">
            <a:avLst/>
          </a:prstGeom>
          <a:solidFill>
            <a:schemeClr val="accent2">
              <a:lumMod val="40000"/>
              <a:lumOff val="60000"/>
            </a:schemeClr>
          </a:solidFill>
          <a:ln>
            <a:solidFill>
              <a:srgbClr val="C00000"/>
            </a:solidFill>
          </a:ln>
          <a:scene3d>
            <a:camera prst="isometricOffAxis2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台形 43">
            <a:extLst>
              <a:ext uri="{FF2B5EF4-FFF2-40B4-BE49-F238E27FC236}">
                <a16:creationId xmlns:a16="http://schemas.microsoft.com/office/drawing/2014/main" id="{85BA2D21-7AFA-4BA3-7697-C196079C05E5}"/>
              </a:ext>
            </a:extLst>
          </p:cNvPr>
          <p:cNvSpPr/>
          <p:nvPr/>
        </p:nvSpPr>
        <p:spPr>
          <a:xfrm rot="10800000">
            <a:off x="10461551" y="4192193"/>
            <a:ext cx="379127" cy="1590897"/>
          </a:xfrm>
          <a:prstGeom prst="trapezoid">
            <a:avLst/>
          </a:prstGeom>
          <a:solidFill>
            <a:schemeClr val="accent2">
              <a:lumMod val="40000"/>
              <a:lumOff val="60000"/>
            </a:schemeClr>
          </a:solidFill>
          <a:ln>
            <a:solidFill>
              <a:srgbClr val="C00000"/>
            </a:solidFill>
          </a:ln>
          <a:scene3d>
            <a:camera prst="isometricOffAxis2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台形 44">
            <a:extLst>
              <a:ext uri="{FF2B5EF4-FFF2-40B4-BE49-F238E27FC236}">
                <a16:creationId xmlns:a16="http://schemas.microsoft.com/office/drawing/2014/main" id="{7230E83A-965D-FE51-6167-684CB86B37A0}"/>
              </a:ext>
            </a:extLst>
          </p:cNvPr>
          <p:cNvSpPr/>
          <p:nvPr/>
        </p:nvSpPr>
        <p:spPr>
          <a:xfrm rot="10800000">
            <a:off x="10451491" y="4036947"/>
            <a:ext cx="379127" cy="1590897"/>
          </a:xfrm>
          <a:prstGeom prst="trapezoid">
            <a:avLst/>
          </a:prstGeom>
          <a:solidFill>
            <a:schemeClr val="accent2">
              <a:lumMod val="40000"/>
              <a:lumOff val="60000"/>
            </a:schemeClr>
          </a:solidFill>
          <a:ln>
            <a:solidFill>
              <a:srgbClr val="C00000"/>
            </a:solidFill>
          </a:ln>
          <a:scene3d>
            <a:camera prst="isometricOffAxis2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7" name="直線コネクタ 46">
            <a:extLst>
              <a:ext uri="{FF2B5EF4-FFF2-40B4-BE49-F238E27FC236}">
                <a16:creationId xmlns:a16="http://schemas.microsoft.com/office/drawing/2014/main" id="{69250A18-2903-368A-2BE9-2409C9F2BCA9}"/>
              </a:ext>
            </a:extLst>
          </p:cNvPr>
          <p:cNvCxnSpPr/>
          <p:nvPr/>
        </p:nvCxnSpPr>
        <p:spPr>
          <a:xfrm>
            <a:off x="10191481" y="4672449"/>
            <a:ext cx="0" cy="1288152"/>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直線コネクタ 47">
            <a:extLst>
              <a:ext uri="{FF2B5EF4-FFF2-40B4-BE49-F238E27FC236}">
                <a16:creationId xmlns:a16="http://schemas.microsoft.com/office/drawing/2014/main" id="{8EE29CBA-A225-63BF-5831-A50C2A68EAB7}"/>
              </a:ext>
            </a:extLst>
          </p:cNvPr>
          <p:cNvCxnSpPr/>
          <p:nvPr/>
        </p:nvCxnSpPr>
        <p:spPr>
          <a:xfrm>
            <a:off x="10390508" y="4794736"/>
            <a:ext cx="0" cy="1288152"/>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0" name="直線コネクタ 49">
            <a:extLst>
              <a:ext uri="{FF2B5EF4-FFF2-40B4-BE49-F238E27FC236}">
                <a16:creationId xmlns:a16="http://schemas.microsoft.com/office/drawing/2014/main" id="{3ED1E3B2-BE17-9A3A-2F33-BA23914F1762}"/>
              </a:ext>
            </a:extLst>
          </p:cNvPr>
          <p:cNvCxnSpPr/>
          <p:nvPr/>
        </p:nvCxnSpPr>
        <p:spPr>
          <a:xfrm>
            <a:off x="11162930" y="4382669"/>
            <a:ext cx="0" cy="1288152"/>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テキスト ボックス 6">
            <a:extLst>
              <a:ext uri="{FF2B5EF4-FFF2-40B4-BE49-F238E27FC236}">
                <a16:creationId xmlns:a16="http://schemas.microsoft.com/office/drawing/2014/main" id="{A58E7060-6155-F8D1-F3BE-9CF271B955F5}"/>
              </a:ext>
            </a:extLst>
          </p:cNvPr>
          <p:cNvSpPr txBox="1"/>
          <p:nvPr/>
        </p:nvSpPr>
        <p:spPr>
          <a:xfrm>
            <a:off x="503999" y="6494791"/>
            <a:ext cx="8637301" cy="300082"/>
          </a:xfrm>
          <a:prstGeom prst="rect">
            <a:avLst/>
          </a:prstGeom>
          <a:noFill/>
        </p:spPr>
        <p:txBody>
          <a:bodyPr wrap="none" rtlCol="0">
            <a:spAutoFit/>
          </a:bodyPr>
          <a:lstStyle/>
          <a:p>
            <a:r>
              <a:rPr kumimoji="1" lang="en-US" altLang="ja-JP" dirty="0">
                <a:solidFill>
                  <a:srgbClr val="00B050"/>
                </a:solidFill>
              </a:rPr>
              <a:t>Yuji</a:t>
            </a:r>
            <a:r>
              <a:rPr kumimoji="1" lang="ja-JP" altLang="en-US" dirty="0">
                <a:solidFill>
                  <a:srgbClr val="00B050"/>
                </a:solidFill>
              </a:rPr>
              <a:t> </a:t>
            </a:r>
            <a:r>
              <a:rPr kumimoji="1" lang="en-US" altLang="ja-JP" dirty="0" err="1">
                <a:solidFill>
                  <a:srgbClr val="00B050"/>
                </a:solidFill>
              </a:rPr>
              <a:t>Enomoto</a:t>
            </a:r>
            <a:r>
              <a:rPr kumimoji="1" lang="ja-JP" altLang="en-US" dirty="0">
                <a:solidFill>
                  <a:srgbClr val="00B050"/>
                </a:solidFill>
              </a:rPr>
              <a:t> </a:t>
            </a:r>
            <a:r>
              <a:rPr kumimoji="1" lang="en-US" altLang="ja-JP" dirty="0">
                <a:solidFill>
                  <a:srgbClr val="00B050"/>
                </a:solidFill>
              </a:rPr>
              <a:t>et .al: IEEJ Transactions on Industry </a:t>
            </a:r>
            <a:r>
              <a:rPr lang="en-US" altLang="ja-JP" dirty="0">
                <a:solidFill>
                  <a:srgbClr val="00B050"/>
                </a:solidFill>
              </a:rPr>
              <a:t>Applications </a:t>
            </a:r>
            <a:r>
              <a:rPr lang="en-US" altLang="ja-JP" b="1" dirty="0">
                <a:solidFill>
                  <a:srgbClr val="00B050"/>
                </a:solidFill>
              </a:rPr>
              <a:t>143</a:t>
            </a:r>
            <a:r>
              <a:rPr kumimoji="1" lang="en-US" altLang="ja-JP" dirty="0">
                <a:solidFill>
                  <a:srgbClr val="00B050"/>
                </a:solidFill>
              </a:rPr>
              <a:t> (2022) pp.330–336</a:t>
            </a:r>
            <a:endParaRPr kumimoji="1" lang="ja-JP" altLang="en-US" dirty="0">
              <a:solidFill>
                <a:srgbClr val="00B050"/>
              </a:solidFill>
            </a:endParaRPr>
          </a:p>
        </p:txBody>
      </p:sp>
    </p:spTree>
    <p:extLst>
      <p:ext uri="{BB962C8B-B14F-4D97-AF65-F5344CB8AC3E}">
        <p14:creationId xmlns:p14="http://schemas.microsoft.com/office/powerpoint/2010/main" val="10470137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a:extLst>
              <a:ext uri="{FF2B5EF4-FFF2-40B4-BE49-F238E27FC236}">
                <a16:creationId xmlns:a16="http://schemas.microsoft.com/office/drawing/2014/main" id="{36FE9278-913D-441D-BF97-96938365CB81}"/>
              </a:ext>
            </a:extLst>
          </p:cNvPr>
          <p:cNvSpPr txBox="1">
            <a:spLocks noGrp="1"/>
          </p:cNvSpPr>
          <p:nvPr>
            <p:ph type="title"/>
          </p:nvPr>
        </p:nvSpPr>
        <p:spPr>
          <a:prstGeom prst="rect">
            <a:avLst/>
          </a:prstGeom>
        </p:spPr>
        <p:txBody>
          <a:bodyPr vert="horz" wrap="square" lIns="0" tIns="96000" rIns="0" bIns="0" rtlCol="0" anchor="ctr">
            <a:noAutofit/>
          </a:bodyPr>
          <a:lstStyle>
            <a:lvl1pPr marL="0" indent="0" algn="l" defTabSz="342900" rtl="0" eaLnBrk="1" latinLnBrk="0" hangingPunct="1">
              <a:spcBef>
                <a:spcPct val="0"/>
              </a:spcBef>
              <a:buFontTx/>
              <a:buNone/>
              <a:defRPr kumimoji="1" sz="2000" b="1" kern="1200" baseline="0">
                <a:solidFill>
                  <a:schemeClr val="bg1"/>
                </a:solidFill>
                <a:latin typeface="+mj-lt"/>
                <a:ea typeface="Meiryo UI" panose="020B0604030504040204" pitchFamily="50" charset="-128"/>
                <a:cs typeface="+mj-cs"/>
              </a:defRPr>
            </a:lvl1pPr>
          </a:lstStyle>
          <a:p>
            <a:r>
              <a:rPr lang="ja-JP" altLang="en-US" dirty="0">
                <a:solidFill>
                  <a:schemeClr val="tx1"/>
                </a:solidFill>
              </a:rPr>
              <a:t>■</a:t>
            </a:r>
            <a:r>
              <a:rPr lang="en-US" altLang="ja-JP" dirty="0">
                <a:solidFill>
                  <a:schemeClr val="tx1"/>
                </a:solidFill>
              </a:rPr>
              <a:t>No-load loss</a:t>
            </a:r>
            <a:endParaRPr lang="ja-JP" altLang="en-US" dirty="0">
              <a:solidFill>
                <a:schemeClr val="tx1"/>
              </a:solidFill>
            </a:endParaRPr>
          </a:p>
        </p:txBody>
      </p:sp>
      <p:graphicFrame>
        <p:nvGraphicFramePr>
          <p:cNvPr id="5" name="グラフ 4">
            <a:extLst>
              <a:ext uri="{FF2B5EF4-FFF2-40B4-BE49-F238E27FC236}">
                <a16:creationId xmlns:a16="http://schemas.microsoft.com/office/drawing/2014/main" id="{C7879086-CF57-445C-96CD-CB7E0DE7F265}"/>
              </a:ext>
            </a:extLst>
          </p:cNvPr>
          <p:cNvGraphicFramePr>
            <a:graphicFrameLocks/>
          </p:cNvGraphicFramePr>
          <p:nvPr>
            <p:extLst>
              <p:ext uri="{D42A27DB-BD31-4B8C-83A1-F6EECF244321}">
                <p14:modId xmlns:p14="http://schemas.microsoft.com/office/powerpoint/2010/main" val="1367713437"/>
              </p:ext>
            </p:extLst>
          </p:nvPr>
        </p:nvGraphicFramePr>
        <p:xfrm>
          <a:off x="979899" y="903111"/>
          <a:ext cx="8490068" cy="5694539"/>
        </p:xfrm>
        <a:graphic>
          <a:graphicData uri="http://schemas.openxmlformats.org/drawingml/2006/chart">
            <c:chart xmlns:c="http://schemas.openxmlformats.org/drawingml/2006/chart" xmlns:r="http://schemas.openxmlformats.org/officeDocument/2006/relationships" r:id="rId2"/>
          </a:graphicData>
        </a:graphic>
      </p:graphicFrame>
      <p:sp>
        <p:nvSpPr>
          <p:cNvPr id="2" name="テキスト ボックス 1">
            <a:extLst>
              <a:ext uri="{FF2B5EF4-FFF2-40B4-BE49-F238E27FC236}">
                <a16:creationId xmlns:a16="http://schemas.microsoft.com/office/drawing/2014/main" id="{A8DB8B92-587B-4DED-AD79-086DA524EEC1}"/>
              </a:ext>
            </a:extLst>
          </p:cNvPr>
          <p:cNvSpPr txBox="1"/>
          <p:nvPr/>
        </p:nvSpPr>
        <p:spPr>
          <a:xfrm>
            <a:off x="9151526" y="3747558"/>
            <a:ext cx="2497136" cy="379656"/>
          </a:xfrm>
          <a:prstGeom prst="rect">
            <a:avLst/>
          </a:prstGeom>
          <a:noFill/>
        </p:spPr>
        <p:txBody>
          <a:bodyPr wrap="square" rtlCol="0">
            <a:spAutoFit/>
          </a:bodyPr>
          <a:lstStyle/>
          <a:p>
            <a:r>
              <a:rPr lang="en-US" altLang="ja-JP" sz="1867" dirty="0">
                <a:solidFill>
                  <a:schemeClr val="tx1">
                    <a:lumMod val="75000"/>
                    <a:lumOff val="25000"/>
                  </a:schemeClr>
                </a:solidFill>
              </a:rPr>
              <a:t>Similar tendency</a:t>
            </a:r>
            <a:endParaRPr lang="ja-JP" altLang="en-US" sz="1867" dirty="0">
              <a:solidFill>
                <a:schemeClr val="tx1">
                  <a:lumMod val="75000"/>
                  <a:lumOff val="25000"/>
                </a:schemeClr>
              </a:solidFill>
            </a:endParaRPr>
          </a:p>
        </p:txBody>
      </p:sp>
      <p:sp>
        <p:nvSpPr>
          <p:cNvPr id="6" name="矢印: 右 5">
            <a:extLst>
              <a:ext uri="{FF2B5EF4-FFF2-40B4-BE49-F238E27FC236}">
                <a16:creationId xmlns:a16="http://schemas.microsoft.com/office/drawing/2014/main" id="{3C0D651A-BE79-428F-80F7-16BB7436293F}"/>
              </a:ext>
            </a:extLst>
          </p:cNvPr>
          <p:cNvSpPr/>
          <p:nvPr/>
        </p:nvSpPr>
        <p:spPr>
          <a:xfrm rot="13469027">
            <a:off x="8496672" y="3283580"/>
            <a:ext cx="797003" cy="436504"/>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ja-JP" altLang="en-US" sz="1800"/>
          </a:p>
        </p:txBody>
      </p:sp>
      <p:sp>
        <p:nvSpPr>
          <p:cNvPr id="4" name="テキスト ボックス 3">
            <a:extLst>
              <a:ext uri="{FF2B5EF4-FFF2-40B4-BE49-F238E27FC236}">
                <a16:creationId xmlns:a16="http://schemas.microsoft.com/office/drawing/2014/main" id="{B2A1F82E-D0FD-5A90-7881-622A8330D533}"/>
              </a:ext>
            </a:extLst>
          </p:cNvPr>
          <p:cNvSpPr txBox="1"/>
          <p:nvPr/>
        </p:nvSpPr>
        <p:spPr>
          <a:xfrm>
            <a:off x="503999" y="6494791"/>
            <a:ext cx="8637301" cy="300082"/>
          </a:xfrm>
          <a:prstGeom prst="rect">
            <a:avLst/>
          </a:prstGeom>
          <a:noFill/>
        </p:spPr>
        <p:txBody>
          <a:bodyPr wrap="none" rtlCol="0">
            <a:spAutoFit/>
          </a:bodyPr>
          <a:lstStyle/>
          <a:p>
            <a:r>
              <a:rPr kumimoji="1" lang="en-US" altLang="ja-JP" dirty="0">
                <a:solidFill>
                  <a:srgbClr val="00B050"/>
                </a:solidFill>
              </a:rPr>
              <a:t>Yuji</a:t>
            </a:r>
            <a:r>
              <a:rPr kumimoji="1" lang="ja-JP" altLang="en-US" dirty="0">
                <a:solidFill>
                  <a:srgbClr val="00B050"/>
                </a:solidFill>
              </a:rPr>
              <a:t> </a:t>
            </a:r>
            <a:r>
              <a:rPr kumimoji="1" lang="en-US" altLang="ja-JP" dirty="0" err="1">
                <a:solidFill>
                  <a:srgbClr val="00B050"/>
                </a:solidFill>
              </a:rPr>
              <a:t>Enomoto</a:t>
            </a:r>
            <a:r>
              <a:rPr kumimoji="1" lang="ja-JP" altLang="en-US" dirty="0">
                <a:solidFill>
                  <a:srgbClr val="00B050"/>
                </a:solidFill>
              </a:rPr>
              <a:t> </a:t>
            </a:r>
            <a:r>
              <a:rPr kumimoji="1" lang="en-US" altLang="ja-JP" dirty="0">
                <a:solidFill>
                  <a:srgbClr val="00B050"/>
                </a:solidFill>
              </a:rPr>
              <a:t>et .al: IEEJ Transactions on Industry </a:t>
            </a:r>
            <a:r>
              <a:rPr lang="en-US" altLang="ja-JP" dirty="0">
                <a:solidFill>
                  <a:srgbClr val="00B050"/>
                </a:solidFill>
              </a:rPr>
              <a:t>Applications </a:t>
            </a:r>
            <a:r>
              <a:rPr lang="en-US" altLang="ja-JP" b="1" dirty="0">
                <a:solidFill>
                  <a:srgbClr val="00B050"/>
                </a:solidFill>
              </a:rPr>
              <a:t>143</a:t>
            </a:r>
            <a:r>
              <a:rPr kumimoji="1" lang="en-US" altLang="ja-JP" dirty="0">
                <a:solidFill>
                  <a:srgbClr val="00B050"/>
                </a:solidFill>
              </a:rPr>
              <a:t> (2022) pp.330–336</a:t>
            </a:r>
            <a:endParaRPr kumimoji="1" lang="ja-JP" altLang="en-US" dirty="0">
              <a:solidFill>
                <a:srgbClr val="00B050"/>
              </a:solidFill>
            </a:endParaRPr>
          </a:p>
        </p:txBody>
      </p:sp>
    </p:spTree>
    <p:extLst>
      <p:ext uri="{BB962C8B-B14F-4D97-AF65-F5344CB8AC3E}">
        <p14:creationId xmlns:p14="http://schemas.microsoft.com/office/powerpoint/2010/main" val="31070495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グラフ 5">
            <a:extLst>
              <a:ext uri="{FF2B5EF4-FFF2-40B4-BE49-F238E27FC236}">
                <a16:creationId xmlns:a16="http://schemas.microsoft.com/office/drawing/2014/main" id="{7870FEB2-95EC-4224-A854-7010BDB1AA58}"/>
              </a:ext>
            </a:extLst>
          </p:cNvPr>
          <p:cNvGraphicFramePr>
            <a:graphicFrameLocks/>
          </p:cNvGraphicFramePr>
          <p:nvPr>
            <p:extLst>
              <p:ext uri="{D42A27DB-BD31-4B8C-83A1-F6EECF244321}">
                <p14:modId xmlns:p14="http://schemas.microsoft.com/office/powerpoint/2010/main" val="354953989"/>
              </p:ext>
            </p:extLst>
          </p:nvPr>
        </p:nvGraphicFramePr>
        <p:xfrm>
          <a:off x="948267" y="842905"/>
          <a:ext cx="8420469" cy="4921520"/>
        </p:xfrm>
        <a:graphic>
          <a:graphicData uri="http://schemas.openxmlformats.org/drawingml/2006/chart">
            <c:chart xmlns:c="http://schemas.openxmlformats.org/drawingml/2006/chart" xmlns:r="http://schemas.openxmlformats.org/officeDocument/2006/relationships" r:id="rId2"/>
          </a:graphicData>
        </a:graphic>
      </p:graphicFrame>
      <p:sp>
        <p:nvSpPr>
          <p:cNvPr id="3" name="テキスト ボックス 2">
            <a:extLst>
              <a:ext uri="{FF2B5EF4-FFF2-40B4-BE49-F238E27FC236}">
                <a16:creationId xmlns:a16="http://schemas.microsoft.com/office/drawing/2014/main" id="{7D8CF12C-7415-4440-B36A-6E47E9715362}"/>
              </a:ext>
            </a:extLst>
          </p:cNvPr>
          <p:cNvSpPr txBox="1"/>
          <p:nvPr/>
        </p:nvSpPr>
        <p:spPr>
          <a:xfrm>
            <a:off x="2468504" y="5984347"/>
            <a:ext cx="5115053" cy="420564"/>
          </a:xfrm>
          <a:prstGeom prst="rect">
            <a:avLst/>
          </a:prstGeom>
          <a:noFill/>
        </p:spPr>
        <p:txBody>
          <a:bodyPr wrap="square" rtlCol="0">
            <a:spAutoFit/>
          </a:bodyPr>
          <a:lstStyle/>
          <a:p>
            <a:r>
              <a:rPr lang="en-US" altLang="ja-JP" sz="2133" dirty="0">
                <a:solidFill>
                  <a:schemeClr val="tx1">
                    <a:lumMod val="75000"/>
                    <a:lumOff val="25000"/>
                  </a:schemeClr>
                </a:solidFill>
              </a:rPr>
              <a:t>*The</a:t>
            </a:r>
            <a:r>
              <a:rPr lang="ja-JP" altLang="en-US" sz="2133" dirty="0">
                <a:solidFill>
                  <a:schemeClr val="tx1">
                    <a:lumMod val="75000"/>
                    <a:lumOff val="25000"/>
                  </a:schemeClr>
                </a:solidFill>
              </a:rPr>
              <a:t> </a:t>
            </a:r>
            <a:r>
              <a:rPr lang="en-US" altLang="ja-JP" sz="2133" dirty="0">
                <a:solidFill>
                  <a:schemeClr val="tx1">
                    <a:lumMod val="75000"/>
                    <a:lumOff val="25000"/>
                  </a:schemeClr>
                </a:solidFill>
              </a:rPr>
              <a:t>result</a:t>
            </a:r>
            <a:r>
              <a:rPr lang="ja-JP" altLang="en-US" sz="2133" dirty="0">
                <a:solidFill>
                  <a:schemeClr val="tx1">
                    <a:lumMod val="75000"/>
                    <a:lumOff val="25000"/>
                  </a:schemeClr>
                </a:solidFill>
              </a:rPr>
              <a:t> </a:t>
            </a:r>
            <a:r>
              <a:rPr lang="en-US" altLang="ja-JP" sz="2133" dirty="0">
                <a:solidFill>
                  <a:schemeClr val="tx1">
                    <a:lumMod val="75000"/>
                    <a:lumOff val="25000"/>
                  </a:schemeClr>
                </a:solidFill>
              </a:rPr>
              <a:t>could</a:t>
            </a:r>
            <a:r>
              <a:rPr lang="ja-JP" altLang="en-US" sz="2133" dirty="0">
                <a:solidFill>
                  <a:schemeClr val="tx1">
                    <a:lumMod val="75000"/>
                    <a:lumOff val="25000"/>
                  </a:schemeClr>
                </a:solidFill>
              </a:rPr>
              <a:t> </a:t>
            </a:r>
            <a:r>
              <a:rPr lang="en-US" altLang="ja-JP" sz="2133" dirty="0">
                <a:solidFill>
                  <a:schemeClr val="tx1">
                    <a:lumMod val="75000"/>
                    <a:lumOff val="25000"/>
                  </a:schemeClr>
                </a:solidFill>
              </a:rPr>
              <a:t>be</a:t>
            </a:r>
            <a:r>
              <a:rPr lang="ja-JP" altLang="en-US" sz="2133" dirty="0">
                <a:solidFill>
                  <a:schemeClr val="tx1">
                    <a:lumMod val="75000"/>
                    <a:lumOff val="25000"/>
                  </a:schemeClr>
                </a:solidFill>
              </a:rPr>
              <a:t> </a:t>
            </a:r>
            <a:r>
              <a:rPr lang="en-US" altLang="ja-JP" sz="2133" dirty="0">
                <a:solidFill>
                  <a:schemeClr val="tx1">
                    <a:lumMod val="75000"/>
                    <a:lumOff val="25000"/>
                  </a:schemeClr>
                </a:solidFill>
              </a:rPr>
              <a:t>expected</a:t>
            </a:r>
            <a:endParaRPr lang="ja-JP" altLang="en-US" sz="2133" dirty="0">
              <a:solidFill>
                <a:schemeClr val="tx1">
                  <a:lumMod val="75000"/>
                  <a:lumOff val="25000"/>
                </a:schemeClr>
              </a:solidFill>
            </a:endParaRPr>
          </a:p>
        </p:txBody>
      </p:sp>
      <p:sp>
        <p:nvSpPr>
          <p:cNvPr id="5" name="矢印: 右 4">
            <a:extLst>
              <a:ext uri="{FF2B5EF4-FFF2-40B4-BE49-F238E27FC236}">
                <a16:creationId xmlns:a16="http://schemas.microsoft.com/office/drawing/2014/main" id="{1C1A0B44-DDE1-4D7F-BF66-D1BF5E986DCB}"/>
              </a:ext>
            </a:extLst>
          </p:cNvPr>
          <p:cNvSpPr/>
          <p:nvPr/>
        </p:nvSpPr>
        <p:spPr>
          <a:xfrm rot="13146042">
            <a:off x="9037165" y="1882017"/>
            <a:ext cx="663145" cy="436504"/>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ja-JP" altLang="en-US" sz="1800"/>
          </a:p>
        </p:txBody>
      </p:sp>
      <p:sp>
        <p:nvSpPr>
          <p:cNvPr id="7" name="テキスト ボックス 6">
            <a:extLst>
              <a:ext uri="{FF2B5EF4-FFF2-40B4-BE49-F238E27FC236}">
                <a16:creationId xmlns:a16="http://schemas.microsoft.com/office/drawing/2014/main" id="{C48358CD-D166-4C9B-BA34-6CB788401129}"/>
              </a:ext>
            </a:extLst>
          </p:cNvPr>
          <p:cNvSpPr txBox="1"/>
          <p:nvPr/>
        </p:nvSpPr>
        <p:spPr>
          <a:xfrm>
            <a:off x="9151525" y="2440185"/>
            <a:ext cx="3040475" cy="954300"/>
          </a:xfrm>
          <a:prstGeom prst="rect">
            <a:avLst/>
          </a:prstGeom>
          <a:noFill/>
        </p:spPr>
        <p:txBody>
          <a:bodyPr wrap="square" rtlCol="0">
            <a:spAutoFit/>
          </a:bodyPr>
          <a:lstStyle/>
          <a:p>
            <a:r>
              <a:rPr lang="en-US" altLang="ja-JP" sz="1867" dirty="0">
                <a:solidFill>
                  <a:schemeClr val="tx1">
                    <a:lumMod val="75000"/>
                    <a:lumOff val="25000"/>
                  </a:schemeClr>
                </a:solidFill>
              </a:rPr>
              <a:t>Improvement of torque form amorphous</a:t>
            </a:r>
            <a:endParaRPr lang="ja-JP" altLang="en-US" sz="1867" dirty="0">
              <a:solidFill>
                <a:schemeClr val="tx1">
                  <a:lumMod val="75000"/>
                  <a:lumOff val="25000"/>
                </a:schemeClr>
              </a:solidFill>
            </a:endParaRPr>
          </a:p>
        </p:txBody>
      </p:sp>
      <p:sp>
        <p:nvSpPr>
          <p:cNvPr id="2" name="タイトル 1">
            <a:extLst>
              <a:ext uri="{FF2B5EF4-FFF2-40B4-BE49-F238E27FC236}">
                <a16:creationId xmlns:a16="http://schemas.microsoft.com/office/drawing/2014/main" id="{5924DF27-A8D4-6D16-1A54-7D5E37D77512}"/>
              </a:ext>
            </a:extLst>
          </p:cNvPr>
          <p:cNvSpPr>
            <a:spLocks noGrp="1"/>
          </p:cNvSpPr>
          <p:nvPr>
            <p:ph type="title"/>
          </p:nvPr>
        </p:nvSpPr>
        <p:spPr/>
        <p:txBody>
          <a:bodyPr/>
          <a:lstStyle/>
          <a:p>
            <a:r>
              <a:rPr lang="en-US" altLang="ja-JP" dirty="0"/>
              <a:t>Current vs. Torque</a:t>
            </a:r>
            <a:endParaRPr lang="ja-JP" altLang="en-US" dirty="0"/>
          </a:p>
        </p:txBody>
      </p:sp>
      <p:sp>
        <p:nvSpPr>
          <p:cNvPr id="12" name="テキスト ボックス 1">
            <a:extLst>
              <a:ext uri="{FF2B5EF4-FFF2-40B4-BE49-F238E27FC236}">
                <a16:creationId xmlns:a16="http://schemas.microsoft.com/office/drawing/2014/main" id="{89B4DF5B-E224-007C-551E-11B9E54411E5}"/>
              </a:ext>
            </a:extLst>
          </p:cNvPr>
          <p:cNvSpPr txBox="1"/>
          <p:nvPr/>
        </p:nvSpPr>
        <p:spPr>
          <a:xfrm>
            <a:off x="7215628" y="1354031"/>
            <a:ext cx="914400" cy="367748"/>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2000" dirty="0">
                <a:solidFill>
                  <a:schemeClr val="accent1">
                    <a:lumMod val="60000"/>
                    <a:lumOff val="40000"/>
                  </a:schemeClr>
                </a:solidFill>
              </a:rPr>
              <a:t>Si-Steel</a:t>
            </a:r>
            <a:endParaRPr lang="ja-JP" altLang="en-US" sz="2000" dirty="0">
              <a:solidFill>
                <a:schemeClr val="accent1">
                  <a:lumMod val="60000"/>
                  <a:lumOff val="40000"/>
                </a:schemeClr>
              </a:solidFill>
            </a:endParaRPr>
          </a:p>
        </p:txBody>
      </p:sp>
      <p:sp>
        <p:nvSpPr>
          <p:cNvPr id="13" name="テキスト ボックス 1">
            <a:extLst>
              <a:ext uri="{FF2B5EF4-FFF2-40B4-BE49-F238E27FC236}">
                <a16:creationId xmlns:a16="http://schemas.microsoft.com/office/drawing/2014/main" id="{E0A8299C-E99B-693B-3A1C-4B22338F68B8}"/>
              </a:ext>
            </a:extLst>
          </p:cNvPr>
          <p:cNvSpPr txBox="1"/>
          <p:nvPr/>
        </p:nvSpPr>
        <p:spPr>
          <a:xfrm>
            <a:off x="7155992" y="2682589"/>
            <a:ext cx="914400" cy="367748"/>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2000" dirty="0">
                <a:solidFill>
                  <a:schemeClr val="bg1">
                    <a:lumMod val="65000"/>
                  </a:schemeClr>
                </a:solidFill>
              </a:rPr>
              <a:t>Amorphous</a:t>
            </a:r>
            <a:endParaRPr lang="ja-JP" altLang="en-US" sz="2000" dirty="0">
              <a:solidFill>
                <a:schemeClr val="bg1">
                  <a:lumMod val="65000"/>
                </a:schemeClr>
              </a:solidFill>
            </a:endParaRPr>
          </a:p>
        </p:txBody>
      </p:sp>
      <p:cxnSp>
        <p:nvCxnSpPr>
          <p:cNvPr id="14" name="直線コネクタ 13">
            <a:extLst>
              <a:ext uri="{FF2B5EF4-FFF2-40B4-BE49-F238E27FC236}">
                <a16:creationId xmlns:a16="http://schemas.microsoft.com/office/drawing/2014/main" id="{F9AF8C40-E479-F3A1-C394-A99BCF284B73}"/>
              </a:ext>
            </a:extLst>
          </p:cNvPr>
          <p:cNvCxnSpPr/>
          <p:nvPr/>
        </p:nvCxnSpPr>
        <p:spPr>
          <a:xfrm>
            <a:off x="6927393" y="2050862"/>
            <a:ext cx="576470" cy="364490"/>
          </a:xfrm>
          <a:prstGeom prst="line">
            <a:avLst/>
          </a:prstGeom>
        </p:spPr>
        <p:style>
          <a:lnRef idx="1">
            <a:schemeClr val="accent1"/>
          </a:lnRef>
          <a:fillRef idx="0">
            <a:schemeClr val="accent1"/>
          </a:fillRef>
          <a:effectRef idx="0">
            <a:schemeClr val="accent1"/>
          </a:effectRef>
          <a:fontRef idx="minor">
            <a:schemeClr val="tx1"/>
          </a:fontRef>
        </p:style>
      </p:cxnSp>
      <p:sp>
        <p:nvSpPr>
          <p:cNvPr id="15" name="テキスト ボックス 4">
            <a:extLst>
              <a:ext uri="{FF2B5EF4-FFF2-40B4-BE49-F238E27FC236}">
                <a16:creationId xmlns:a16="http://schemas.microsoft.com/office/drawing/2014/main" id="{66452587-53C4-0D78-ACA1-8E3B23E20860}"/>
              </a:ext>
            </a:extLst>
          </p:cNvPr>
          <p:cNvSpPr txBox="1"/>
          <p:nvPr/>
        </p:nvSpPr>
        <p:spPr>
          <a:xfrm>
            <a:off x="5264608" y="1813929"/>
            <a:ext cx="1805609" cy="377687"/>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ja-JP" sz="2000" b="1" dirty="0">
                <a:ln w="22225">
                  <a:solidFill>
                    <a:schemeClr val="accent2"/>
                  </a:solidFill>
                  <a:prstDash val="solid"/>
                </a:ln>
                <a:solidFill>
                  <a:schemeClr val="accent2">
                    <a:lumMod val="40000"/>
                    <a:lumOff val="60000"/>
                  </a:schemeClr>
                </a:solidFill>
              </a:rPr>
              <a:t>Hi </a:t>
            </a:r>
            <a:r>
              <a:rPr lang="en-US" altLang="ja-JP" sz="2000" b="1" i="1" dirty="0">
                <a:ln w="22225">
                  <a:solidFill>
                    <a:schemeClr val="accent2"/>
                  </a:solidFill>
                  <a:prstDash val="solid"/>
                </a:ln>
                <a:solidFill>
                  <a:schemeClr val="accent2">
                    <a:lumMod val="40000"/>
                    <a:lumOff val="60000"/>
                  </a:schemeClr>
                </a:solidFill>
              </a:rPr>
              <a:t>B</a:t>
            </a:r>
            <a:r>
              <a:rPr lang="en-US" altLang="ja-JP" sz="2000" b="1" baseline="-25000" dirty="0">
                <a:ln w="22225">
                  <a:solidFill>
                    <a:schemeClr val="accent2"/>
                  </a:solidFill>
                  <a:prstDash val="solid"/>
                </a:ln>
                <a:solidFill>
                  <a:schemeClr val="accent2">
                    <a:lumMod val="40000"/>
                    <a:lumOff val="60000"/>
                  </a:schemeClr>
                </a:solidFill>
              </a:rPr>
              <a:t>s</a:t>
            </a:r>
            <a:r>
              <a:rPr lang="en-US" altLang="ja-JP" sz="2000" b="1" dirty="0">
                <a:ln w="22225">
                  <a:solidFill>
                    <a:schemeClr val="accent2"/>
                  </a:solidFill>
                  <a:prstDash val="solid"/>
                </a:ln>
                <a:solidFill>
                  <a:schemeClr val="accent2">
                    <a:lumMod val="40000"/>
                    <a:lumOff val="60000"/>
                  </a:schemeClr>
                </a:solidFill>
              </a:rPr>
              <a:t> Nano</a:t>
            </a:r>
            <a:endParaRPr lang="ja-JP" altLang="en-US" sz="2000" b="1" dirty="0">
              <a:ln w="22225">
                <a:solidFill>
                  <a:schemeClr val="accent2"/>
                </a:solidFill>
                <a:prstDash val="solid"/>
              </a:ln>
              <a:solidFill>
                <a:schemeClr val="accent2">
                  <a:lumMod val="40000"/>
                  <a:lumOff val="60000"/>
                </a:schemeClr>
              </a:solidFill>
            </a:endParaRPr>
          </a:p>
        </p:txBody>
      </p:sp>
      <p:sp>
        <p:nvSpPr>
          <p:cNvPr id="4" name="テキスト ボックス 3">
            <a:extLst>
              <a:ext uri="{FF2B5EF4-FFF2-40B4-BE49-F238E27FC236}">
                <a16:creationId xmlns:a16="http://schemas.microsoft.com/office/drawing/2014/main" id="{D86ECD28-114A-E901-8950-E1EFFDF3C80F}"/>
              </a:ext>
            </a:extLst>
          </p:cNvPr>
          <p:cNvSpPr txBox="1"/>
          <p:nvPr/>
        </p:nvSpPr>
        <p:spPr>
          <a:xfrm>
            <a:off x="503999" y="6494791"/>
            <a:ext cx="8637301" cy="300082"/>
          </a:xfrm>
          <a:prstGeom prst="rect">
            <a:avLst/>
          </a:prstGeom>
          <a:noFill/>
        </p:spPr>
        <p:txBody>
          <a:bodyPr wrap="none" rtlCol="0">
            <a:spAutoFit/>
          </a:bodyPr>
          <a:lstStyle/>
          <a:p>
            <a:r>
              <a:rPr kumimoji="1" lang="en-US" altLang="ja-JP" dirty="0">
                <a:solidFill>
                  <a:srgbClr val="00B050"/>
                </a:solidFill>
              </a:rPr>
              <a:t>Yuji</a:t>
            </a:r>
            <a:r>
              <a:rPr kumimoji="1" lang="ja-JP" altLang="en-US" dirty="0">
                <a:solidFill>
                  <a:srgbClr val="00B050"/>
                </a:solidFill>
              </a:rPr>
              <a:t> </a:t>
            </a:r>
            <a:r>
              <a:rPr kumimoji="1" lang="en-US" altLang="ja-JP" dirty="0" err="1">
                <a:solidFill>
                  <a:srgbClr val="00B050"/>
                </a:solidFill>
              </a:rPr>
              <a:t>Enomoto</a:t>
            </a:r>
            <a:r>
              <a:rPr kumimoji="1" lang="ja-JP" altLang="en-US" dirty="0">
                <a:solidFill>
                  <a:srgbClr val="00B050"/>
                </a:solidFill>
              </a:rPr>
              <a:t> </a:t>
            </a:r>
            <a:r>
              <a:rPr kumimoji="1" lang="en-US" altLang="ja-JP" dirty="0">
                <a:solidFill>
                  <a:srgbClr val="00B050"/>
                </a:solidFill>
              </a:rPr>
              <a:t>et .al: IEEJ Transactions on Industry </a:t>
            </a:r>
            <a:r>
              <a:rPr lang="en-US" altLang="ja-JP" dirty="0">
                <a:solidFill>
                  <a:srgbClr val="00B050"/>
                </a:solidFill>
              </a:rPr>
              <a:t>Applications </a:t>
            </a:r>
            <a:r>
              <a:rPr lang="en-US" altLang="ja-JP" b="1" dirty="0">
                <a:solidFill>
                  <a:srgbClr val="00B050"/>
                </a:solidFill>
              </a:rPr>
              <a:t>143</a:t>
            </a:r>
            <a:r>
              <a:rPr kumimoji="1" lang="en-US" altLang="ja-JP" dirty="0">
                <a:solidFill>
                  <a:srgbClr val="00B050"/>
                </a:solidFill>
              </a:rPr>
              <a:t> (2022) pp.330–336</a:t>
            </a:r>
            <a:endParaRPr kumimoji="1" lang="ja-JP" altLang="en-US" dirty="0">
              <a:solidFill>
                <a:srgbClr val="00B050"/>
              </a:solidFill>
            </a:endParaRPr>
          </a:p>
        </p:txBody>
      </p:sp>
    </p:spTree>
    <p:extLst>
      <p:ext uri="{BB962C8B-B14F-4D97-AF65-F5344CB8AC3E}">
        <p14:creationId xmlns:p14="http://schemas.microsoft.com/office/powerpoint/2010/main" val="30206817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8322B77-6900-42AB-B542-CD5985D8D31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r="11947"/>
          <a:stretch/>
        </p:blipFill>
        <p:spPr>
          <a:xfrm>
            <a:off x="4516203" y="1075041"/>
            <a:ext cx="3558919" cy="2921923"/>
          </a:xfrm>
          <a:prstGeom prst="rect">
            <a:avLst/>
          </a:prstGeom>
        </p:spPr>
      </p:pic>
      <p:pic>
        <p:nvPicPr>
          <p:cNvPr id="29" name="図 28">
            <a:extLst>
              <a:ext uri="{FF2B5EF4-FFF2-40B4-BE49-F238E27FC236}">
                <a16:creationId xmlns:a16="http://schemas.microsoft.com/office/drawing/2014/main" id="{79601CF5-871A-4BC0-861A-DD42CDF02825}"/>
              </a:ext>
            </a:extLst>
          </p:cNvPr>
          <p:cNvPicPr/>
          <p:nvPr/>
        </p:nvPicPr>
        <p:blipFill rotWithShape="1">
          <a:blip r:embed="rId3" cstate="email">
            <a:extLst>
              <a:ext uri="{28A0092B-C50C-407E-A947-70E740481C1C}">
                <a14:useLocalDpi xmlns:a14="http://schemas.microsoft.com/office/drawing/2010/main"/>
              </a:ext>
            </a:extLst>
          </a:blip>
          <a:srcRect r="11149"/>
          <a:stretch/>
        </p:blipFill>
        <p:spPr bwMode="auto">
          <a:xfrm>
            <a:off x="750443" y="1062473"/>
            <a:ext cx="3566960" cy="2792199"/>
          </a:xfrm>
          <a:prstGeom prst="rect">
            <a:avLst/>
          </a:prstGeom>
          <a:noFill/>
          <a:ln>
            <a:noFill/>
          </a:ln>
        </p:spPr>
      </p:pic>
      <p:sp>
        <p:nvSpPr>
          <p:cNvPr id="6" name="正方形/長方形 5">
            <a:extLst>
              <a:ext uri="{FF2B5EF4-FFF2-40B4-BE49-F238E27FC236}">
                <a16:creationId xmlns:a16="http://schemas.microsoft.com/office/drawing/2014/main" id="{6ED388BD-7668-4513-AA59-3DCF7AA5A08F}"/>
              </a:ext>
            </a:extLst>
          </p:cNvPr>
          <p:cNvSpPr/>
          <p:nvPr/>
        </p:nvSpPr>
        <p:spPr bwMode="auto">
          <a:xfrm>
            <a:off x="5885635" y="2523292"/>
            <a:ext cx="565608" cy="246824"/>
          </a:xfrm>
          <a:prstGeom prst="rect">
            <a:avLst/>
          </a:prstGeom>
          <a:noFill/>
          <a:ln w="28575">
            <a:noFill/>
            <a:miter lim="800000"/>
            <a:headEnd type="none" w="med" len="med"/>
            <a:tailEnd type="arrow" w="med" len="med"/>
          </a:ln>
          <a:effectLst/>
        </p:spPr>
        <p:txBody>
          <a:bodyPr rtlCol="0" anchor="ctr"/>
          <a:lstStyle/>
          <a:p>
            <a:pPr algn="ctr" defTabSz="1219170" fontAlgn="base">
              <a:lnSpc>
                <a:spcPct val="90000"/>
              </a:lnSpc>
              <a:spcBef>
                <a:spcPct val="0"/>
              </a:spcBef>
              <a:spcAft>
                <a:spcPct val="0"/>
              </a:spcAft>
              <a:defRPr/>
            </a:pPr>
            <a:r>
              <a:rPr kumimoji="0" lang="en-US" altLang="ja-JP" sz="1067" b="1" kern="0" dirty="0">
                <a:solidFill>
                  <a:srgbClr val="000000"/>
                </a:solidFill>
              </a:rPr>
              <a:t>93</a:t>
            </a:r>
            <a:endParaRPr kumimoji="0" lang="ja-JP" altLang="en-US" sz="1067" b="1" kern="0" dirty="0">
              <a:solidFill>
                <a:srgbClr val="000000"/>
              </a:solidFill>
            </a:endParaRPr>
          </a:p>
        </p:txBody>
      </p:sp>
      <p:sp>
        <p:nvSpPr>
          <p:cNvPr id="7" name="正方形/長方形 6">
            <a:extLst>
              <a:ext uri="{FF2B5EF4-FFF2-40B4-BE49-F238E27FC236}">
                <a16:creationId xmlns:a16="http://schemas.microsoft.com/office/drawing/2014/main" id="{9E75888E-AC06-4524-BE4E-D7D9B4ADE515}"/>
              </a:ext>
            </a:extLst>
          </p:cNvPr>
          <p:cNvSpPr/>
          <p:nvPr/>
        </p:nvSpPr>
        <p:spPr bwMode="auto">
          <a:xfrm>
            <a:off x="6192762" y="2595013"/>
            <a:ext cx="454015" cy="350668"/>
          </a:xfrm>
          <a:prstGeom prst="rect">
            <a:avLst/>
          </a:prstGeom>
          <a:noFill/>
          <a:ln w="28575">
            <a:noFill/>
            <a:miter lim="800000"/>
            <a:headEnd type="none" w="med" len="med"/>
            <a:tailEnd type="arrow" w="med" len="med"/>
          </a:ln>
          <a:effectLst/>
        </p:spPr>
        <p:txBody>
          <a:bodyPr rtlCol="0" anchor="ctr"/>
          <a:lstStyle/>
          <a:p>
            <a:pPr algn="ctr" defTabSz="1219170" fontAlgn="base">
              <a:lnSpc>
                <a:spcPct val="90000"/>
              </a:lnSpc>
              <a:spcBef>
                <a:spcPct val="0"/>
              </a:spcBef>
              <a:spcAft>
                <a:spcPct val="0"/>
              </a:spcAft>
              <a:defRPr/>
            </a:pPr>
            <a:r>
              <a:rPr kumimoji="0" lang="en-US" altLang="ja-JP" sz="1067" b="1" kern="0" dirty="0">
                <a:solidFill>
                  <a:srgbClr val="000000"/>
                </a:solidFill>
              </a:rPr>
              <a:t>94</a:t>
            </a:r>
            <a:endParaRPr kumimoji="0" lang="ja-JP" altLang="en-US" sz="1067" b="1" kern="0" dirty="0">
              <a:solidFill>
                <a:srgbClr val="000000"/>
              </a:solidFill>
            </a:endParaRPr>
          </a:p>
        </p:txBody>
      </p:sp>
      <p:sp>
        <p:nvSpPr>
          <p:cNvPr id="8" name="正方形/長方形 7">
            <a:extLst>
              <a:ext uri="{FF2B5EF4-FFF2-40B4-BE49-F238E27FC236}">
                <a16:creationId xmlns:a16="http://schemas.microsoft.com/office/drawing/2014/main" id="{3B8B082F-FC35-4B8B-85E9-7ABDB498E517}"/>
              </a:ext>
            </a:extLst>
          </p:cNvPr>
          <p:cNvSpPr/>
          <p:nvPr/>
        </p:nvSpPr>
        <p:spPr bwMode="auto">
          <a:xfrm>
            <a:off x="6442513" y="2723354"/>
            <a:ext cx="454015" cy="350668"/>
          </a:xfrm>
          <a:prstGeom prst="rect">
            <a:avLst/>
          </a:prstGeom>
          <a:noFill/>
          <a:ln w="28575">
            <a:noFill/>
            <a:miter lim="800000"/>
            <a:headEnd type="none" w="med" len="med"/>
            <a:tailEnd type="arrow" w="med" len="med"/>
          </a:ln>
          <a:effectLst/>
        </p:spPr>
        <p:txBody>
          <a:bodyPr rtlCol="0" anchor="ctr"/>
          <a:lstStyle/>
          <a:p>
            <a:pPr algn="ctr" defTabSz="1219170" fontAlgn="base">
              <a:lnSpc>
                <a:spcPct val="90000"/>
              </a:lnSpc>
              <a:spcBef>
                <a:spcPct val="0"/>
              </a:spcBef>
              <a:spcAft>
                <a:spcPct val="0"/>
              </a:spcAft>
              <a:defRPr/>
            </a:pPr>
            <a:r>
              <a:rPr kumimoji="0" lang="en-US" altLang="ja-JP" sz="1067" b="1" kern="0" dirty="0">
                <a:solidFill>
                  <a:srgbClr val="000000"/>
                </a:solidFill>
              </a:rPr>
              <a:t>95</a:t>
            </a:r>
            <a:endParaRPr kumimoji="0" lang="ja-JP" altLang="en-US" sz="1067" b="1" kern="0" dirty="0">
              <a:solidFill>
                <a:srgbClr val="000000"/>
              </a:solidFill>
            </a:endParaRPr>
          </a:p>
        </p:txBody>
      </p:sp>
      <p:sp>
        <p:nvSpPr>
          <p:cNvPr id="9" name="正方形/長方形 8">
            <a:extLst>
              <a:ext uri="{FF2B5EF4-FFF2-40B4-BE49-F238E27FC236}">
                <a16:creationId xmlns:a16="http://schemas.microsoft.com/office/drawing/2014/main" id="{410DBD7A-B944-45CA-A0F7-820B367935BE}"/>
              </a:ext>
            </a:extLst>
          </p:cNvPr>
          <p:cNvSpPr/>
          <p:nvPr/>
        </p:nvSpPr>
        <p:spPr bwMode="auto">
          <a:xfrm>
            <a:off x="6775067" y="2980712"/>
            <a:ext cx="454015" cy="207307"/>
          </a:xfrm>
          <a:prstGeom prst="rect">
            <a:avLst/>
          </a:prstGeom>
          <a:noFill/>
          <a:ln w="28575">
            <a:noFill/>
            <a:miter lim="800000"/>
            <a:headEnd type="none" w="med" len="med"/>
            <a:tailEnd type="arrow" w="med" len="med"/>
          </a:ln>
          <a:effectLst/>
        </p:spPr>
        <p:txBody>
          <a:bodyPr rtlCol="0" anchor="ctr"/>
          <a:lstStyle/>
          <a:p>
            <a:pPr algn="ctr" defTabSz="1219170" fontAlgn="base">
              <a:lnSpc>
                <a:spcPct val="90000"/>
              </a:lnSpc>
              <a:spcBef>
                <a:spcPct val="0"/>
              </a:spcBef>
              <a:spcAft>
                <a:spcPct val="0"/>
              </a:spcAft>
              <a:defRPr/>
            </a:pPr>
            <a:r>
              <a:rPr kumimoji="0" lang="en-US" altLang="ja-JP" sz="1067" b="1" kern="0" dirty="0">
                <a:solidFill>
                  <a:srgbClr val="000000"/>
                </a:solidFill>
              </a:rPr>
              <a:t>96</a:t>
            </a:r>
            <a:endParaRPr kumimoji="0" lang="ja-JP" altLang="en-US" sz="1067" b="1" kern="0" dirty="0">
              <a:solidFill>
                <a:srgbClr val="000000"/>
              </a:solidFill>
            </a:endParaRPr>
          </a:p>
        </p:txBody>
      </p:sp>
      <p:sp>
        <p:nvSpPr>
          <p:cNvPr id="28" name="タイトル 1">
            <a:extLst>
              <a:ext uri="{FF2B5EF4-FFF2-40B4-BE49-F238E27FC236}">
                <a16:creationId xmlns:a16="http://schemas.microsoft.com/office/drawing/2014/main" id="{75DF26A4-871C-4D68-B48D-6DA0C4CE0A70}"/>
              </a:ext>
            </a:extLst>
          </p:cNvPr>
          <p:cNvSpPr>
            <a:spLocks noGrp="1"/>
          </p:cNvSpPr>
          <p:nvPr>
            <p:ph type="title"/>
          </p:nvPr>
        </p:nvSpPr>
        <p:spPr/>
        <p:txBody>
          <a:bodyPr/>
          <a:lstStyle/>
          <a:p>
            <a:r>
              <a:rPr kumimoji="1" lang="en-US" altLang="ja-JP" dirty="0"/>
              <a:t>Efficiency map (tested result)</a:t>
            </a:r>
            <a:endParaRPr kumimoji="1" lang="ja-JP" altLang="en-US" dirty="0"/>
          </a:p>
        </p:txBody>
      </p:sp>
      <p:sp>
        <p:nvSpPr>
          <p:cNvPr id="30" name="テキスト ボックス 29">
            <a:extLst>
              <a:ext uri="{FF2B5EF4-FFF2-40B4-BE49-F238E27FC236}">
                <a16:creationId xmlns:a16="http://schemas.microsoft.com/office/drawing/2014/main" id="{8103264A-71BA-4857-9203-48198AC8F39B}"/>
              </a:ext>
            </a:extLst>
          </p:cNvPr>
          <p:cNvSpPr txBox="1"/>
          <p:nvPr/>
        </p:nvSpPr>
        <p:spPr>
          <a:xfrm>
            <a:off x="4770064" y="875880"/>
            <a:ext cx="2845396" cy="420564"/>
          </a:xfrm>
          <a:prstGeom prst="rect">
            <a:avLst/>
          </a:prstGeom>
          <a:noFill/>
        </p:spPr>
        <p:txBody>
          <a:bodyPr wrap="square" rtlCol="0">
            <a:spAutoFit/>
          </a:bodyPr>
          <a:lstStyle/>
          <a:p>
            <a:r>
              <a:rPr lang="en-US" altLang="ja-JP" sz="2133" dirty="0">
                <a:solidFill>
                  <a:schemeClr val="tx1">
                    <a:lumMod val="75000"/>
                    <a:lumOff val="25000"/>
                  </a:schemeClr>
                </a:solidFill>
              </a:rPr>
              <a:t>Teeth amorphous</a:t>
            </a:r>
            <a:endParaRPr lang="ja-JP" altLang="en-US" sz="2133" dirty="0">
              <a:solidFill>
                <a:schemeClr val="tx1">
                  <a:lumMod val="75000"/>
                  <a:lumOff val="25000"/>
                </a:schemeClr>
              </a:solidFill>
            </a:endParaRPr>
          </a:p>
        </p:txBody>
      </p:sp>
      <p:sp>
        <p:nvSpPr>
          <p:cNvPr id="32" name="テキスト ボックス 31">
            <a:extLst>
              <a:ext uri="{FF2B5EF4-FFF2-40B4-BE49-F238E27FC236}">
                <a16:creationId xmlns:a16="http://schemas.microsoft.com/office/drawing/2014/main" id="{3C5F49EB-1431-4499-8767-2719570C0633}"/>
              </a:ext>
            </a:extLst>
          </p:cNvPr>
          <p:cNvSpPr txBox="1"/>
          <p:nvPr/>
        </p:nvSpPr>
        <p:spPr>
          <a:xfrm>
            <a:off x="8738003" y="839453"/>
            <a:ext cx="2918036" cy="420564"/>
          </a:xfrm>
          <a:prstGeom prst="rect">
            <a:avLst/>
          </a:prstGeom>
          <a:noFill/>
        </p:spPr>
        <p:txBody>
          <a:bodyPr wrap="square" rtlCol="0">
            <a:spAutoFit/>
          </a:bodyPr>
          <a:lstStyle/>
          <a:p>
            <a:r>
              <a:rPr lang="en-US" altLang="ja-JP" sz="2133" dirty="0">
                <a:solidFill>
                  <a:schemeClr val="tx1">
                    <a:lumMod val="75000"/>
                    <a:lumOff val="25000"/>
                  </a:schemeClr>
                </a:solidFill>
              </a:rPr>
              <a:t>Teeth Hi </a:t>
            </a:r>
            <a:r>
              <a:rPr lang="en-US" altLang="ja-JP" sz="2133" i="1" dirty="0">
                <a:solidFill>
                  <a:schemeClr val="tx1">
                    <a:lumMod val="75000"/>
                    <a:lumOff val="25000"/>
                  </a:schemeClr>
                </a:solidFill>
              </a:rPr>
              <a:t>B</a:t>
            </a:r>
            <a:r>
              <a:rPr lang="en-US" altLang="ja-JP" sz="2133" baseline="-25000" dirty="0">
                <a:solidFill>
                  <a:schemeClr val="tx1">
                    <a:lumMod val="75000"/>
                    <a:lumOff val="25000"/>
                  </a:schemeClr>
                </a:solidFill>
              </a:rPr>
              <a:t>s</a:t>
            </a:r>
            <a:r>
              <a:rPr lang="en-US" altLang="ja-JP" sz="2133" dirty="0">
                <a:solidFill>
                  <a:schemeClr val="tx1">
                    <a:lumMod val="75000"/>
                    <a:lumOff val="25000"/>
                  </a:schemeClr>
                </a:solidFill>
              </a:rPr>
              <a:t> Nano</a:t>
            </a:r>
            <a:endParaRPr lang="ja-JP" altLang="en-US" sz="2133" dirty="0">
              <a:solidFill>
                <a:schemeClr val="tx1">
                  <a:lumMod val="75000"/>
                  <a:lumOff val="25000"/>
                </a:schemeClr>
              </a:solidFill>
            </a:endParaRPr>
          </a:p>
        </p:txBody>
      </p:sp>
      <p:sp>
        <p:nvSpPr>
          <p:cNvPr id="42" name="テキスト ボックス 41">
            <a:extLst>
              <a:ext uri="{FF2B5EF4-FFF2-40B4-BE49-F238E27FC236}">
                <a16:creationId xmlns:a16="http://schemas.microsoft.com/office/drawing/2014/main" id="{6389B125-88EE-42A3-8E51-78CD28451B19}"/>
              </a:ext>
            </a:extLst>
          </p:cNvPr>
          <p:cNvSpPr txBox="1"/>
          <p:nvPr/>
        </p:nvSpPr>
        <p:spPr>
          <a:xfrm>
            <a:off x="1026283" y="4508717"/>
            <a:ext cx="10284311" cy="1569660"/>
          </a:xfrm>
          <a:prstGeom prst="rect">
            <a:avLst/>
          </a:prstGeom>
          <a:noFill/>
        </p:spPr>
        <p:txBody>
          <a:bodyPr wrap="square" rtlCol="0">
            <a:spAutoFit/>
          </a:bodyPr>
          <a:lstStyle/>
          <a:p>
            <a:r>
              <a:rPr lang="en-US" altLang="ja-JP" sz="2400" dirty="0">
                <a:latin typeface="Meiryo UI" panose="020B0604030504040204" pitchFamily="50" charset="-128"/>
                <a:ea typeface="Meiryo UI" panose="020B0604030504040204" pitchFamily="50" charset="-128"/>
              </a:rPr>
              <a:t>Higher efficiency in wide condition</a:t>
            </a:r>
          </a:p>
          <a:p>
            <a:r>
              <a:rPr lang="ja-JP" altLang="en-US" sz="2400" dirty="0">
                <a:latin typeface="Meiryo UI" panose="020B0604030504040204" pitchFamily="50" charset="-128"/>
                <a:ea typeface="Meiryo UI" panose="020B0604030504040204" pitchFamily="50" charset="-128"/>
              </a:rPr>
              <a:t>・</a:t>
            </a:r>
            <a:r>
              <a:rPr lang="en-US" altLang="ja-JP" sz="2400" dirty="0">
                <a:latin typeface="Meiryo UI" panose="020B0604030504040204" pitchFamily="50" charset="-128"/>
                <a:ea typeface="Meiryo UI" panose="020B0604030504040204" pitchFamily="50" charset="-128"/>
              </a:rPr>
              <a:t>Si-steel </a:t>
            </a:r>
            <a:r>
              <a:rPr lang="ja-JP" altLang="en-US" sz="2400" dirty="0">
                <a:latin typeface="Meiryo UI" panose="020B0604030504040204" pitchFamily="50" charset="-128"/>
                <a:ea typeface="Meiryo UI" panose="020B0604030504040204" pitchFamily="50" charset="-128"/>
              </a:rPr>
              <a:t>＜ </a:t>
            </a:r>
            <a:r>
              <a:rPr lang="en-US" altLang="ja-JP" sz="2400" dirty="0">
                <a:latin typeface="Meiryo UI" panose="020B0604030504040204" pitchFamily="50" charset="-128"/>
                <a:ea typeface="Meiryo UI" panose="020B0604030504040204" pitchFamily="50" charset="-128"/>
              </a:rPr>
              <a:t>Amorphous (teeth) </a:t>
            </a:r>
            <a:r>
              <a:rPr lang="ja-JP" altLang="en-US" sz="2400" dirty="0">
                <a:latin typeface="Meiryo UI" panose="020B0604030504040204" pitchFamily="50" charset="-128"/>
                <a:ea typeface="Meiryo UI" panose="020B0604030504040204" pitchFamily="50" charset="-128"/>
              </a:rPr>
              <a:t>＜ </a:t>
            </a:r>
            <a:r>
              <a:rPr lang="en-US" altLang="ja-JP" sz="2400" dirty="0">
                <a:latin typeface="Meiryo UI" panose="020B0604030504040204" pitchFamily="50" charset="-128"/>
                <a:ea typeface="Meiryo UI" panose="020B0604030504040204" pitchFamily="50" charset="-128"/>
              </a:rPr>
              <a:t>High </a:t>
            </a:r>
            <a:r>
              <a:rPr lang="en-US" altLang="ja-JP" sz="2400" i="1" dirty="0">
                <a:latin typeface="Meiryo UI" panose="020B0604030504040204" pitchFamily="50" charset="-128"/>
                <a:ea typeface="Meiryo UI" panose="020B0604030504040204" pitchFamily="50" charset="-128"/>
              </a:rPr>
              <a:t>B</a:t>
            </a:r>
            <a:r>
              <a:rPr lang="en-US" altLang="ja-JP" sz="2400" baseline="-25000" dirty="0">
                <a:latin typeface="Meiryo UI" panose="020B0604030504040204" pitchFamily="50" charset="-128"/>
                <a:ea typeface="Meiryo UI" panose="020B0604030504040204" pitchFamily="50" charset="-128"/>
              </a:rPr>
              <a:t>s</a:t>
            </a:r>
            <a:r>
              <a:rPr lang="en-US" altLang="ja-JP" sz="2400" dirty="0">
                <a:latin typeface="Meiryo UI" panose="020B0604030504040204" pitchFamily="50" charset="-128"/>
                <a:ea typeface="Meiryo UI" panose="020B0604030504040204" pitchFamily="50" charset="-128"/>
              </a:rPr>
              <a:t> nano (teeth)</a:t>
            </a:r>
            <a:r>
              <a:rPr lang="ja-JP" altLang="en-US" sz="2400" dirty="0">
                <a:latin typeface="Meiryo UI" panose="020B0604030504040204" pitchFamily="50" charset="-128"/>
                <a:ea typeface="Meiryo UI" panose="020B0604030504040204" pitchFamily="50" charset="-128"/>
              </a:rPr>
              <a:t>　</a:t>
            </a:r>
            <a:endParaRPr lang="en-US" altLang="ja-JP" sz="2400" dirty="0">
              <a:solidFill>
                <a:schemeClr val="tx1">
                  <a:lumMod val="75000"/>
                  <a:lumOff val="25000"/>
                </a:schemeClr>
              </a:solidFill>
            </a:endParaRPr>
          </a:p>
          <a:p>
            <a:endParaRPr lang="en-US" altLang="ja-JP" sz="2400" dirty="0">
              <a:solidFill>
                <a:schemeClr val="tx1">
                  <a:lumMod val="75000"/>
                  <a:lumOff val="25000"/>
                </a:schemeClr>
              </a:solidFill>
            </a:endParaRPr>
          </a:p>
          <a:p>
            <a:r>
              <a:rPr lang="ja-JP" altLang="en-US" sz="2400" dirty="0">
                <a:solidFill>
                  <a:schemeClr val="tx1">
                    <a:lumMod val="75000"/>
                    <a:lumOff val="25000"/>
                  </a:schemeClr>
                </a:solidFill>
              </a:rPr>
              <a:t>＊</a:t>
            </a:r>
            <a:r>
              <a:rPr lang="en-US" altLang="ja-JP" sz="2400" dirty="0">
                <a:solidFill>
                  <a:schemeClr val="tx1">
                    <a:lumMod val="75000"/>
                    <a:lumOff val="25000"/>
                  </a:schemeClr>
                </a:solidFill>
              </a:rPr>
              <a:t>… So far, the high </a:t>
            </a:r>
            <a:r>
              <a:rPr lang="en-US" altLang="ja-JP" sz="2400" i="1" dirty="0">
                <a:solidFill>
                  <a:schemeClr val="tx1">
                    <a:lumMod val="75000"/>
                    <a:lumOff val="25000"/>
                  </a:schemeClr>
                </a:solidFill>
              </a:rPr>
              <a:t>B</a:t>
            </a:r>
            <a:r>
              <a:rPr lang="en-US" altLang="ja-JP" sz="2400" baseline="-25000" dirty="0">
                <a:solidFill>
                  <a:schemeClr val="tx1">
                    <a:lumMod val="75000"/>
                    <a:lumOff val="25000"/>
                  </a:schemeClr>
                </a:solidFill>
              </a:rPr>
              <a:t>s</a:t>
            </a:r>
            <a:r>
              <a:rPr lang="en-US" altLang="ja-JP" sz="2400" dirty="0">
                <a:solidFill>
                  <a:schemeClr val="tx1">
                    <a:lumMod val="75000"/>
                    <a:lumOff val="25000"/>
                  </a:schemeClr>
                </a:solidFill>
              </a:rPr>
              <a:t> nano is the best</a:t>
            </a:r>
          </a:p>
        </p:txBody>
      </p:sp>
      <p:sp>
        <p:nvSpPr>
          <p:cNvPr id="31" name="テキスト ボックス 30">
            <a:extLst>
              <a:ext uri="{FF2B5EF4-FFF2-40B4-BE49-F238E27FC236}">
                <a16:creationId xmlns:a16="http://schemas.microsoft.com/office/drawing/2014/main" id="{2F1926E2-22EA-40B0-81D2-877A494E0F7E}"/>
              </a:ext>
            </a:extLst>
          </p:cNvPr>
          <p:cNvSpPr txBox="1"/>
          <p:nvPr/>
        </p:nvSpPr>
        <p:spPr>
          <a:xfrm>
            <a:off x="1823757" y="906197"/>
            <a:ext cx="1823385" cy="420564"/>
          </a:xfrm>
          <a:prstGeom prst="rect">
            <a:avLst/>
          </a:prstGeom>
          <a:noFill/>
        </p:spPr>
        <p:txBody>
          <a:bodyPr wrap="square" rtlCol="0">
            <a:spAutoFit/>
          </a:bodyPr>
          <a:lstStyle/>
          <a:p>
            <a:r>
              <a:rPr lang="en-US" altLang="ja-JP" sz="2133" dirty="0">
                <a:solidFill>
                  <a:schemeClr val="tx1">
                    <a:lumMod val="75000"/>
                    <a:lumOff val="25000"/>
                  </a:schemeClr>
                </a:solidFill>
              </a:rPr>
              <a:t>Si-steel</a:t>
            </a:r>
            <a:endParaRPr lang="ja-JP" altLang="en-US" sz="2133" dirty="0">
              <a:solidFill>
                <a:schemeClr val="tx1">
                  <a:lumMod val="75000"/>
                  <a:lumOff val="25000"/>
                </a:schemeClr>
              </a:solidFill>
            </a:endParaRPr>
          </a:p>
        </p:txBody>
      </p:sp>
      <p:pic>
        <p:nvPicPr>
          <p:cNvPr id="11" name="図 10">
            <a:extLst>
              <a:ext uri="{FF2B5EF4-FFF2-40B4-BE49-F238E27FC236}">
                <a16:creationId xmlns:a16="http://schemas.microsoft.com/office/drawing/2014/main" id="{EEAF6EE8-B1C7-439B-B653-4F4AD7CA2DCC}"/>
              </a:ext>
            </a:extLst>
          </p:cNvPr>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202043" y="1198799"/>
            <a:ext cx="3989957" cy="2670063"/>
          </a:xfrm>
          <a:prstGeom prst="rect">
            <a:avLst/>
          </a:prstGeom>
        </p:spPr>
      </p:pic>
      <p:sp>
        <p:nvSpPr>
          <p:cNvPr id="2" name="テキスト ボックス 1">
            <a:extLst>
              <a:ext uri="{FF2B5EF4-FFF2-40B4-BE49-F238E27FC236}">
                <a16:creationId xmlns:a16="http://schemas.microsoft.com/office/drawing/2014/main" id="{7ED49B84-6509-0476-9988-FC8B7B1E1E51}"/>
              </a:ext>
            </a:extLst>
          </p:cNvPr>
          <p:cNvSpPr txBox="1"/>
          <p:nvPr/>
        </p:nvSpPr>
        <p:spPr>
          <a:xfrm rot="16200000">
            <a:off x="-144220" y="2185642"/>
            <a:ext cx="1391728" cy="461665"/>
          </a:xfrm>
          <a:prstGeom prst="rect">
            <a:avLst/>
          </a:prstGeom>
          <a:noFill/>
        </p:spPr>
        <p:txBody>
          <a:bodyPr wrap="none" rtlCol="0">
            <a:spAutoFit/>
          </a:bodyPr>
          <a:lstStyle/>
          <a:p>
            <a:r>
              <a:rPr kumimoji="1" lang="en-US" altLang="ja-JP" sz="2400" dirty="0"/>
              <a:t>Torque</a:t>
            </a:r>
            <a:endParaRPr kumimoji="1" lang="ja-JP" altLang="en-US" sz="2400" dirty="0"/>
          </a:p>
        </p:txBody>
      </p:sp>
      <p:sp>
        <p:nvSpPr>
          <p:cNvPr id="3" name="テキスト ボックス 2">
            <a:extLst>
              <a:ext uri="{FF2B5EF4-FFF2-40B4-BE49-F238E27FC236}">
                <a16:creationId xmlns:a16="http://schemas.microsoft.com/office/drawing/2014/main" id="{87B08EB5-2983-77B5-EC67-495D321DAF3C}"/>
              </a:ext>
            </a:extLst>
          </p:cNvPr>
          <p:cNvSpPr txBox="1"/>
          <p:nvPr/>
        </p:nvSpPr>
        <p:spPr>
          <a:xfrm>
            <a:off x="5148305" y="3791175"/>
            <a:ext cx="947695" cy="461665"/>
          </a:xfrm>
          <a:prstGeom prst="rect">
            <a:avLst/>
          </a:prstGeom>
          <a:noFill/>
        </p:spPr>
        <p:txBody>
          <a:bodyPr wrap="none" rtlCol="0">
            <a:spAutoFit/>
          </a:bodyPr>
          <a:lstStyle/>
          <a:p>
            <a:r>
              <a:rPr kumimoji="1" lang="en-US" altLang="ja-JP" sz="2400" dirty="0"/>
              <a:t>RPM</a:t>
            </a:r>
            <a:endParaRPr kumimoji="1" lang="ja-JP" altLang="en-US" sz="2400" dirty="0"/>
          </a:p>
        </p:txBody>
      </p:sp>
      <p:sp>
        <p:nvSpPr>
          <p:cNvPr id="4" name="テキスト ボックス 3">
            <a:extLst>
              <a:ext uri="{FF2B5EF4-FFF2-40B4-BE49-F238E27FC236}">
                <a16:creationId xmlns:a16="http://schemas.microsoft.com/office/drawing/2014/main" id="{63EFF568-4D7D-5F7A-D52B-89369EE75519}"/>
              </a:ext>
            </a:extLst>
          </p:cNvPr>
          <p:cNvSpPr txBox="1"/>
          <p:nvPr/>
        </p:nvSpPr>
        <p:spPr>
          <a:xfrm>
            <a:off x="8868229" y="4252840"/>
            <a:ext cx="2537874" cy="369332"/>
          </a:xfrm>
          <a:prstGeom prst="rect">
            <a:avLst/>
          </a:prstGeom>
          <a:noFill/>
        </p:spPr>
        <p:txBody>
          <a:bodyPr wrap="none" rtlCol="0">
            <a:spAutoFit/>
          </a:bodyPr>
          <a:lstStyle/>
          <a:p>
            <a:r>
              <a:rPr kumimoji="1" lang="en-US" altLang="ja-JP" sz="1800" dirty="0"/>
              <a:t>Highest efficiency</a:t>
            </a:r>
            <a:endParaRPr kumimoji="1" lang="ja-JP" altLang="en-US" sz="1800" dirty="0"/>
          </a:p>
        </p:txBody>
      </p:sp>
      <p:cxnSp>
        <p:nvCxnSpPr>
          <p:cNvPr id="12" name="直線矢印コネクタ 11">
            <a:extLst>
              <a:ext uri="{FF2B5EF4-FFF2-40B4-BE49-F238E27FC236}">
                <a16:creationId xmlns:a16="http://schemas.microsoft.com/office/drawing/2014/main" id="{84CE659E-170F-89E9-621E-6E6FAAE83FE9}"/>
              </a:ext>
            </a:extLst>
          </p:cNvPr>
          <p:cNvCxnSpPr>
            <a:stCxn id="4" idx="0"/>
          </p:cNvCxnSpPr>
          <p:nvPr/>
        </p:nvCxnSpPr>
        <p:spPr>
          <a:xfrm flipV="1">
            <a:off x="10137166" y="3188019"/>
            <a:ext cx="588891" cy="1064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C9A07F6E-2C89-2DC5-2BC7-8B1CDB2EF2D1}"/>
              </a:ext>
            </a:extLst>
          </p:cNvPr>
          <p:cNvCxnSpPr>
            <a:cxnSpLocks/>
            <a:stCxn id="4" idx="0"/>
          </p:cNvCxnSpPr>
          <p:nvPr/>
        </p:nvCxnSpPr>
        <p:spPr>
          <a:xfrm flipH="1" flipV="1">
            <a:off x="9927770" y="3294743"/>
            <a:ext cx="209396" cy="958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0B212A9D-157C-BED9-7341-28388FB6165B}"/>
              </a:ext>
            </a:extLst>
          </p:cNvPr>
          <p:cNvSpPr txBox="1"/>
          <p:nvPr/>
        </p:nvSpPr>
        <p:spPr>
          <a:xfrm>
            <a:off x="503999" y="6494791"/>
            <a:ext cx="8637301" cy="300082"/>
          </a:xfrm>
          <a:prstGeom prst="rect">
            <a:avLst/>
          </a:prstGeom>
          <a:noFill/>
        </p:spPr>
        <p:txBody>
          <a:bodyPr wrap="none" rtlCol="0">
            <a:spAutoFit/>
          </a:bodyPr>
          <a:lstStyle/>
          <a:p>
            <a:r>
              <a:rPr kumimoji="1" lang="en-US" altLang="ja-JP" dirty="0">
                <a:solidFill>
                  <a:srgbClr val="00B050"/>
                </a:solidFill>
              </a:rPr>
              <a:t>Yuji</a:t>
            </a:r>
            <a:r>
              <a:rPr kumimoji="1" lang="ja-JP" altLang="en-US" dirty="0">
                <a:solidFill>
                  <a:srgbClr val="00B050"/>
                </a:solidFill>
              </a:rPr>
              <a:t> </a:t>
            </a:r>
            <a:r>
              <a:rPr kumimoji="1" lang="en-US" altLang="ja-JP" dirty="0" err="1">
                <a:solidFill>
                  <a:srgbClr val="00B050"/>
                </a:solidFill>
              </a:rPr>
              <a:t>Enomoto</a:t>
            </a:r>
            <a:r>
              <a:rPr kumimoji="1" lang="ja-JP" altLang="en-US" dirty="0">
                <a:solidFill>
                  <a:srgbClr val="00B050"/>
                </a:solidFill>
              </a:rPr>
              <a:t> </a:t>
            </a:r>
            <a:r>
              <a:rPr kumimoji="1" lang="en-US" altLang="ja-JP" dirty="0">
                <a:solidFill>
                  <a:srgbClr val="00B050"/>
                </a:solidFill>
              </a:rPr>
              <a:t>et .al: IEEJ Transactions on Industry </a:t>
            </a:r>
            <a:r>
              <a:rPr lang="en-US" altLang="ja-JP" dirty="0">
                <a:solidFill>
                  <a:srgbClr val="00B050"/>
                </a:solidFill>
              </a:rPr>
              <a:t>Applications </a:t>
            </a:r>
            <a:r>
              <a:rPr lang="en-US" altLang="ja-JP" b="1" dirty="0">
                <a:solidFill>
                  <a:srgbClr val="00B050"/>
                </a:solidFill>
              </a:rPr>
              <a:t>143</a:t>
            </a:r>
            <a:r>
              <a:rPr kumimoji="1" lang="en-US" altLang="ja-JP" dirty="0">
                <a:solidFill>
                  <a:srgbClr val="00B050"/>
                </a:solidFill>
              </a:rPr>
              <a:t> (2022) pp.330–336</a:t>
            </a:r>
            <a:endParaRPr kumimoji="1" lang="ja-JP" altLang="en-US" dirty="0">
              <a:solidFill>
                <a:srgbClr val="00B050"/>
              </a:solidFill>
            </a:endParaRPr>
          </a:p>
        </p:txBody>
      </p:sp>
    </p:spTree>
    <p:extLst>
      <p:ext uri="{BB962C8B-B14F-4D97-AF65-F5344CB8AC3E}">
        <p14:creationId xmlns:p14="http://schemas.microsoft.com/office/powerpoint/2010/main" val="34460991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005E68D-D8D8-8BC2-F08C-475B607DB542}"/>
              </a:ext>
            </a:extLst>
          </p:cNvPr>
          <p:cNvSpPr>
            <a:spLocks noGrp="1"/>
          </p:cNvSpPr>
          <p:nvPr>
            <p:ph type="body" idx="1"/>
          </p:nvPr>
        </p:nvSpPr>
        <p:spPr/>
        <p:txBody>
          <a:bodyPr/>
          <a:lstStyle/>
          <a:p>
            <a:pPr marL="285750" indent="-285750">
              <a:buFont typeface="Arial" panose="020B0604020202020204" pitchFamily="34" charset="0"/>
              <a:buChar char="•"/>
            </a:pPr>
            <a:r>
              <a:rPr kumimoji="1" lang="en-US" altLang="ja-JP" sz="2800" dirty="0"/>
              <a:t>Remaining issues</a:t>
            </a:r>
            <a:endParaRPr kumimoji="1" lang="ja-JP" altLang="en-US" sz="2800" dirty="0"/>
          </a:p>
          <a:p>
            <a:pPr marL="742950" lvl="1" indent="-285750">
              <a:buFont typeface="Arial" panose="020B0604020202020204" pitchFamily="34" charset="0"/>
              <a:buChar char="•"/>
            </a:pPr>
            <a:r>
              <a:rPr lang="en-US" altLang="ja-JP" sz="2600" dirty="0">
                <a:solidFill>
                  <a:srgbClr val="FFFF00"/>
                </a:solidFill>
              </a:rPr>
              <a:t>Recycling</a:t>
            </a:r>
          </a:p>
          <a:p>
            <a:pPr marL="742950" lvl="1" indent="-285750">
              <a:buFont typeface="Arial" panose="020B0604020202020204" pitchFamily="34" charset="0"/>
              <a:buChar char="•"/>
            </a:pPr>
            <a:r>
              <a:rPr lang="en-US" altLang="ja-JP" sz="2600" dirty="0">
                <a:solidFill>
                  <a:srgbClr val="FFFF00"/>
                </a:solidFill>
              </a:rPr>
              <a:t>Punching processing</a:t>
            </a:r>
            <a:endParaRPr lang="en-US" altLang="ja-JP" sz="2400" dirty="0">
              <a:solidFill>
                <a:srgbClr val="FFFF00"/>
              </a:solidFill>
            </a:endParaRPr>
          </a:p>
          <a:p>
            <a:pPr marL="0" indent="0">
              <a:buNone/>
            </a:pPr>
            <a:endParaRPr kumimoji="1" lang="ja-JP" altLang="en-US" dirty="0"/>
          </a:p>
        </p:txBody>
      </p:sp>
    </p:spTree>
    <p:extLst>
      <p:ext uri="{BB962C8B-B14F-4D97-AF65-F5344CB8AC3E}">
        <p14:creationId xmlns:p14="http://schemas.microsoft.com/office/powerpoint/2010/main" val="42252616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314" name="Rectangle 2"/>
          <p:cNvSpPr>
            <a:spLocks noGrp="1" noChangeArrowheads="1"/>
          </p:cNvSpPr>
          <p:nvPr>
            <p:ph type="title"/>
          </p:nvPr>
        </p:nvSpPr>
        <p:spPr>
          <a:noFill/>
          <a:ln/>
        </p:spPr>
        <p:txBody>
          <a:bodyPr wrap="square">
            <a:spAutoFit/>
          </a:bodyPr>
          <a:lstStyle/>
          <a:p>
            <a:pPr>
              <a:spcBef>
                <a:spcPct val="40000"/>
              </a:spcBef>
            </a:pPr>
            <a:r>
              <a:rPr lang="en-US" altLang="ja-JP" sz="2000" dirty="0">
                <a:solidFill>
                  <a:schemeClr val="tx1"/>
                </a:solidFill>
                <a:latin typeface="+mn-ea"/>
                <a:ea typeface="+mn-ea"/>
              </a:rPr>
              <a:t>Recycle Flow of AMT (2013</a:t>
            </a:r>
            <a:r>
              <a:rPr lang="ja-JP" altLang="en-US" sz="2000" dirty="0">
                <a:solidFill>
                  <a:schemeClr val="tx1"/>
                </a:solidFill>
                <a:latin typeface="+mn-ea"/>
                <a:ea typeface="+mn-ea"/>
              </a:rPr>
              <a:t>～</a:t>
            </a:r>
            <a:r>
              <a:rPr lang="en-US" altLang="ja-JP" sz="2000" dirty="0">
                <a:solidFill>
                  <a:schemeClr val="tx1"/>
                </a:solidFill>
                <a:latin typeface="+mn-ea"/>
                <a:ea typeface="+mn-ea"/>
              </a:rPr>
              <a:t>)</a:t>
            </a:r>
            <a:endParaRPr lang="ja-JP" altLang="en-US" sz="2000" u="sng" dirty="0">
              <a:solidFill>
                <a:schemeClr val="accent2"/>
              </a:solidFill>
              <a:effectLst>
                <a:outerShdw blurRad="38100" dist="38100" dir="2700000" algn="tl">
                  <a:srgbClr val="000000"/>
                </a:outerShdw>
              </a:effectLst>
              <a:latin typeface="+mn-ea"/>
              <a:ea typeface="+mn-ea"/>
            </a:endParaRPr>
          </a:p>
        </p:txBody>
      </p:sp>
      <p:grpSp>
        <p:nvGrpSpPr>
          <p:cNvPr id="25" name="グループ化 24">
            <a:extLst>
              <a:ext uri="{FF2B5EF4-FFF2-40B4-BE49-F238E27FC236}">
                <a16:creationId xmlns:a16="http://schemas.microsoft.com/office/drawing/2014/main" id="{D6EC87B8-818C-0EC3-AD49-7D0E3A072411}"/>
              </a:ext>
            </a:extLst>
          </p:cNvPr>
          <p:cNvGrpSpPr/>
          <p:nvPr/>
        </p:nvGrpSpPr>
        <p:grpSpPr>
          <a:xfrm>
            <a:off x="656464" y="856049"/>
            <a:ext cx="11046600" cy="5680884"/>
            <a:chOff x="760411" y="-144279"/>
            <a:chExt cx="10225303" cy="6676429"/>
          </a:xfrm>
        </p:grpSpPr>
        <p:sp>
          <p:nvSpPr>
            <p:cNvPr id="44" name="正方形/長方形 43"/>
            <p:cNvSpPr/>
            <p:nvPr/>
          </p:nvSpPr>
          <p:spPr bwMode="auto">
            <a:xfrm>
              <a:off x="8396583" y="43703"/>
              <a:ext cx="2547257" cy="6240273"/>
            </a:xfrm>
            <a:prstGeom prst="rect">
              <a:avLst/>
            </a:prstGeom>
            <a:solidFill>
              <a:srgbClr val="66FF99"/>
            </a:solidFill>
            <a:ln w="38100" cap="flat" cmpd="sng" algn="ctr">
              <a:solidFill>
                <a:srgbClr val="0066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ja-JP" altLang="en-US" sz="1800" b="1" dirty="0">
                <a:latin typeface="Century" pitchFamily="18" charset="0"/>
                <a:ea typeface="MS PGothic" pitchFamily="50" charset="-128"/>
              </a:endParaRPr>
            </a:p>
          </p:txBody>
        </p:sp>
        <p:sp>
          <p:nvSpPr>
            <p:cNvPr id="6" name="テキスト ボックス 5"/>
            <p:cNvSpPr txBox="1"/>
            <p:nvPr/>
          </p:nvSpPr>
          <p:spPr>
            <a:xfrm>
              <a:off x="8483831" y="62859"/>
              <a:ext cx="2376264" cy="300072"/>
            </a:xfrm>
            <a:prstGeom prst="rect">
              <a:avLst/>
            </a:prstGeom>
            <a:noFill/>
          </p:spPr>
          <p:txBody>
            <a:bodyPr wrap="square" lIns="91429" tIns="45715" rIns="91429" bIns="45715" rtlCol="0">
              <a:spAutoFit/>
            </a:bodyPr>
            <a:lstStyle/>
            <a:p>
              <a:r>
                <a:rPr lang="en-US" altLang="ja-JP" dirty="0">
                  <a:solidFill>
                    <a:srgbClr val="003300"/>
                  </a:solidFill>
                </a:rPr>
                <a:t>Recycle process</a:t>
              </a:r>
              <a:endParaRPr lang="ja-JP" altLang="en-US" dirty="0">
                <a:solidFill>
                  <a:srgbClr val="003300"/>
                </a:solidFill>
              </a:endParaRPr>
            </a:p>
          </p:txBody>
        </p:sp>
        <p:grpSp>
          <p:nvGrpSpPr>
            <p:cNvPr id="3" name="グループ化 53"/>
            <p:cNvGrpSpPr/>
            <p:nvPr/>
          </p:nvGrpSpPr>
          <p:grpSpPr>
            <a:xfrm>
              <a:off x="8414118" y="1030516"/>
              <a:ext cx="2429960" cy="1548409"/>
              <a:chOff x="6890118" y="555370"/>
              <a:chExt cx="2429960" cy="1548409"/>
            </a:xfrm>
          </p:grpSpPr>
          <p:pic>
            <p:nvPicPr>
              <p:cNvPr id="10" name="Picture 16" descr="I:\軟磁\共有\AMリサイクル\三井物産メタルズ\低解像度版０９年６月\P6090103.jpg"/>
              <p:cNvPicPr>
                <a:picLocks noChangeAspect="1" noChangeArrowheads="1"/>
              </p:cNvPicPr>
              <p:nvPr/>
            </p:nvPicPr>
            <p:blipFill>
              <a:blip r:embed="rId3" cstate="print"/>
              <a:srcRect/>
              <a:stretch>
                <a:fillRect/>
              </a:stretch>
            </p:blipFill>
            <p:spPr bwMode="auto">
              <a:xfrm>
                <a:off x="6957060" y="555370"/>
                <a:ext cx="2326822" cy="1306791"/>
              </a:xfrm>
              <a:prstGeom prst="rect">
                <a:avLst/>
              </a:prstGeom>
              <a:noFill/>
              <a:ln w="66675">
                <a:noFill/>
              </a:ln>
            </p:spPr>
          </p:pic>
          <p:sp>
            <p:nvSpPr>
              <p:cNvPr id="41" name="テキスト ボックス 40"/>
              <p:cNvSpPr txBox="1"/>
              <p:nvPr/>
            </p:nvSpPr>
            <p:spPr bwMode="auto">
              <a:xfrm>
                <a:off x="6890118" y="1796002"/>
                <a:ext cx="2429960" cy="307777"/>
              </a:xfrm>
              <a:prstGeom prst="rect">
                <a:avLst/>
              </a:prstGeom>
              <a:noFill/>
              <a:ln w="12700" algn="ctr">
                <a:noFill/>
                <a:miter lim="800000"/>
                <a:headEnd/>
                <a:tailEnd/>
              </a:ln>
              <a:effectLst/>
            </p:spPr>
            <p:txBody>
              <a:bodyPr wrap="none" rtlCol="0">
                <a:spAutoFit/>
              </a:bodyPr>
              <a:lstStyle/>
              <a:p>
                <a:pPr algn="ctr" eaLnBrk="0" hangingPunct="0"/>
                <a:r>
                  <a:rPr lang="en-US" altLang="ja-JP" sz="1400" dirty="0">
                    <a:latin typeface="Times New Roman" pitchFamily="18" charset="0"/>
                  </a:rPr>
                  <a:t>Retrieve AM core from AMDT</a:t>
                </a:r>
                <a:endParaRPr lang="ja-JP" altLang="en-US" sz="1400" dirty="0">
                  <a:latin typeface="Times New Roman" pitchFamily="18" charset="0"/>
                </a:endParaRPr>
              </a:p>
            </p:txBody>
          </p:sp>
        </p:grpSp>
        <p:sp>
          <p:nvSpPr>
            <p:cNvPr id="50" name="右矢印 49"/>
            <p:cNvSpPr/>
            <p:nvPr/>
          </p:nvSpPr>
          <p:spPr>
            <a:xfrm>
              <a:off x="7025590" y="1220285"/>
              <a:ext cx="720000" cy="503335"/>
            </a:xfrm>
            <a:prstGeom prst="rightArrow">
              <a:avLst/>
            </a:prstGeom>
            <a:solidFill>
              <a:srgbClr val="0066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37" name="テキスト ボックス 36"/>
            <p:cNvSpPr txBox="1"/>
            <p:nvPr/>
          </p:nvSpPr>
          <p:spPr bwMode="auto">
            <a:xfrm>
              <a:off x="2617978" y="6214831"/>
              <a:ext cx="958917" cy="300082"/>
            </a:xfrm>
            <a:prstGeom prst="rect">
              <a:avLst/>
            </a:prstGeom>
            <a:noFill/>
            <a:ln w="12700" algn="ctr">
              <a:noFill/>
              <a:miter lim="800000"/>
              <a:headEnd/>
              <a:tailEnd/>
            </a:ln>
            <a:effectLst/>
          </p:spPr>
          <p:txBody>
            <a:bodyPr wrap="none" rtlCol="0">
              <a:spAutoFit/>
            </a:bodyPr>
            <a:lstStyle/>
            <a:p>
              <a:pPr algn="ctr" eaLnBrk="0" hangingPunct="0"/>
              <a:r>
                <a:rPr lang="en-US" altLang="ja-JP" dirty="0">
                  <a:latin typeface="Times New Roman" pitchFamily="18" charset="0"/>
                </a:rPr>
                <a:t>AM</a:t>
              </a:r>
              <a:r>
                <a:rPr lang="ja-JP" altLang="en-US" dirty="0">
                  <a:latin typeface="Times New Roman" pitchFamily="18" charset="0"/>
                </a:rPr>
                <a:t> </a:t>
              </a:r>
              <a:r>
                <a:rPr lang="en-US" altLang="ja-JP" dirty="0">
                  <a:latin typeface="Times New Roman" pitchFamily="18" charset="0"/>
                </a:rPr>
                <a:t>ribbon</a:t>
              </a:r>
              <a:endParaRPr lang="ja-JP" altLang="en-US" dirty="0">
                <a:latin typeface="Times New Roman" pitchFamily="18" charset="0"/>
              </a:endParaRPr>
            </a:p>
          </p:txBody>
        </p:sp>
        <p:grpSp>
          <p:nvGrpSpPr>
            <p:cNvPr id="4" name="グループ化 58"/>
            <p:cNvGrpSpPr/>
            <p:nvPr/>
          </p:nvGrpSpPr>
          <p:grpSpPr>
            <a:xfrm>
              <a:off x="4100053" y="4963884"/>
              <a:ext cx="3653600" cy="1568266"/>
              <a:chOff x="2576053" y="4931228"/>
              <a:chExt cx="3653600" cy="1568266"/>
            </a:xfrm>
          </p:grpSpPr>
          <p:pic>
            <p:nvPicPr>
              <p:cNvPr id="14" name="Picture 5"/>
              <p:cNvPicPr>
                <a:picLocks noChangeAspect="1" noChangeArrowheads="1"/>
              </p:cNvPicPr>
              <p:nvPr/>
            </p:nvPicPr>
            <p:blipFill>
              <a:blip r:embed="rId4" cstate="print"/>
              <a:srcRect/>
              <a:stretch>
                <a:fillRect/>
              </a:stretch>
            </p:blipFill>
            <p:spPr bwMode="auto">
              <a:xfrm>
                <a:off x="3374618" y="4931228"/>
                <a:ext cx="2074125" cy="1320092"/>
              </a:xfrm>
              <a:prstGeom prst="rect">
                <a:avLst/>
              </a:prstGeom>
              <a:noFill/>
              <a:ln w="9525">
                <a:noFill/>
                <a:miter lim="800000"/>
                <a:headEnd/>
                <a:tailEnd/>
              </a:ln>
            </p:spPr>
          </p:pic>
          <p:sp>
            <p:nvSpPr>
              <p:cNvPr id="23" name="右矢印 22"/>
              <p:cNvSpPr/>
              <p:nvPr/>
            </p:nvSpPr>
            <p:spPr>
              <a:xfrm rot="10800000">
                <a:off x="5509653" y="5367732"/>
                <a:ext cx="720000" cy="503335"/>
              </a:xfrm>
              <a:prstGeom prst="rightArrow">
                <a:avLst/>
              </a:prstGeom>
              <a:solidFill>
                <a:srgbClr val="0066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42" name="右矢印 41"/>
              <p:cNvSpPr/>
              <p:nvPr/>
            </p:nvSpPr>
            <p:spPr>
              <a:xfrm rot="10800000">
                <a:off x="2576053" y="5365010"/>
                <a:ext cx="720000" cy="503335"/>
              </a:xfrm>
              <a:prstGeom prst="rightArrow">
                <a:avLst/>
              </a:prstGeom>
              <a:solidFill>
                <a:srgbClr val="0066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43" name="テキスト ボックス 42"/>
              <p:cNvSpPr txBox="1"/>
              <p:nvPr/>
            </p:nvSpPr>
            <p:spPr bwMode="auto">
              <a:xfrm>
                <a:off x="3713035" y="6199412"/>
                <a:ext cx="1415837" cy="300082"/>
              </a:xfrm>
              <a:prstGeom prst="rect">
                <a:avLst/>
              </a:prstGeom>
              <a:noFill/>
              <a:ln w="12700" algn="ctr">
                <a:noFill/>
                <a:miter lim="800000"/>
                <a:headEnd/>
                <a:tailEnd/>
              </a:ln>
              <a:effectLst/>
            </p:spPr>
            <p:txBody>
              <a:bodyPr wrap="none" rtlCol="0">
                <a:spAutoFit/>
              </a:bodyPr>
              <a:lstStyle/>
              <a:p>
                <a:pPr algn="ctr" eaLnBrk="0" hangingPunct="0"/>
                <a:r>
                  <a:rPr lang="en-US" altLang="ja-JP" dirty="0">
                    <a:latin typeface="Times New Roman" pitchFamily="18" charset="0"/>
                  </a:rPr>
                  <a:t>Crushed AM core</a:t>
                </a:r>
                <a:endParaRPr lang="ja-JP" altLang="en-US" dirty="0">
                  <a:latin typeface="Times New Roman" pitchFamily="18" charset="0"/>
                </a:endParaRPr>
              </a:p>
            </p:txBody>
          </p:sp>
        </p:grpSp>
        <p:grpSp>
          <p:nvGrpSpPr>
            <p:cNvPr id="5" name="グループ化 66"/>
            <p:cNvGrpSpPr/>
            <p:nvPr/>
          </p:nvGrpSpPr>
          <p:grpSpPr>
            <a:xfrm>
              <a:off x="4461109" y="2387155"/>
              <a:ext cx="3024336" cy="2475384"/>
              <a:chOff x="2937109" y="2387154"/>
              <a:chExt cx="3024336" cy="2475384"/>
            </a:xfrm>
          </p:grpSpPr>
          <p:grpSp>
            <p:nvGrpSpPr>
              <p:cNvPr id="7" name="グループ化 65"/>
              <p:cNvGrpSpPr>
                <a:grpSpLocks noChangeAspect="1"/>
              </p:cNvGrpSpPr>
              <p:nvPr/>
            </p:nvGrpSpPr>
            <p:grpSpPr>
              <a:xfrm>
                <a:off x="3122612" y="2387154"/>
                <a:ext cx="2707080" cy="1553367"/>
                <a:chOff x="2787869" y="2629296"/>
                <a:chExt cx="3383850" cy="1941709"/>
              </a:xfrm>
            </p:grpSpPr>
            <p:pic>
              <p:nvPicPr>
                <p:cNvPr id="32" name="図 7" descr="無題.bmp"/>
                <p:cNvPicPr>
                  <a:picLocks noChangeAspect="1"/>
                </p:cNvPicPr>
                <p:nvPr/>
              </p:nvPicPr>
              <p:blipFill>
                <a:blip r:embed="rId5" cstate="print"/>
                <a:srcRect/>
                <a:stretch>
                  <a:fillRect/>
                </a:stretch>
              </p:blipFill>
              <p:spPr bwMode="auto">
                <a:xfrm>
                  <a:off x="3696941" y="2629296"/>
                  <a:ext cx="1601025" cy="1941709"/>
                </a:xfrm>
                <a:prstGeom prst="rect">
                  <a:avLst/>
                </a:prstGeom>
                <a:noFill/>
                <a:ln w="9525">
                  <a:noFill/>
                  <a:miter lim="800000"/>
                  <a:headEnd/>
                  <a:tailEnd/>
                </a:ln>
              </p:spPr>
            </p:pic>
            <p:sp>
              <p:nvSpPr>
                <p:cNvPr id="29" name="左カーブ矢印 28"/>
                <p:cNvSpPr/>
                <p:nvPr/>
              </p:nvSpPr>
              <p:spPr>
                <a:xfrm>
                  <a:off x="5523647" y="2841942"/>
                  <a:ext cx="648072" cy="1440160"/>
                </a:xfrm>
                <a:prstGeom prst="curvedLeftArrow">
                  <a:avLst>
                    <a:gd name="adj1" fmla="val 50000"/>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chemeClr val="tx1"/>
                    </a:solidFill>
                  </a:endParaRPr>
                </a:p>
              </p:txBody>
            </p:sp>
            <p:sp>
              <p:nvSpPr>
                <p:cNvPr id="30" name="右カーブ矢印 29"/>
                <p:cNvSpPr/>
                <p:nvPr/>
              </p:nvSpPr>
              <p:spPr>
                <a:xfrm>
                  <a:off x="2787869" y="2825164"/>
                  <a:ext cx="720080" cy="1512168"/>
                </a:xfrm>
                <a:prstGeom prst="curvedRightArrow">
                  <a:avLst>
                    <a:gd name="adj1" fmla="val 50000"/>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chemeClr val="tx1"/>
                    </a:solidFill>
                  </a:endParaRPr>
                </a:p>
              </p:txBody>
            </p:sp>
          </p:grpSp>
          <p:sp>
            <p:nvSpPr>
              <p:cNvPr id="31" name="テキスト ボックス 30"/>
              <p:cNvSpPr txBox="1"/>
              <p:nvPr/>
            </p:nvSpPr>
            <p:spPr>
              <a:xfrm>
                <a:off x="2937109" y="3846885"/>
                <a:ext cx="3024336" cy="1015653"/>
              </a:xfrm>
              <a:prstGeom prst="rect">
                <a:avLst/>
              </a:prstGeom>
              <a:noFill/>
            </p:spPr>
            <p:txBody>
              <a:bodyPr wrap="square" lIns="91429" tIns="45715" rIns="91429" bIns="45715" rtlCol="0">
                <a:spAutoFit/>
              </a:bodyPr>
              <a:lstStyle/>
              <a:p>
                <a:r>
                  <a:rPr lang="en-US" altLang="ja-JP" sz="2000" i="1" dirty="0">
                    <a:solidFill>
                      <a:srgbClr val="FF0000"/>
                    </a:solidFill>
                  </a:rPr>
                  <a:t>Energy saving and Resource circulation</a:t>
                </a:r>
                <a:endParaRPr lang="ja-JP" altLang="en-US" sz="2000" i="1" dirty="0">
                  <a:solidFill>
                    <a:srgbClr val="FF0000"/>
                  </a:solidFill>
                </a:endParaRPr>
              </a:p>
            </p:txBody>
          </p:sp>
        </p:grpSp>
        <p:grpSp>
          <p:nvGrpSpPr>
            <p:cNvPr id="9" name="グループ化 57"/>
            <p:cNvGrpSpPr/>
            <p:nvPr/>
          </p:nvGrpSpPr>
          <p:grpSpPr>
            <a:xfrm>
              <a:off x="8477076" y="4424261"/>
              <a:ext cx="2334327" cy="1821910"/>
              <a:chOff x="6953075" y="3949115"/>
              <a:chExt cx="2334327" cy="1821910"/>
            </a:xfrm>
          </p:grpSpPr>
          <p:pic>
            <p:nvPicPr>
              <p:cNvPr id="13" name="Picture 4"/>
              <p:cNvPicPr>
                <a:picLocks noChangeAspect="1" noChangeArrowheads="1"/>
              </p:cNvPicPr>
              <p:nvPr/>
            </p:nvPicPr>
            <p:blipFill>
              <a:blip r:embed="rId6" cstate="print"/>
              <a:srcRect/>
              <a:stretch>
                <a:fillRect/>
              </a:stretch>
            </p:blipFill>
            <p:spPr bwMode="auto">
              <a:xfrm>
                <a:off x="6953075" y="4185500"/>
                <a:ext cx="2334327" cy="1313058"/>
              </a:xfrm>
              <a:prstGeom prst="rect">
                <a:avLst/>
              </a:prstGeom>
              <a:noFill/>
              <a:ln w="127000">
                <a:noFill/>
                <a:miter lim="800000"/>
                <a:headEnd/>
                <a:tailEnd/>
              </a:ln>
            </p:spPr>
          </p:pic>
          <p:sp>
            <p:nvSpPr>
              <p:cNvPr id="39" name="テキスト ボックス 38"/>
              <p:cNvSpPr txBox="1"/>
              <p:nvPr/>
            </p:nvSpPr>
            <p:spPr bwMode="auto">
              <a:xfrm>
                <a:off x="7420179" y="5432471"/>
                <a:ext cx="1354473" cy="338554"/>
              </a:xfrm>
              <a:prstGeom prst="rect">
                <a:avLst/>
              </a:prstGeom>
              <a:noFill/>
              <a:ln w="12700" algn="ctr">
                <a:noFill/>
                <a:miter lim="800000"/>
                <a:headEnd/>
                <a:tailEnd/>
              </a:ln>
              <a:effectLst/>
            </p:spPr>
            <p:txBody>
              <a:bodyPr wrap="none" rtlCol="0">
                <a:spAutoFit/>
              </a:bodyPr>
              <a:lstStyle/>
              <a:p>
                <a:pPr algn="ctr" eaLnBrk="0" hangingPunct="0"/>
                <a:r>
                  <a:rPr lang="en-US" altLang="ja-JP" sz="1600" dirty="0">
                    <a:latin typeface="Times New Roman" pitchFamily="18" charset="0"/>
                  </a:rPr>
                  <a:t>Wash and Dry</a:t>
                </a:r>
                <a:endParaRPr lang="ja-JP" altLang="en-US" sz="1600" dirty="0">
                  <a:latin typeface="Times New Roman" pitchFamily="18" charset="0"/>
                </a:endParaRPr>
              </a:p>
            </p:txBody>
          </p:sp>
          <p:sp>
            <p:nvSpPr>
              <p:cNvPr id="45" name="右矢印 44"/>
              <p:cNvSpPr/>
              <p:nvPr/>
            </p:nvSpPr>
            <p:spPr>
              <a:xfrm rot="5400000">
                <a:off x="7992286" y="3810394"/>
                <a:ext cx="225893" cy="503335"/>
              </a:xfrm>
              <a:prstGeom prst="rightArrow">
                <a:avLst/>
              </a:prstGeom>
              <a:solidFill>
                <a:srgbClr val="0066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grpSp>
        <p:grpSp>
          <p:nvGrpSpPr>
            <p:cNvPr id="11" name="グループ化 56"/>
            <p:cNvGrpSpPr/>
            <p:nvPr/>
          </p:nvGrpSpPr>
          <p:grpSpPr>
            <a:xfrm>
              <a:off x="8476452" y="2578925"/>
              <a:ext cx="2334327" cy="1845335"/>
              <a:chOff x="6952451" y="2112744"/>
              <a:chExt cx="2334327" cy="1845335"/>
            </a:xfrm>
          </p:grpSpPr>
          <p:pic>
            <p:nvPicPr>
              <p:cNvPr id="12" name="Picture 2"/>
              <p:cNvPicPr>
                <a:picLocks noChangeAspect="1" noChangeArrowheads="1"/>
              </p:cNvPicPr>
              <p:nvPr/>
            </p:nvPicPr>
            <p:blipFill>
              <a:blip r:embed="rId7" cstate="print"/>
              <a:srcRect/>
              <a:stretch>
                <a:fillRect/>
              </a:stretch>
            </p:blipFill>
            <p:spPr bwMode="auto">
              <a:xfrm>
                <a:off x="6952451" y="2367207"/>
                <a:ext cx="2334327" cy="1313058"/>
              </a:xfrm>
              <a:prstGeom prst="rect">
                <a:avLst/>
              </a:prstGeom>
              <a:noFill/>
              <a:ln w="127000">
                <a:noFill/>
                <a:miter lim="800000"/>
                <a:headEnd/>
                <a:tailEnd/>
              </a:ln>
            </p:spPr>
          </p:pic>
          <p:sp>
            <p:nvSpPr>
              <p:cNvPr id="40" name="テキスト ボックス 39"/>
              <p:cNvSpPr txBox="1"/>
              <p:nvPr/>
            </p:nvSpPr>
            <p:spPr bwMode="auto">
              <a:xfrm>
                <a:off x="7298127" y="3619525"/>
                <a:ext cx="1633781" cy="338554"/>
              </a:xfrm>
              <a:prstGeom prst="rect">
                <a:avLst/>
              </a:prstGeom>
              <a:noFill/>
              <a:ln w="12700" algn="ctr">
                <a:noFill/>
                <a:miter lim="800000"/>
                <a:headEnd/>
                <a:tailEnd/>
              </a:ln>
              <a:effectLst/>
            </p:spPr>
            <p:txBody>
              <a:bodyPr wrap="none" rtlCol="0">
                <a:spAutoFit/>
              </a:bodyPr>
              <a:lstStyle/>
              <a:p>
                <a:pPr algn="ctr" eaLnBrk="0" hangingPunct="0"/>
                <a:r>
                  <a:rPr lang="en-US" altLang="ja-JP" sz="1600" dirty="0">
                    <a:latin typeface="Times New Roman" pitchFamily="18" charset="0"/>
                  </a:rPr>
                  <a:t>Crush and Screen</a:t>
                </a:r>
                <a:endParaRPr lang="ja-JP" altLang="en-US" sz="1600" dirty="0">
                  <a:latin typeface="Times New Roman" pitchFamily="18" charset="0"/>
                </a:endParaRPr>
              </a:p>
            </p:txBody>
          </p:sp>
          <p:sp>
            <p:nvSpPr>
              <p:cNvPr id="46" name="右矢印 45"/>
              <p:cNvSpPr/>
              <p:nvPr/>
            </p:nvSpPr>
            <p:spPr>
              <a:xfrm rot="5400000">
                <a:off x="7977791" y="1985797"/>
                <a:ext cx="249442" cy="503335"/>
              </a:xfrm>
              <a:prstGeom prst="rightArrow">
                <a:avLst/>
              </a:prstGeom>
              <a:solidFill>
                <a:srgbClr val="0066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grpSp>
        <p:grpSp>
          <p:nvGrpSpPr>
            <p:cNvPr id="15" name="グループ化 60"/>
            <p:cNvGrpSpPr/>
            <p:nvPr/>
          </p:nvGrpSpPr>
          <p:grpSpPr>
            <a:xfrm>
              <a:off x="3974968" y="576855"/>
              <a:ext cx="2915068" cy="1796963"/>
              <a:chOff x="2450968" y="576854"/>
              <a:chExt cx="2915068" cy="1796963"/>
            </a:xfrm>
          </p:grpSpPr>
          <p:sp>
            <p:nvSpPr>
              <p:cNvPr id="36" name="テキスト ボックス 35"/>
              <p:cNvSpPr txBox="1"/>
              <p:nvPr/>
            </p:nvSpPr>
            <p:spPr bwMode="auto">
              <a:xfrm>
                <a:off x="3730440" y="2073735"/>
                <a:ext cx="1266757" cy="300082"/>
              </a:xfrm>
              <a:prstGeom prst="rect">
                <a:avLst/>
              </a:prstGeom>
              <a:noFill/>
              <a:ln w="12700" algn="ctr">
                <a:noFill/>
                <a:miter lim="800000"/>
                <a:headEnd/>
                <a:tailEnd/>
              </a:ln>
              <a:effectLst/>
            </p:spPr>
            <p:txBody>
              <a:bodyPr wrap="none" rtlCol="0">
                <a:spAutoFit/>
              </a:bodyPr>
              <a:lstStyle/>
              <a:p>
                <a:pPr algn="ctr" eaLnBrk="0" hangingPunct="0"/>
                <a:r>
                  <a:rPr lang="en-US" altLang="ja-JP" dirty="0">
                    <a:latin typeface="Times New Roman" pitchFamily="18" charset="0"/>
                  </a:rPr>
                  <a:t>Discard AMDT</a:t>
                </a:r>
                <a:endParaRPr lang="ja-JP" altLang="en-US" dirty="0">
                  <a:latin typeface="Times New Roman" pitchFamily="18" charset="0"/>
                </a:endParaRPr>
              </a:p>
            </p:txBody>
          </p:sp>
          <p:grpSp>
            <p:nvGrpSpPr>
              <p:cNvPr id="16" name="グループ化 54"/>
              <p:cNvGrpSpPr/>
              <p:nvPr/>
            </p:nvGrpSpPr>
            <p:grpSpPr>
              <a:xfrm>
                <a:off x="2450968" y="576854"/>
                <a:ext cx="2915068" cy="1556559"/>
                <a:chOff x="2450968" y="576854"/>
                <a:chExt cx="2915068" cy="1556559"/>
              </a:xfrm>
            </p:grpSpPr>
            <p:pic>
              <p:nvPicPr>
                <p:cNvPr id="8" name="図 7" descr="画像 010.jpg"/>
                <p:cNvPicPr>
                  <a:picLocks noChangeAspect="1"/>
                </p:cNvPicPr>
                <p:nvPr/>
              </p:nvPicPr>
              <p:blipFill>
                <a:blip r:embed="rId8" cstate="print"/>
                <a:stretch>
                  <a:fillRect/>
                </a:stretch>
              </p:blipFill>
              <p:spPr>
                <a:xfrm>
                  <a:off x="3291595" y="576854"/>
                  <a:ext cx="2074441" cy="1556559"/>
                </a:xfrm>
                <a:prstGeom prst="rect">
                  <a:avLst/>
                </a:prstGeom>
              </p:spPr>
            </p:pic>
            <p:sp>
              <p:nvSpPr>
                <p:cNvPr id="49" name="右矢印 48"/>
                <p:cNvSpPr/>
                <p:nvPr/>
              </p:nvSpPr>
              <p:spPr>
                <a:xfrm>
                  <a:off x="2450968" y="1214837"/>
                  <a:ext cx="720000" cy="503335"/>
                </a:xfrm>
                <a:prstGeom prst="rightArrow">
                  <a:avLst/>
                </a:prstGeom>
                <a:solidFill>
                  <a:srgbClr val="0066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grpSp>
        </p:grpSp>
        <p:sp>
          <p:nvSpPr>
            <p:cNvPr id="48" name="テキスト ボックス 47"/>
            <p:cNvSpPr txBox="1"/>
            <p:nvPr/>
          </p:nvSpPr>
          <p:spPr bwMode="auto">
            <a:xfrm>
              <a:off x="2250622" y="1000943"/>
              <a:ext cx="1567543" cy="507831"/>
            </a:xfrm>
            <a:prstGeom prst="rect">
              <a:avLst/>
            </a:prstGeom>
            <a:noFill/>
            <a:ln w="12700" algn="ctr">
              <a:noFill/>
              <a:miter lim="800000"/>
              <a:headEnd/>
              <a:tailEnd/>
            </a:ln>
            <a:effectLst/>
          </p:spPr>
          <p:txBody>
            <a:bodyPr wrap="square" rtlCol="0">
              <a:spAutoFit/>
            </a:bodyPr>
            <a:lstStyle/>
            <a:p>
              <a:pPr algn="ctr" eaLnBrk="0" hangingPunct="0"/>
              <a:r>
                <a:rPr lang="ja-JP" altLang="en-US" dirty="0">
                  <a:latin typeface="Times New Roman" pitchFamily="18" charset="0"/>
                </a:rPr>
                <a:t>（産機）に掲載写真依頼中</a:t>
              </a:r>
            </a:p>
          </p:txBody>
        </p:sp>
        <p:grpSp>
          <p:nvGrpSpPr>
            <p:cNvPr id="17" name="グループ化 64"/>
            <p:cNvGrpSpPr/>
            <p:nvPr/>
          </p:nvGrpSpPr>
          <p:grpSpPr>
            <a:xfrm>
              <a:off x="2054573" y="573905"/>
              <a:ext cx="1743454" cy="5663607"/>
              <a:chOff x="530573" y="573904"/>
              <a:chExt cx="1743454" cy="5663607"/>
            </a:xfrm>
          </p:grpSpPr>
          <p:grpSp>
            <p:nvGrpSpPr>
              <p:cNvPr id="18" name="グループ化 63"/>
              <p:cNvGrpSpPr/>
              <p:nvPr/>
            </p:nvGrpSpPr>
            <p:grpSpPr>
              <a:xfrm>
                <a:off x="530573" y="573904"/>
                <a:ext cx="1743454" cy="5663607"/>
                <a:chOff x="530573" y="573904"/>
                <a:chExt cx="1743454" cy="5663607"/>
              </a:xfrm>
            </p:grpSpPr>
            <p:grpSp>
              <p:nvGrpSpPr>
                <p:cNvPr id="19" name="グループ化 62"/>
                <p:cNvGrpSpPr/>
                <p:nvPr/>
              </p:nvGrpSpPr>
              <p:grpSpPr>
                <a:xfrm>
                  <a:off x="530573" y="2343213"/>
                  <a:ext cx="1743454" cy="3894298"/>
                  <a:chOff x="530573" y="2343213"/>
                  <a:chExt cx="1743454" cy="3894298"/>
                </a:xfrm>
              </p:grpSpPr>
              <p:grpSp>
                <p:nvGrpSpPr>
                  <p:cNvPr id="20" name="グループ化 59"/>
                  <p:cNvGrpSpPr/>
                  <p:nvPr/>
                </p:nvGrpSpPr>
                <p:grpSpPr>
                  <a:xfrm>
                    <a:off x="530573" y="4354273"/>
                    <a:ext cx="1743454" cy="1883238"/>
                    <a:chOff x="530573" y="4354273"/>
                    <a:chExt cx="1743454" cy="1883238"/>
                  </a:xfrm>
                </p:grpSpPr>
                <p:pic>
                  <p:nvPicPr>
                    <p:cNvPr id="34" name="Picture 2" descr="C:\Users\0000764357\AppData\Local\Microsoft\Windows\Temporary Internet Files\Content.Outlook\P6A5NYDA\CIMG0356 (3).JPG"/>
                    <p:cNvPicPr>
                      <a:picLocks noChangeAspect="1" noChangeArrowheads="1"/>
                    </p:cNvPicPr>
                    <p:nvPr/>
                  </p:nvPicPr>
                  <p:blipFill>
                    <a:blip r:embed="rId9" cstate="print"/>
                    <a:srcRect t="-613" b="5000"/>
                    <a:stretch>
                      <a:fillRect/>
                    </a:stretch>
                  </p:blipFill>
                  <p:spPr bwMode="auto">
                    <a:xfrm>
                      <a:off x="530573" y="4963883"/>
                      <a:ext cx="1743454" cy="1273628"/>
                    </a:xfrm>
                    <a:prstGeom prst="rect">
                      <a:avLst/>
                    </a:prstGeom>
                    <a:noFill/>
                  </p:spPr>
                </p:pic>
                <p:grpSp>
                  <p:nvGrpSpPr>
                    <p:cNvPr id="21" name="グループ化 52"/>
                    <p:cNvGrpSpPr/>
                    <p:nvPr/>
                  </p:nvGrpSpPr>
                  <p:grpSpPr>
                    <a:xfrm>
                      <a:off x="1026234" y="4354273"/>
                      <a:ext cx="1032719" cy="591826"/>
                      <a:chOff x="1026234" y="4354273"/>
                      <a:chExt cx="1032719" cy="591826"/>
                    </a:xfrm>
                  </p:grpSpPr>
                  <p:sp>
                    <p:nvSpPr>
                      <p:cNvPr id="38" name="テキスト ボックス 37"/>
                      <p:cNvSpPr txBox="1"/>
                      <p:nvPr/>
                    </p:nvSpPr>
                    <p:spPr bwMode="auto">
                      <a:xfrm>
                        <a:off x="1026234" y="4354273"/>
                        <a:ext cx="1032719" cy="300082"/>
                      </a:xfrm>
                      <a:prstGeom prst="rect">
                        <a:avLst/>
                      </a:prstGeom>
                      <a:noFill/>
                      <a:ln w="12700" algn="ctr">
                        <a:noFill/>
                        <a:miter lim="800000"/>
                        <a:headEnd/>
                        <a:tailEnd/>
                      </a:ln>
                      <a:effectLst/>
                    </p:spPr>
                    <p:txBody>
                      <a:bodyPr wrap="none" rtlCol="0">
                        <a:spAutoFit/>
                      </a:bodyPr>
                      <a:lstStyle/>
                      <a:p>
                        <a:pPr algn="ctr" eaLnBrk="0" hangingPunct="0"/>
                        <a:r>
                          <a:rPr lang="en-US" altLang="ja-JP" dirty="0">
                            <a:solidFill>
                              <a:srgbClr val="0000FF"/>
                            </a:solidFill>
                            <a:latin typeface="Times New Roman" pitchFamily="18" charset="0"/>
                          </a:rPr>
                          <a:t>AMDT</a:t>
                        </a:r>
                        <a:r>
                          <a:rPr lang="ja-JP" altLang="en-US" dirty="0">
                            <a:solidFill>
                              <a:srgbClr val="0000FF"/>
                            </a:solidFill>
                            <a:latin typeface="Times New Roman" pitchFamily="18" charset="0"/>
                          </a:rPr>
                          <a:t> </a:t>
                        </a:r>
                        <a:r>
                          <a:rPr lang="en-US" altLang="ja-JP" dirty="0">
                            <a:solidFill>
                              <a:srgbClr val="0000FF"/>
                            </a:solidFill>
                            <a:latin typeface="Times New Roman" pitchFamily="18" charset="0"/>
                          </a:rPr>
                          <a:t>core</a:t>
                        </a:r>
                        <a:endParaRPr lang="ja-JP" altLang="en-US" dirty="0">
                          <a:solidFill>
                            <a:srgbClr val="0000FF"/>
                          </a:solidFill>
                          <a:latin typeface="Times New Roman" pitchFamily="18" charset="0"/>
                        </a:endParaRPr>
                      </a:p>
                    </p:txBody>
                  </p:sp>
                  <p:sp>
                    <p:nvSpPr>
                      <p:cNvPr id="47" name="右矢印 46"/>
                      <p:cNvSpPr/>
                      <p:nvPr/>
                    </p:nvSpPr>
                    <p:spPr>
                      <a:xfrm rot="16200000">
                        <a:off x="1344352" y="4550431"/>
                        <a:ext cx="288000" cy="503335"/>
                      </a:xfrm>
                      <a:prstGeom prst="rightArrow">
                        <a:avLst/>
                      </a:prstGeom>
                      <a:solidFill>
                        <a:srgbClr val="0066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grpSp>
              </p:grpSp>
              <p:grpSp>
                <p:nvGrpSpPr>
                  <p:cNvPr id="22" name="グループ化 53"/>
                  <p:cNvGrpSpPr/>
                  <p:nvPr/>
                </p:nvGrpSpPr>
                <p:grpSpPr>
                  <a:xfrm>
                    <a:off x="1186315" y="2343213"/>
                    <a:ext cx="694421" cy="583662"/>
                    <a:chOff x="1186315" y="2343213"/>
                    <a:chExt cx="694421" cy="583662"/>
                  </a:xfrm>
                </p:grpSpPr>
                <p:sp>
                  <p:nvSpPr>
                    <p:cNvPr id="33" name="テキスト ボックス 32"/>
                    <p:cNvSpPr txBox="1"/>
                    <p:nvPr/>
                  </p:nvSpPr>
                  <p:spPr bwMode="auto">
                    <a:xfrm>
                      <a:off x="1186315" y="2343213"/>
                      <a:ext cx="694421" cy="300082"/>
                    </a:xfrm>
                    <a:prstGeom prst="rect">
                      <a:avLst/>
                    </a:prstGeom>
                    <a:noFill/>
                    <a:ln w="12700" algn="ctr">
                      <a:noFill/>
                      <a:miter lim="800000"/>
                      <a:headEnd/>
                      <a:tailEnd/>
                    </a:ln>
                    <a:effectLst/>
                  </p:spPr>
                  <p:txBody>
                    <a:bodyPr wrap="none" rtlCol="0">
                      <a:spAutoFit/>
                    </a:bodyPr>
                    <a:lstStyle/>
                    <a:p>
                      <a:pPr algn="ctr" eaLnBrk="0" hangingPunct="0"/>
                      <a:r>
                        <a:rPr lang="en-US" altLang="ja-JP" dirty="0">
                          <a:solidFill>
                            <a:srgbClr val="0000FF"/>
                          </a:solidFill>
                          <a:latin typeface="Times New Roman" pitchFamily="18" charset="0"/>
                        </a:rPr>
                        <a:t>AMDT</a:t>
                      </a:r>
                      <a:endParaRPr lang="ja-JP" altLang="en-US" dirty="0">
                        <a:solidFill>
                          <a:srgbClr val="0000FF"/>
                        </a:solidFill>
                        <a:latin typeface="Times New Roman" pitchFamily="18" charset="0"/>
                      </a:endParaRPr>
                    </a:p>
                  </p:txBody>
                </p:sp>
                <p:sp>
                  <p:nvSpPr>
                    <p:cNvPr id="35" name="右矢印 34"/>
                    <p:cNvSpPr/>
                    <p:nvPr/>
                  </p:nvSpPr>
                  <p:spPr>
                    <a:xfrm rot="16200000">
                      <a:off x="1341636" y="2531207"/>
                      <a:ext cx="288000" cy="503335"/>
                    </a:xfrm>
                    <a:prstGeom prst="rightArrow">
                      <a:avLst/>
                    </a:prstGeom>
                    <a:solidFill>
                      <a:srgbClr val="0066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grpSp>
            </p:grpSp>
            <p:pic>
              <p:nvPicPr>
                <p:cNvPr id="2" name="Picture 2" descr="C:\Users\0000810143\AppData\Local\Microsoft\Windows\Temporary Internet Files\Content.Outlook\U0FXPN0S\東電AMT　20kVA.JPG"/>
                <p:cNvPicPr>
                  <a:picLocks noChangeAspect="1" noChangeArrowheads="1"/>
                </p:cNvPicPr>
                <p:nvPr/>
              </p:nvPicPr>
              <p:blipFill>
                <a:blip r:embed="rId10" cstate="print"/>
                <a:srcRect l="3753" t="6651" r="5778" b="19049"/>
                <a:stretch>
                  <a:fillRect/>
                </a:stretch>
              </p:blipFill>
              <p:spPr bwMode="auto">
                <a:xfrm>
                  <a:off x="726623" y="573904"/>
                  <a:ext cx="1497272" cy="1861631"/>
                </a:xfrm>
                <a:prstGeom prst="rect">
                  <a:avLst/>
                </a:prstGeom>
                <a:noFill/>
              </p:spPr>
            </p:pic>
          </p:grpSp>
          <p:pic>
            <p:nvPicPr>
              <p:cNvPr id="51" name="Picture 2" descr="C:\Users\0000810143\AppData\Local\Microsoft\Windows\Temporary Internet Files\Content.Outlook\U0FXPN0S\アモルファス03.jpg"/>
              <p:cNvPicPr>
                <a:picLocks noChangeAspect="1" noChangeArrowheads="1"/>
              </p:cNvPicPr>
              <p:nvPr/>
            </p:nvPicPr>
            <p:blipFill>
              <a:blip r:embed="rId11" cstate="print"/>
              <a:srcRect l="22413" t="10647" r="19990" b="8798"/>
              <a:stretch>
                <a:fillRect/>
              </a:stretch>
            </p:blipFill>
            <p:spPr bwMode="auto">
              <a:xfrm>
                <a:off x="538844" y="2996293"/>
                <a:ext cx="1732885" cy="1391869"/>
              </a:xfrm>
              <a:prstGeom prst="rect">
                <a:avLst/>
              </a:prstGeom>
              <a:noFill/>
              <a:ln w="44450">
                <a:noFill/>
              </a:ln>
            </p:spPr>
          </p:pic>
        </p:grpSp>
        <p:sp>
          <p:nvSpPr>
            <p:cNvPr id="53" name="Text Box 9"/>
            <p:cNvSpPr txBox="1">
              <a:spLocks noChangeArrowheads="1"/>
            </p:cNvSpPr>
            <p:nvPr/>
          </p:nvSpPr>
          <p:spPr bwMode="auto">
            <a:xfrm>
              <a:off x="8545622" y="313904"/>
              <a:ext cx="2440092" cy="584775"/>
            </a:xfrm>
            <a:prstGeom prst="rect">
              <a:avLst/>
            </a:prstGeom>
            <a:noFill/>
            <a:ln w="12700">
              <a:noFill/>
              <a:miter lim="800000"/>
              <a:headEnd/>
              <a:tailEnd/>
            </a:ln>
          </p:spPr>
          <p:txBody>
            <a:bodyPr wrap="none">
              <a:spAutoFit/>
            </a:bodyPr>
            <a:lstStyle/>
            <a:p>
              <a:r>
                <a:rPr lang="en-US" altLang="ja-JP" sz="1600" dirty="0">
                  <a:solidFill>
                    <a:srgbClr val="0000FF"/>
                  </a:solidFill>
                  <a:ea typeface="+mj-ea"/>
                </a:rPr>
                <a:t>Capacity</a:t>
              </a:r>
              <a:r>
                <a:rPr lang="ja-JP" altLang="en-US" sz="1600" dirty="0">
                  <a:solidFill>
                    <a:srgbClr val="0000FF"/>
                  </a:solidFill>
                  <a:ea typeface="+mj-ea"/>
                </a:rPr>
                <a:t>：</a:t>
              </a:r>
              <a:r>
                <a:rPr lang="en-US" altLang="ja-JP" sz="1600" dirty="0">
                  <a:solidFill>
                    <a:srgbClr val="0000FF"/>
                  </a:solidFill>
                  <a:ea typeface="+mj-ea"/>
                </a:rPr>
                <a:t>50 MT/mo</a:t>
              </a:r>
            </a:p>
            <a:p>
              <a:r>
                <a:rPr lang="ja-JP" altLang="en-US" sz="1600" dirty="0">
                  <a:solidFill>
                    <a:srgbClr val="0000FF"/>
                  </a:solidFill>
                  <a:ea typeface="+mj-ea"/>
                </a:rPr>
                <a:t>（</a:t>
              </a:r>
              <a:r>
                <a:rPr lang="en-US" altLang="ja-JP" sz="1600" dirty="0">
                  <a:solidFill>
                    <a:srgbClr val="0000FF"/>
                  </a:solidFill>
                  <a:ea typeface="+mj-ea"/>
                </a:rPr>
                <a:t>April,</a:t>
              </a:r>
              <a:r>
                <a:rPr lang="ja-JP" altLang="en-US" sz="1600" dirty="0">
                  <a:solidFill>
                    <a:srgbClr val="0000FF"/>
                  </a:solidFill>
                  <a:ea typeface="+mj-ea"/>
                </a:rPr>
                <a:t> </a:t>
              </a:r>
              <a:r>
                <a:rPr lang="en-US" altLang="ja-JP" sz="1600" dirty="0">
                  <a:solidFill>
                    <a:srgbClr val="0000FF"/>
                  </a:solidFill>
                  <a:ea typeface="+mj-ea"/>
                </a:rPr>
                <a:t>2013</a:t>
              </a:r>
              <a:r>
                <a:rPr lang="ja-JP" altLang="en-US" sz="1600" dirty="0">
                  <a:solidFill>
                    <a:srgbClr val="0000FF"/>
                  </a:solidFill>
                  <a:ea typeface="+mj-ea"/>
                </a:rPr>
                <a:t>～）</a:t>
              </a:r>
              <a:endParaRPr lang="en-US" altLang="ja-JP" sz="1600" dirty="0">
                <a:solidFill>
                  <a:srgbClr val="0000FF"/>
                </a:solidFill>
                <a:ea typeface="+mj-ea"/>
              </a:endParaRPr>
            </a:p>
          </p:txBody>
        </p:sp>
        <p:sp>
          <p:nvSpPr>
            <p:cNvPr id="52" name="タイトル 1"/>
            <p:cNvSpPr txBox="1">
              <a:spLocks/>
            </p:cNvSpPr>
            <p:nvPr/>
          </p:nvSpPr>
          <p:spPr bwMode="auto">
            <a:xfrm>
              <a:off x="760411" y="-144279"/>
              <a:ext cx="6845260" cy="53975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457200" indent="-457200" eaLnBrk="0" hangingPunct="0">
                <a:spcBef>
                  <a:spcPts val="1200"/>
                </a:spcBef>
                <a:defRPr/>
              </a:pPr>
              <a:r>
                <a:rPr lang="en-US" altLang="ja-JP" sz="2000" dirty="0"/>
                <a:t>Recycle of Amorphous Transformer</a:t>
              </a:r>
              <a:endParaRPr lang="ja-JP" altLang="en-US" sz="2000" b="1" kern="0" dirty="0">
                <a:solidFill>
                  <a:schemeClr val="tx2"/>
                </a:solidFill>
                <a:latin typeface="+mj-lt"/>
                <a:ea typeface="ＭＳ Ｐゴシック" charset="-128"/>
                <a:cs typeface="+mj-cs"/>
              </a:endParaRPr>
            </a:p>
          </p:txBody>
        </p:sp>
      </p:grpSp>
      <p:sp>
        <p:nvSpPr>
          <p:cNvPr id="55" name="テキスト ボックス 54"/>
          <p:cNvSpPr txBox="1"/>
          <p:nvPr/>
        </p:nvSpPr>
        <p:spPr>
          <a:xfrm>
            <a:off x="1524000" y="6596391"/>
            <a:ext cx="762000" cy="430887"/>
          </a:xfrm>
          <a:prstGeom prst="rect">
            <a:avLst/>
          </a:prstGeom>
          <a:noFill/>
        </p:spPr>
        <p:txBody>
          <a:bodyPr wrap="square" rtlCol="0">
            <a:spAutoFit/>
          </a:bodyPr>
          <a:lstStyle/>
          <a:p>
            <a:r>
              <a:rPr lang="en-US" altLang="ja-JP" sz="1100" dirty="0"/>
              <a:t>Page 19</a:t>
            </a:r>
            <a:endParaRPr lang="ja-JP" altLang="en-US" sz="11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タイトル 1">
            <a:extLst>
              <a:ext uri="{FF2B5EF4-FFF2-40B4-BE49-F238E27FC236}">
                <a16:creationId xmlns:a16="http://schemas.microsoft.com/office/drawing/2014/main" id="{507066FE-553E-3198-9FE6-E25AB13B8A07}"/>
              </a:ext>
            </a:extLst>
          </p:cNvPr>
          <p:cNvSpPr>
            <a:spLocks noGrp="1"/>
          </p:cNvSpPr>
          <p:nvPr>
            <p:ph type="title"/>
          </p:nvPr>
        </p:nvSpPr>
        <p:spPr/>
        <p:txBody>
          <a:bodyPr/>
          <a:lstStyle/>
          <a:p>
            <a:r>
              <a:rPr lang="en-US" altLang="ja-JP" dirty="0"/>
              <a:t>Challenges for practical application</a:t>
            </a:r>
            <a:endParaRPr kumimoji="1" lang="ja-JP" altLang="en-US" dirty="0"/>
          </a:p>
        </p:txBody>
      </p:sp>
      <p:sp>
        <p:nvSpPr>
          <p:cNvPr id="2" name="コンテンツ プレースホルダー 1">
            <a:extLst>
              <a:ext uri="{FF2B5EF4-FFF2-40B4-BE49-F238E27FC236}">
                <a16:creationId xmlns:a16="http://schemas.microsoft.com/office/drawing/2014/main" id="{C712DC5A-BAEB-CD67-A3CF-A56E5AA04D6E}"/>
              </a:ext>
            </a:extLst>
          </p:cNvPr>
          <p:cNvSpPr>
            <a:spLocks noGrp="1"/>
          </p:cNvSpPr>
          <p:nvPr>
            <p:ph idx="1"/>
          </p:nvPr>
        </p:nvSpPr>
        <p:spPr/>
        <p:txBody>
          <a:bodyPr/>
          <a:lstStyle/>
          <a:p>
            <a:endParaRPr lang="ja-JP" altLang="en-US"/>
          </a:p>
        </p:txBody>
      </p:sp>
      <p:graphicFrame>
        <p:nvGraphicFramePr>
          <p:cNvPr id="56" name="表 6">
            <a:extLst>
              <a:ext uri="{FF2B5EF4-FFF2-40B4-BE49-F238E27FC236}">
                <a16:creationId xmlns:a16="http://schemas.microsoft.com/office/drawing/2014/main" id="{E6D50301-BA91-F3DD-4CDC-4008F46D1A3E}"/>
              </a:ext>
            </a:extLst>
          </p:cNvPr>
          <p:cNvGraphicFramePr>
            <a:graphicFrameLocks noGrp="1"/>
          </p:cNvGraphicFramePr>
          <p:nvPr>
            <p:extLst>
              <p:ext uri="{D42A27DB-BD31-4B8C-83A1-F6EECF244321}">
                <p14:modId xmlns:p14="http://schemas.microsoft.com/office/powerpoint/2010/main" val="3586907705"/>
              </p:ext>
            </p:extLst>
          </p:nvPr>
        </p:nvGraphicFramePr>
        <p:xfrm>
          <a:off x="103518" y="1654445"/>
          <a:ext cx="11919868" cy="4808041"/>
        </p:xfrm>
        <a:graphic>
          <a:graphicData uri="http://schemas.openxmlformats.org/drawingml/2006/table">
            <a:tbl>
              <a:tblPr firstRow="1" bandRow="1">
                <a:tableStyleId>{5C22544A-7EE6-4342-B048-85BDC9FD1C3A}</a:tableStyleId>
              </a:tblPr>
              <a:tblGrid>
                <a:gridCol w="2857397">
                  <a:extLst>
                    <a:ext uri="{9D8B030D-6E8A-4147-A177-3AD203B41FA5}">
                      <a16:colId xmlns:a16="http://schemas.microsoft.com/office/drawing/2014/main" val="3948653386"/>
                    </a:ext>
                  </a:extLst>
                </a:gridCol>
                <a:gridCol w="5424803">
                  <a:extLst>
                    <a:ext uri="{9D8B030D-6E8A-4147-A177-3AD203B41FA5}">
                      <a16:colId xmlns:a16="http://schemas.microsoft.com/office/drawing/2014/main" val="1849237736"/>
                    </a:ext>
                  </a:extLst>
                </a:gridCol>
                <a:gridCol w="3637668">
                  <a:extLst>
                    <a:ext uri="{9D8B030D-6E8A-4147-A177-3AD203B41FA5}">
                      <a16:colId xmlns:a16="http://schemas.microsoft.com/office/drawing/2014/main" val="4012432390"/>
                    </a:ext>
                  </a:extLst>
                </a:gridCol>
              </a:tblGrid>
              <a:tr h="563985">
                <a:tc>
                  <a:txBody>
                    <a:bodyPr/>
                    <a:lstStyle/>
                    <a:p>
                      <a:pPr marL="0" marR="0" lvl="0" indent="0" algn="ctr" defTabSz="342855" rtl="0" eaLnBrk="1" fontAlgn="auto" latinLnBrk="0" hangingPunct="1">
                        <a:lnSpc>
                          <a:spcPct val="100000"/>
                        </a:lnSpc>
                        <a:spcBef>
                          <a:spcPts val="0"/>
                        </a:spcBef>
                        <a:spcAft>
                          <a:spcPts val="0"/>
                        </a:spcAft>
                        <a:buClrTx/>
                        <a:buSzTx/>
                        <a:buFontTx/>
                        <a:buNone/>
                        <a:tabLst/>
                        <a:defRPr/>
                      </a:pPr>
                      <a:r>
                        <a:rPr kumimoji="1" lang="en-US" altLang="ja-JP" sz="2400" b="1" kern="1200" dirty="0">
                          <a:solidFill>
                            <a:schemeClr val="bg1"/>
                          </a:solidFill>
                          <a:latin typeface="+mn-lt"/>
                          <a:ea typeface="+mn-ea"/>
                          <a:cs typeface="+mn-cs"/>
                        </a:rPr>
                        <a:t>Material</a:t>
                      </a:r>
                      <a:endParaRPr kumimoji="1" lang="ja-JP" altLang="en-US" sz="2400" b="1" kern="1200" dirty="0">
                        <a:solidFill>
                          <a:schemeClr val="bg1"/>
                        </a:solidFill>
                        <a:latin typeface="+mn-lt"/>
                        <a:ea typeface="+mn-ea"/>
                        <a:cs typeface="+mn-cs"/>
                      </a:endParaRPr>
                    </a:p>
                  </a:txBody>
                  <a:tcPr marL="121920" marR="121920" marT="60960" marB="60960" anchor="ctr"/>
                </a:tc>
                <a:tc>
                  <a:txBody>
                    <a:bodyPr/>
                    <a:lstStyle/>
                    <a:p>
                      <a:pPr algn="ctr"/>
                      <a:r>
                        <a:rPr kumimoji="1" lang="en-US" altLang="ja-JP" sz="1600" dirty="0"/>
                        <a:t>Assumed production process and challenges</a:t>
                      </a:r>
                    </a:p>
                  </a:txBody>
                  <a:tcPr marL="121920" marR="121920" marT="60960" marB="60960" anchor="ctr"/>
                </a:tc>
                <a:tc>
                  <a:txBody>
                    <a:bodyPr/>
                    <a:lstStyle/>
                    <a:p>
                      <a:pPr algn="ctr"/>
                      <a:r>
                        <a:rPr kumimoji="1" lang="en-US" altLang="ja-JP" sz="2400" dirty="0"/>
                        <a:t>Countermeasure </a:t>
                      </a:r>
                      <a:endParaRPr kumimoji="1" lang="ja-JP" altLang="en-US" sz="2400" dirty="0"/>
                    </a:p>
                  </a:txBody>
                  <a:tcPr marL="121920" marR="121920" marT="60960" marB="60960" anchor="ctr"/>
                </a:tc>
                <a:extLst>
                  <a:ext uri="{0D108BD9-81ED-4DB2-BD59-A6C34878D82A}">
                    <a16:rowId xmlns:a16="http://schemas.microsoft.com/office/drawing/2014/main" val="1776136442"/>
                  </a:ext>
                </a:extLst>
              </a:tr>
              <a:tr h="918640">
                <a:tc rowSpan="3">
                  <a:txBody>
                    <a:bodyPr/>
                    <a:lstStyle/>
                    <a:p>
                      <a:pPr algn="ctr"/>
                      <a:endParaRPr kumimoji="1" lang="ja-JP" altLang="en-US" sz="2400" b="1" dirty="0">
                        <a:solidFill>
                          <a:schemeClr val="tx1"/>
                        </a:solidFill>
                        <a:latin typeface="+mj-lt"/>
                      </a:endParaRPr>
                    </a:p>
                  </a:txBody>
                  <a:tcPr marL="121920" marR="121920" marT="60960" marB="60960" anchor="ctr">
                    <a:solidFill>
                      <a:srgbClr val="E9EDF4"/>
                    </a:solidFill>
                  </a:tcPr>
                </a:tc>
                <a:tc rowSpan="2">
                  <a:txBody>
                    <a:bodyPr/>
                    <a:lstStyle/>
                    <a:p>
                      <a:endParaRPr kumimoji="1" lang="en-US" altLang="ja-JP" sz="2400" b="1" dirty="0">
                        <a:latin typeface="+mj-lt"/>
                      </a:endParaRPr>
                    </a:p>
                  </a:txBody>
                  <a:tcPr marL="121920" marR="121920" marT="60960" marB="60960" anchor="ctr">
                    <a:solidFill>
                      <a:srgbClr val="D0D8E8"/>
                    </a:solidFill>
                  </a:tcPr>
                </a:tc>
                <a:tc>
                  <a:txBody>
                    <a:bodyPr/>
                    <a:lstStyle/>
                    <a:p>
                      <a:r>
                        <a:rPr lang="ja-JP" altLang="en-US" sz="2000" b="1" dirty="0"/>
                        <a:t>・</a:t>
                      </a:r>
                      <a:r>
                        <a:rPr lang="en-US" altLang="ja-JP" sz="2000" b="1" dirty="0"/>
                        <a:t>Shearing method</a:t>
                      </a:r>
                    </a:p>
                    <a:p>
                      <a:r>
                        <a:rPr lang="ja-JP" altLang="en-US" sz="2000" b="1" dirty="0"/>
                        <a:t>　</a:t>
                      </a:r>
                      <a:r>
                        <a:rPr lang="en-US" altLang="ja-JP" sz="2000" b="1" dirty="0"/>
                        <a:t>ex</a:t>
                      </a:r>
                      <a:r>
                        <a:rPr lang="ja-JP" altLang="en-US" sz="2000" b="1" dirty="0"/>
                        <a:t>：</a:t>
                      </a:r>
                      <a:r>
                        <a:rPr lang="en-US" altLang="ja-JP" sz="2000" b="1" dirty="0"/>
                        <a:t>Teeth core</a:t>
                      </a:r>
                      <a:endParaRPr lang="en-US" altLang="ja-JP" sz="2000" b="1" dirty="0">
                        <a:solidFill>
                          <a:srgbClr val="FF0000"/>
                        </a:solidFill>
                      </a:endParaRPr>
                    </a:p>
                  </a:txBody>
                  <a:tcPr marL="48000" marR="96000" marT="60960" marB="60960" anchor="ctr"/>
                </a:tc>
                <a:extLst>
                  <a:ext uri="{0D108BD9-81ED-4DB2-BD59-A6C34878D82A}">
                    <a16:rowId xmlns:a16="http://schemas.microsoft.com/office/drawing/2014/main" val="3406164170"/>
                  </a:ext>
                </a:extLst>
              </a:tr>
              <a:tr h="1420416">
                <a:tc vMerge="1">
                  <a:txBody>
                    <a:bodyPr/>
                    <a:lstStyle/>
                    <a:p>
                      <a:endParaRPr kumimoji="1" lang="ja-JP" altLang="en-US"/>
                    </a:p>
                  </a:txBody>
                  <a:tcPr/>
                </a:tc>
                <a:tc vMerge="1">
                  <a:txBody>
                    <a:bodyPr/>
                    <a:lstStyle/>
                    <a:p>
                      <a:endParaRPr kumimoji="1" lang="ja-JP" altLang="en-US"/>
                    </a:p>
                  </a:txBody>
                  <a:tcPr/>
                </a:tc>
                <a:tc>
                  <a:txBody>
                    <a:bodyPr/>
                    <a:lstStyle/>
                    <a:p>
                      <a:r>
                        <a:rPr lang="ja-JP" altLang="en-US" sz="2400" b="1" dirty="0"/>
                        <a:t>・</a:t>
                      </a:r>
                      <a:r>
                        <a:rPr lang="en-US" altLang="ja-JP" sz="2000" b="1" dirty="0"/>
                        <a:t>Processing methods other than stamping     </a:t>
                      </a:r>
                      <a:r>
                        <a:rPr lang="ja-JP" altLang="en-US" sz="2000" b="1" dirty="0">
                          <a:solidFill>
                            <a:schemeClr val="tx2"/>
                          </a:solidFill>
                        </a:rPr>
                        <a:t>⇒</a:t>
                      </a:r>
                      <a:r>
                        <a:rPr lang="en-US" altLang="ja-JP" sz="2000" b="1" dirty="0">
                          <a:solidFill>
                            <a:schemeClr val="tx2"/>
                          </a:solidFill>
                        </a:rPr>
                        <a:t>developing</a:t>
                      </a:r>
                      <a:endParaRPr lang="en-US" altLang="ja-JP" sz="2400" b="1" dirty="0">
                        <a:solidFill>
                          <a:schemeClr val="tx2"/>
                        </a:solidFill>
                      </a:endParaRPr>
                    </a:p>
                  </a:txBody>
                  <a:tcPr marL="48000" marR="96000" marT="60960" marB="60960" anchor="ctr">
                    <a:solidFill>
                      <a:srgbClr val="E9EDF4"/>
                    </a:solidFill>
                  </a:tcPr>
                </a:tc>
                <a:extLst>
                  <a:ext uri="{0D108BD9-81ED-4DB2-BD59-A6C34878D82A}">
                    <a16:rowId xmlns:a16="http://schemas.microsoft.com/office/drawing/2014/main" val="919893219"/>
                  </a:ext>
                </a:extLst>
              </a:tr>
              <a:tr h="1905000">
                <a:tc vMerge="1">
                  <a:txBody>
                    <a:bodyPr/>
                    <a:lstStyle/>
                    <a:p>
                      <a:endParaRPr kumimoji="1" lang="ja-JP" altLang="en-US"/>
                    </a:p>
                  </a:txBody>
                  <a:tcPr/>
                </a:tc>
                <a:tc>
                  <a:txBody>
                    <a:bodyPr/>
                    <a:lstStyle/>
                    <a:p>
                      <a:endParaRPr kumimoji="1" lang="en-US" altLang="ja-JP" sz="2400" b="1" dirty="0">
                        <a:latin typeface="+mj-lt"/>
                      </a:endParaRPr>
                    </a:p>
                  </a:txBody>
                  <a:tcPr marL="121920" marR="121920" marT="60960" marB="60960" anchor="ctr">
                    <a:solidFill>
                      <a:srgbClr val="E9EDF4"/>
                    </a:solidFill>
                  </a:tcPr>
                </a:tc>
                <a:tc>
                  <a:txBody>
                    <a:bodyPr/>
                    <a:lstStyle/>
                    <a:p>
                      <a:pPr marL="285750" indent="-285750">
                        <a:buFont typeface="Arial" panose="020B0604020202020204" pitchFamily="34" charset="0"/>
                        <a:buChar char="•"/>
                      </a:pPr>
                      <a:r>
                        <a:rPr kumimoji="1" lang="en-US" altLang="ja-JP" sz="1800" b="1" kern="1200" dirty="0">
                          <a:solidFill>
                            <a:schemeClr val="tx1"/>
                          </a:solidFill>
                          <a:latin typeface="+mj-lt"/>
                          <a:ea typeface="+mn-ea"/>
                          <a:cs typeface="+mn-cs"/>
                        </a:rPr>
                        <a:t>Shrinkage evaluation &amp;  distortion reduction</a:t>
                      </a:r>
                    </a:p>
                    <a:p>
                      <a:pPr marL="285750" indent="-285750">
                        <a:buFont typeface="Arial" panose="020B0604020202020204" pitchFamily="34" charset="0"/>
                        <a:buChar char="•"/>
                      </a:pPr>
                      <a:r>
                        <a:rPr kumimoji="1" lang="en-US" altLang="ja-JP" sz="1800" b="1" kern="1200" dirty="0">
                          <a:solidFill>
                            <a:schemeClr val="tx1"/>
                          </a:solidFill>
                          <a:latin typeface="+mj-lt"/>
                          <a:ea typeface="+mn-ea"/>
                          <a:cs typeface="+mn-cs"/>
                        </a:rPr>
                        <a:t>New heat treatment method</a:t>
                      </a:r>
                    </a:p>
                    <a:p>
                      <a:pPr marL="285750" indent="-285750">
                        <a:buFont typeface="Arial" panose="020B0604020202020204" pitchFamily="34" charset="0"/>
                        <a:buChar char="•"/>
                      </a:pPr>
                      <a:r>
                        <a:rPr kumimoji="1" lang="en-US" altLang="ja-JP" sz="1800" b="1" kern="1200" dirty="0">
                          <a:solidFill>
                            <a:schemeClr val="tx1"/>
                          </a:solidFill>
                          <a:latin typeface="+mj-lt"/>
                          <a:ea typeface="+mn-ea"/>
                          <a:cs typeface="+mn-cs"/>
                        </a:rPr>
                        <a:t>New piece adhesion method</a:t>
                      </a:r>
                      <a:endParaRPr kumimoji="1" lang="ja-JP" altLang="en-US" sz="1800" b="1" kern="1200" dirty="0">
                        <a:solidFill>
                          <a:schemeClr val="tx1"/>
                        </a:solidFill>
                        <a:latin typeface="+mj-lt"/>
                        <a:ea typeface="+mn-ea"/>
                        <a:cs typeface="+mn-cs"/>
                      </a:endParaRPr>
                    </a:p>
                  </a:txBody>
                  <a:tcPr marL="48000" marR="96000" marT="60960" marB="60960" anchor="ctr"/>
                </a:tc>
                <a:extLst>
                  <a:ext uri="{0D108BD9-81ED-4DB2-BD59-A6C34878D82A}">
                    <a16:rowId xmlns:a16="http://schemas.microsoft.com/office/drawing/2014/main" val="3214403889"/>
                  </a:ext>
                </a:extLst>
              </a:tr>
            </a:tbl>
          </a:graphicData>
        </a:graphic>
      </p:graphicFrame>
      <p:sp>
        <p:nvSpPr>
          <p:cNvPr id="58" name="正方形/長方形 57">
            <a:extLst>
              <a:ext uri="{FF2B5EF4-FFF2-40B4-BE49-F238E27FC236}">
                <a16:creationId xmlns:a16="http://schemas.microsoft.com/office/drawing/2014/main" id="{874CA9CD-F539-4A5A-0D58-11399D7BB2F8}"/>
              </a:ext>
            </a:extLst>
          </p:cNvPr>
          <p:cNvSpPr/>
          <p:nvPr/>
        </p:nvSpPr>
        <p:spPr>
          <a:xfrm>
            <a:off x="103518" y="875072"/>
            <a:ext cx="11919869" cy="76800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endParaRPr lang="en-US" altLang="ja-JP" sz="2133"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テキスト ボックス 58">
            <a:extLst>
              <a:ext uri="{FF2B5EF4-FFF2-40B4-BE49-F238E27FC236}">
                <a16:creationId xmlns:a16="http://schemas.microsoft.com/office/drawing/2014/main" id="{11F0A91F-6650-7CE1-D50D-A904A9CF05DA}"/>
              </a:ext>
            </a:extLst>
          </p:cNvPr>
          <p:cNvSpPr txBox="1"/>
          <p:nvPr/>
        </p:nvSpPr>
        <p:spPr>
          <a:xfrm>
            <a:off x="5531797" y="902890"/>
            <a:ext cx="6491589" cy="830997"/>
          </a:xfrm>
          <a:prstGeom prst="rect">
            <a:avLst/>
          </a:prstGeom>
          <a:noFill/>
        </p:spPr>
        <p:txBody>
          <a:bodyPr wrap="square">
            <a:spAutoFit/>
          </a:bodyPr>
          <a:lstStyle/>
          <a:p>
            <a:r>
              <a:rPr lang="en-US" altLang="ja-JP" sz="24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New machining process</a:t>
            </a:r>
            <a:r>
              <a:rPr lang="ja-JP" altLang="en-US" sz="24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4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4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				or Consider the usage</a:t>
            </a:r>
          </a:p>
        </p:txBody>
      </p:sp>
      <p:sp>
        <p:nvSpPr>
          <p:cNvPr id="60" name="テキスト ボックス 59">
            <a:extLst>
              <a:ext uri="{FF2B5EF4-FFF2-40B4-BE49-F238E27FC236}">
                <a16:creationId xmlns:a16="http://schemas.microsoft.com/office/drawing/2014/main" id="{94894667-A9BD-07D7-0AC8-61741B1B6C63}"/>
              </a:ext>
            </a:extLst>
          </p:cNvPr>
          <p:cNvSpPr txBox="1"/>
          <p:nvPr/>
        </p:nvSpPr>
        <p:spPr>
          <a:xfrm>
            <a:off x="399380" y="875074"/>
            <a:ext cx="3909019" cy="830997"/>
          </a:xfrm>
          <a:prstGeom prst="rect">
            <a:avLst/>
          </a:prstGeom>
          <a:noFill/>
        </p:spPr>
        <p:txBody>
          <a:bodyPr wrap="square">
            <a:spAutoFit/>
          </a:bodyPr>
          <a:lstStyle/>
          <a:p>
            <a:pPr algn="ctr"/>
            <a:r>
              <a:rPr lang="en-US" altLang="ja-JP" sz="24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Challenges specific to Hi </a:t>
            </a:r>
            <a:r>
              <a:rPr lang="en-US" altLang="ja-JP" sz="2400" b="1" i="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B</a:t>
            </a:r>
            <a:r>
              <a:rPr lang="en-US" altLang="ja-JP" sz="2400" b="1" baseline="-250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s</a:t>
            </a:r>
            <a:r>
              <a:rPr lang="en-US" altLang="ja-JP" sz="24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 nano</a:t>
            </a:r>
          </a:p>
        </p:txBody>
      </p:sp>
      <p:sp>
        <p:nvSpPr>
          <p:cNvPr id="61" name="二等辺三角形 60">
            <a:extLst>
              <a:ext uri="{FF2B5EF4-FFF2-40B4-BE49-F238E27FC236}">
                <a16:creationId xmlns:a16="http://schemas.microsoft.com/office/drawing/2014/main" id="{DF0E146C-3553-10A8-1211-F88347C76ED9}"/>
              </a:ext>
            </a:extLst>
          </p:cNvPr>
          <p:cNvSpPr/>
          <p:nvPr/>
        </p:nvSpPr>
        <p:spPr>
          <a:xfrm rot="5400000">
            <a:off x="4280237" y="1129859"/>
            <a:ext cx="408560" cy="352207"/>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ja-JP" altLang="en-US" sz="1800"/>
          </a:p>
        </p:txBody>
      </p:sp>
      <p:sp>
        <p:nvSpPr>
          <p:cNvPr id="62" name="テキスト ボックス 61">
            <a:extLst>
              <a:ext uri="{FF2B5EF4-FFF2-40B4-BE49-F238E27FC236}">
                <a16:creationId xmlns:a16="http://schemas.microsoft.com/office/drawing/2014/main" id="{3E811A1E-9A52-7482-DECF-59B7249A8CFF}"/>
              </a:ext>
            </a:extLst>
          </p:cNvPr>
          <p:cNvSpPr txBox="1"/>
          <p:nvPr/>
        </p:nvSpPr>
        <p:spPr>
          <a:xfrm>
            <a:off x="183187" y="2538277"/>
            <a:ext cx="2669284" cy="646331"/>
          </a:xfrm>
          <a:prstGeom prst="rect">
            <a:avLst/>
          </a:prstGeom>
          <a:solidFill>
            <a:schemeClr val="bg1"/>
          </a:solidFill>
        </p:spPr>
        <p:txBody>
          <a:bodyPr wrap="square" lIns="48000" rIns="48000" rtlCol="0">
            <a:spAutoFit/>
          </a:bodyPr>
          <a:lstStyle/>
          <a:p>
            <a:r>
              <a:rPr lang="ja-JP" altLang="en-US" sz="2000" b="1" dirty="0">
                <a:solidFill>
                  <a:schemeClr val="tx1">
                    <a:lumMod val="75000"/>
                    <a:lumOff val="25000"/>
                  </a:schemeClr>
                </a:solidFill>
              </a:rPr>
              <a:t>・</a:t>
            </a:r>
            <a:r>
              <a:rPr lang="en-US" altLang="ja-JP" sz="2000" b="1" dirty="0">
                <a:solidFill>
                  <a:schemeClr val="tx1">
                    <a:lumMod val="75000"/>
                    <a:lumOff val="25000"/>
                  </a:schemeClr>
                </a:solidFill>
              </a:rPr>
              <a:t>Brittleness </a:t>
            </a:r>
            <a:r>
              <a:rPr lang="en-US" altLang="ja-JP" sz="1600" b="1" dirty="0">
                <a:solidFill>
                  <a:schemeClr val="tx1">
                    <a:lumMod val="75000"/>
                    <a:lumOff val="25000"/>
                  </a:schemeClr>
                </a:solidFill>
              </a:rPr>
              <a:t>with crystallization</a:t>
            </a:r>
            <a:endParaRPr lang="ja-JP" altLang="en-US" sz="2000" b="1" dirty="0">
              <a:solidFill>
                <a:schemeClr val="tx1">
                  <a:lumMod val="75000"/>
                  <a:lumOff val="25000"/>
                </a:schemeClr>
              </a:solidFill>
            </a:endParaRPr>
          </a:p>
        </p:txBody>
      </p:sp>
      <p:sp>
        <p:nvSpPr>
          <p:cNvPr id="63" name="テキスト ボックス 62">
            <a:extLst>
              <a:ext uri="{FF2B5EF4-FFF2-40B4-BE49-F238E27FC236}">
                <a16:creationId xmlns:a16="http://schemas.microsoft.com/office/drawing/2014/main" id="{EF5E95C5-BAD7-D288-1D1F-77F1F7508D7E}"/>
              </a:ext>
            </a:extLst>
          </p:cNvPr>
          <p:cNvSpPr txBox="1"/>
          <p:nvPr/>
        </p:nvSpPr>
        <p:spPr>
          <a:xfrm>
            <a:off x="183187" y="3560979"/>
            <a:ext cx="2669284" cy="707886"/>
          </a:xfrm>
          <a:prstGeom prst="rect">
            <a:avLst/>
          </a:prstGeom>
          <a:solidFill>
            <a:schemeClr val="bg1"/>
          </a:solidFill>
        </p:spPr>
        <p:txBody>
          <a:bodyPr wrap="square" lIns="48000" rIns="48000" rtlCol="0">
            <a:spAutoFit/>
          </a:bodyPr>
          <a:lstStyle/>
          <a:p>
            <a:r>
              <a:rPr lang="ja-JP" altLang="en-US" sz="2000" b="1" dirty="0">
                <a:solidFill>
                  <a:schemeClr val="tx1">
                    <a:lumMod val="75000"/>
                    <a:lumOff val="25000"/>
                  </a:schemeClr>
                </a:solidFill>
              </a:rPr>
              <a:t>・</a:t>
            </a:r>
            <a:r>
              <a:rPr lang="en-US" altLang="ja-JP" sz="2000" b="1" dirty="0">
                <a:solidFill>
                  <a:schemeClr val="tx1">
                    <a:lumMod val="75000"/>
                    <a:lumOff val="25000"/>
                  </a:schemeClr>
                </a:solidFill>
              </a:rPr>
              <a:t>Shrinkage</a:t>
            </a:r>
          </a:p>
          <a:p>
            <a:r>
              <a:rPr lang="en-US" altLang="ja-JP" sz="1600" b="1" dirty="0">
                <a:solidFill>
                  <a:schemeClr val="tx1">
                    <a:lumMod val="75000"/>
                    <a:lumOff val="25000"/>
                  </a:schemeClr>
                </a:solidFill>
              </a:rPr>
              <a:t>with crystallization</a:t>
            </a:r>
            <a:r>
              <a:rPr lang="en-US" altLang="ja-JP" sz="2000" b="1" dirty="0">
                <a:solidFill>
                  <a:schemeClr val="tx1">
                    <a:lumMod val="75000"/>
                    <a:lumOff val="25000"/>
                  </a:schemeClr>
                </a:solidFill>
              </a:rPr>
              <a:t> </a:t>
            </a:r>
            <a:endParaRPr lang="ja-JP" altLang="en-US" sz="2000" b="1" dirty="0">
              <a:solidFill>
                <a:schemeClr val="tx1">
                  <a:lumMod val="75000"/>
                  <a:lumOff val="25000"/>
                </a:schemeClr>
              </a:solidFill>
            </a:endParaRPr>
          </a:p>
        </p:txBody>
      </p:sp>
      <p:sp>
        <p:nvSpPr>
          <p:cNvPr id="64" name="テキスト ボックス 63">
            <a:extLst>
              <a:ext uri="{FF2B5EF4-FFF2-40B4-BE49-F238E27FC236}">
                <a16:creationId xmlns:a16="http://schemas.microsoft.com/office/drawing/2014/main" id="{800A0660-DB3C-FC6C-610D-009BD92D7C79}"/>
              </a:ext>
            </a:extLst>
          </p:cNvPr>
          <p:cNvSpPr txBox="1"/>
          <p:nvPr/>
        </p:nvSpPr>
        <p:spPr>
          <a:xfrm>
            <a:off x="183187" y="4583683"/>
            <a:ext cx="2669284" cy="707886"/>
          </a:xfrm>
          <a:prstGeom prst="rect">
            <a:avLst/>
          </a:prstGeom>
          <a:solidFill>
            <a:schemeClr val="bg1"/>
          </a:solidFill>
        </p:spPr>
        <p:txBody>
          <a:bodyPr wrap="square" lIns="48000" rIns="48000" rtlCol="0">
            <a:spAutoFit/>
          </a:bodyPr>
          <a:lstStyle/>
          <a:p>
            <a:r>
              <a:rPr lang="ja-JP" altLang="en-US" sz="2000" b="1" dirty="0">
                <a:solidFill>
                  <a:schemeClr val="tx1">
                    <a:lumMod val="75000"/>
                    <a:lumOff val="25000"/>
                  </a:schemeClr>
                </a:solidFill>
              </a:rPr>
              <a:t>・</a:t>
            </a:r>
            <a:r>
              <a:rPr lang="en-US" altLang="ja-JP" sz="2000" b="1" dirty="0">
                <a:solidFill>
                  <a:schemeClr val="tx1">
                    <a:lumMod val="75000"/>
                    <a:lumOff val="25000"/>
                  </a:schemeClr>
                </a:solidFill>
              </a:rPr>
              <a:t>High heating rate anneal</a:t>
            </a:r>
          </a:p>
        </p:txBody>
      </p:sp>
      <p:cxnSp>
        <p:nvCxnSpPr>
          <p:cNvPr id="65" name="直線コネクタ 64">
            <a:extLst>
              <a:ext uri="{FF2B5EF4-FFF2-40B4-BE49-F238E27FC236}">
                <a16:creationId xmlns:a16="http://schemas.microsoft.com/office/drawing/2014/main" id="{DDE3A689-2DC4-8926-29D3-D1AC5D0D651D}"/>
              </a:ext>
            </a:extLst>
          </p:cNvPr>
          <p:cNvCxnSpPr>
            <a:cxnSpLocks/>
          </p:cNvCxnSpPr>
          <p:nvPr/>
        </p:nvCxnSpPr>
        <p:spPr>
          <a:xfrm>
            <a:off x="11792621" y="6986091"/>
            <a:ext cx="239060" cy="0"/>
          </a:xfrm>
          <a:prstGeom prst="line">
            <a:avLst/>
          </a:prstGeom>
        </p:spPr>
        <p:style>
          <a:lnRef idx="2">
            <a:schemeClr val="accent1"/>
          </a:lnRef>
          <a:fillRef idx="0">
            <a:schemeClr val="accent1"/>
          </a:fillRef>
          <a:effectRef idx="1">
            <a:schemeClr val="accent1"/>
          </a:effectRef>
          <a:fontRef idx="minor">
            <a:schemeClr val="tx1"/>
          </a:fontRef>
        </p:style>
      </p:cxnSp>
      <p:sp>
        <p:nvSpPr>
          <p:cNvPr id="66" name="テキスト ボックス 65">
            <a:extLst>
              <a:ext uri="{FF2B5EF4-FFF2-40B4-BE49-F238E27FC236}">
                <a16:creationId xmlns:a16="http://schemas.microsoft.com/office/drawing/2014/main" id="{220AA3C0-1BE3-CEAE-D6B8-88104E9A9180}"/>
              </a:ext>
            </a:extLst>
          </p:cNvPr>
          <p:cNvSpPr txBox="1"/>
          <p:nvPr/>
        </p:nvSpPr>
        <p:spPr>
          <a:xfrm>
            <a:off x="3008520" y="2252860"/>
            <a:ext cx="2669284" cy="1574265"/>
          </a:xfrm>
          <a:prstGeom prst="rect">
            <a:avLst/>
          </a:prstGeom>
          <a:noFill/>
        </p:spPr>
        <p:txBody>
          <a:bodyPr wrap="square" lIns="96000" tIns="48000" rIns="96000" bIns="48000" rtlCol="0">
            <a:spAutoFit/>
          </a:bodyPr>
          <a:lstStyle/>
          <a:p>
            <a:r>
              <a:rPr lang="en-US" altLang="ja-JP" sz="2000" b="1" dirty="0">
                <a:solidFill>
                  <a:schemeClr val="tx1">
                    <a:lumMod val="75000"/>
                    <a:lumOff val="25000"/>
                  </a:schemeClr>
                </a:solidFill>
              </a:rPr>
              <a:t>Anneal ribbon</a:t>
            </a:r>
          </a:p>
          <a:p>
            <a:r>
              <a:rPr lang="ja-JP" altLang="en-US" sz="2000" b="1" dirty="0">
                <a:solidFill>
                  <a:schemeClr val="tx1">
                    <a:lumMod val="75000"/>
                    <a:lumOff val="25000"/>
                  </a:schemeClr>
                </a:solidFill>
              </a:rPr>
              <a:t>　↓　　　</a:t>
            </a:r>
            <a:r>
              <a:rPr lang="en-US" altLang="ja-JP" sz="2000" b="1" dirty="0">
                <a:solidFill>
                  <a:schemeClr val="tx1">
                    <a:lumMod val="75000"/>
                    <a:lumOff val="25000"/>
                  </a:schemeClr>
                </a:solidFill>
              </a:rPr>
              <a:t>       </a:t>
            </a:r>
            <a:r>
              <a:rPr lang="ja-JP" altLang="en-US" sz="2000" b="1" dirty="0">
                <a:solidFill>
                  <a:schemeClr val="tx1">
                    <a:lumMod val="75000"/>
                    <a:lumOff val="25000"/>
                  </a:schemeClr>
                </a:solidFill>
              </a:rPr>
              <a:t>↓</a:t>
            </a:r>
            <a:endParaRPr lang="en-US" altLang="ja-JP" sz="2000" b="1" dirty="0">
              <a:solidFill>
                <a:schemeClr val="tx1">
                  <a:lumMod val="75000"/>
                  <a:lumOff val="25000"/>
                </a:schemeClr>
              </a:solidFill>
            </a:endParaRPr>
          </a:p>
          <a:p>
            <a:r>
              <a:rPr lang="en-US" altLang="ja-JP" sz="1400" b="1" dirty="0">
                <a:solidFill>
                  <a:schemeClr val="tx1">
                    <a:lumMod val="75000"/>
                    <a:lumOff val="25000"/>
                  </a:schemeClr>
                </a:solidFill>
              </a:rPr>
              <a:t>Lamination</a:t>
            </a:r>
            <a:r>
              <a:rPr lang="ja-JP" altLang="en-US" sz="2000" b="1" dirty="0">
                <a:solidFill>
                  <a:schemeClr val="tx1">
                    <a:lumMod val="75000"/>
                    <a:lumOff val="25000"/>
                  </a:schemeClr>
                </a:solidFill>
              </a:rPr>
              <a:t>  </a:t>
            </a:r>
            <a:r>
              <a:rPr lang="en-US" altLang="ja-JP" sz="1400" b="1" dirty="0">
                <a:solidFill>
                  <a:srgbClr val="FF0000"/>
                </a:solidFill>
              </a:rPr>
              <a:t>Shaping</a:t>
            </a:r>
          </a:p>
          <a:p>
            <a:r>
              <a:rPr lang="ja-JP" altLang="en-US" sz="2000" b="1" dirty="0">
                <a:solidFill>
                  <a:schemeClr val="tx1">
                    <a:lumMod val="75000"/>
                    <a:lumOff val="25000"/>
                  </a:schemeClr>
                </a:solidFill>
              </a:rPr>
              <a:t>　↓　　　       ↓</a:t>
            </a:r>
            <a:endParaRPr lang="en-US" altLang="ja-JP" sz="2000" b="1" dirty="0">
              <a:solidFill>
                <a:schemeClr val="tx1">
                  <a:lumMod val="75000"/>
                  <a:lumOff val="25000"/>
                </a:schemeClr>
              </a:solidFill>
            </a:endParaRPr>
          </a:p>
          <a:p>
            <a:r>
              <a:rPr lang="en-US" altLang="ja-JP" sz="1400" b="1" dirty="0">
                <a:solidFill>
                  <a:srgbClr val="FF0000"/>
                </a:solidFill>
              </a:rPr>
              <a:t>Shaping</a:t>
            </a:r>
            <a:r>
              <a:rPr lang="ja-JP" altLang="en-US" sz="1400" b="1" dirty="0">
                <a:solidFill>
                  <a:srgbClr val="FF0000"/>
                </a:solidFill>
              </a:rPr>
              <a:t>　   </a:t>
            </a:r>
            <a:r>
              <a:rPr lang="en-US" altLang="ja-JP" sz="1400" b="1" dirty="0"/>
              <a:t>Lamination</a:t>
            </a:r>
            <a:endParaRPr lang="ja-JP" altLang="en-US" sz="1400" b="1" dirty="0"/>
          </a:p>
        </p:txBody>
      </p:sp>
      <p:sp>
        <p:nvSpPr>
          <p:cNvPr id="67" name="テキスト ボックス 66">
            <a:extLst>
              <a:ext uri="{FF2B5EF4-FFF2-40B4-BE49-F238E27FC236}">
                <a16:creationId xmlns:a16="http://schemas.microsoft.com/office/drawing/2014/main" id="{0E07CA6E-4CE4-5480-91CE-B497CF605E19}"/>
              </a:ext>
            </a:extLst>
          </p:cNvPr>
          <p:cNvSpPr txBox="1"/>
          <p:nvPr/>
        </p:nvSpPr>
        <p:spPr>
          <a:xfrm>
            <a:off x="2861974" y="4662849"/>
            <a:ext cx="2181681" cy="1658904"/>
          </a:xfrm>
          <a:prstGeom prst="rect">
            <a:avLst/>
          </a:prstGeom>
          <a:noFill/>
        </p:spPr>
        <p:txBody>
          <a:bodyPr wrap="square" lIns="96000" tIns="48000" rIns="96000" bIns="48000" rtlCol="0">
            <a:spAutoFit/>
          </a:bodyPr>
          <a:lstStyle/>
          <a:p>
            <a:r>
              <a:rPr lang="en-US" altLang="ja-JP" sz="2000" b="1" dirty="0">
                <a:solidFill>
                  <a:schemeClr val="tx1">
                    <a:lumMod val="75000"/>
                    <a:lumOff val="25000"/>
                  </a:schemeClr>
                </a:solidFill>
              </a:rPr>
              <a:t>Shaping</a:t>
            </a:r>
            <a:endParaRPr lang="ja-JP" altLang="en-US" sz="2000" b="1" dirty="0">
              <a:solidFill>
                <a:schemeClr val="tx1">
                  <a:lumMod val="75000"/>
                  <a:lumOff val="25000"/>
                </a:schemeClr>
              </a:solidFill>
            </a:endParaRPr>
          </a:p>
          <a:p>
            <a:pPr>
              <a:lnSpc>
                <a:spcPts val="2400"/>
              </a:lnSpc>
            </a:pPr>
            <a:r>
              <a:rPr lang="ja-JP" altLang="en-US" sz="2000" b="1" dirty="0">
                <a:solidFill>
                  <a:schemeClr val="tx1">
                    <a:lumMod val="75000"/>
                    <a:lumOff val="25000"/>
                  </a:schemeClr>
                </a:solidFill>
              </a:rPr>
              <a:t>　    ↓</a:t>
            </a:r>
            <a:endParaRPr lang="en-US" altLang="ja-JP" sz="2000" b="1" dirty="0">
              <a:solidFill>
                <a:schemeClr val="tx1">
                  <a:lumMod val="75000"/>
                  <a:lumOff val="25000"/>
                </a:schemeClr>
              </a:solidFill>
            </a:endParaRPr>
          </a:p>
          <a:p>
            <a:r>
              <a:rPr lang="en-US" altLang="ja-JP" sz="2000" b="1" dirty="0">
                <a:solidFill>
                  <a:srgbClr val="FF0000"/>
                </a:solidFill>
              </a:rPr>
              <a:t>Parts anneal</a:t>
            </a:r>
          </a:p>
          <a:p>
            <a:pPr>
              <a:lnSpc>
                <a:spcPts val="2133"/>
              </a:lnSpc>
            </a:pPr>
            <a:r>
              <a:rPr lang="ja-JP" altLang="en-US" sz="2000" b="1" dirty="0">
                <a:solidFill>
                  <a:srgbClr val="FF0000"/>
                </a:solidFill>
              </a:rPr>
              <a:t>　    ↓</a:t>
            </a:r>
            <a:endParaRPr lang="en-US" altLang="ja-JP" sz="2000" b="1" dirty="0">
              <a:solidFill>
                <a:srgbClr val="FF0000"/>
              </a:solidFill>
            </a:endParaRPr>
          </a:p>
          <a:p>
            <a:r>
              <a:rPr lang="en-US" altLang="ja-JP" sz="2000" b="1" dirty="0">
                <a:solidFill>
                  <a:srgbClr val="FF0000"/>
                </a:solidFill>
              </a:rPr>
              <a:t>Lamination</a:t>
            </a:r>
          </a:p>
        </p:txBody>
      </p:sp>
      <p:sp>
        <p:nvSpPr>
          <p:cNvPr id="68" name="テキスト ボックス 67">
            <a:extLst>
              <a:ext uri="{FF2B5EF4-FFF2-40B4-BE49-F238E27FC236}">
                <a16:creationId xmlns:a16="http://schemas.microsoft.com/office/drawing/2014/main" id="{71A5316A-3B4C-13E7-7EBF-F25E8FCEB394}"/>
              </a:ext>
            </a:extLst>
          </p:cNvPr>
          <p:cNvSpPr txBox="1"/>
          <p:nvPr/>
        </p:nvSpPr>
        <p:spPr>
          <a:xfrm>
            <a:off x="5464651" y="3183125"/>
            <a:ext cx="2864501" cy="707886"/>
          </a:xfrm>
          <a:prstGeom prst="rect">
            <a:avLst/>
          </a:prstGeom>
          <a:solidFill>
            <a:schemeClr val="bg1"/>
          </a:solidFill>
          <a:ln>
            <a:solidFill>
              <a:schemeClr val="accent1"/>
            </a:solidFill>
          </a:ln>
        </p:spPr>
        <p:txBody>
          <a:bodyPr wrap="square" lIns="48000" rIns="48000" rtlCol="0">
            <a:spAutoFit/>
          </a:bodyPr>
          <a:lstStyle/>
          <a:p>
            <a:r>
              <a:rPr lang="ja-JP" altLang="en-US" sz="2000" b="1" dirty="0">
                <a:solidFill>
                  <a:schemeClr val="tx1">
                    <a:lumMod val="75000"/>
                    <a:lumOff val="25000"/>
                  </a:schemeClr>
                </a:solidFill>
              </a:rPr>
              <a:t>・</a:t>
            </a:r>
            <a:r>
              <a:rPr lang="en-US" altLang="ja-JP" sz="2000" b="1" dirty="0">
                <a:solidFill>
                  <a:schemeClr val="tx1">
                    <a:lumMod val="75000"/>
                    <a:lumOff val="25000"/>
                  </a:schemeClr>
                </a:solidFill>
              </a:rPr>
              <a:t>Simpler Shape is easier </a:t>
            </a:r>
            <a:endParaRPr lang="ja-JP" altLang="en-US" sz="2000" b="1" dirty="0">
              <a:solidFill>
                <a:schemeClr val="tx1">
                  <a:lumMod val="75000"/>
                  <a:lumOff val="25000"/>
                </a:schemeClr>
              </a:solidFill>
            </a:endParaRPr>
          </a:p>
        </p:txBody>
      </p:sp>
      <p:sp>
        <p:nvSpPr>
          <p:cNvPr id="69" name="テキスト ボックス 68">
            <a:extLst>
              <a:ext uri="{FF2B5EF4-FFF2-40B4-BE49-F238E27FC236}">
                <a16:creationId xmlns:a16="http://schemas.microsoft.com/office/drawing/2014/main" id="{22166068-4637-C89A-BDF9-0AB8C1ED1759}"/>
              </a:ext>
            </a:extLst>
          </p:cNvPr>
          <p:cNvSpPr txBox="1"/>
          <p:nvPr/>
        </p:nvSpPr>
        <p:spPr>
          <a:xfrm>
            <a:off x="5324985" y="4547832"/>
            <a:ext cx="3004167" cy="646331"/>
          </a:xfrm>
          <a:prstGeom prst="rect">
            <a:avLst/>
          </a:prstGeom>
          <a:solidFill>
            <a:schemeClr val="bg1"/>
          </a:solidFill>
          <a:ln>
            <a:solidFill>
              <a:schemeClr val="accent1"/>
            </a:solidFill>
          </a:ln>
        </p:spPr>
        <p:txBody>
          <a:bodyPr wrap="square" lIns="48000" rIns="48000" rtlCol="0">
            <a:spAutoFit/>
          </a:bodyPr>
          <a:lstStyle/>
          <a:p>
            <a:r>
              <a:rPr lang="ja-JP" altLang="en-US" sz="1800" b="1" dirty="0">
                <a:solidFill>
                  <a:schemeClr val="tx1">
                    <a:lumMod val="75000"/>
                    <a:lumOff val="25000"/>
                  </a:schemeClr>
                </a:solidFill>
              </a:rPr>
              <a:t>・</a:t>
            </a:r>
            <a:r>
              <a:rPr lang="en-US" altLang="ja-JP" sz="1800" b="1" dirty="0">
                <a:solidFill>
                  <a:schemeClr val="tx1">
                    <a:lumMod val="75000"/>
                    <a:lumOff val="25000"/>
                  </a:schemeClr>
                </a:solidFill>
              </a:rPr>
              <a:t> In-plane variation of contraction </a:t>
            </a:r>
            <a:endParaRPr lang="en-US" altLang="ja-JP" sz="1800" b="1" baseline="30000" dirty="0">
              <a:solidFill>
                <a:schemeClr val="tx1">
                  <a:lumMod val="75000"/>
                  <a:lumOff val="25000"/>
                </a:schemeClr>
              </a:solidFill>
            </a:endParaRPr>
          </a:p>
        </p:txBody>
      </p:sp>
      <p:sp>
        <p:nvSpPr>
          <p:cNvPr id="70" name="テキスト ボックス 69">
            <a:extLst>
              <a:ext uri="{FF2B5EF4-FFF2-40B4-BE49-F238E27FC236}">
                <a16:creationId xmlns:a16="http://schemas.microsoft.com/office/drawing/2014/main" id="{E79AFFDA-033A-0CD8-8F3B-020890787865}"/>
              </a:ext>
            </a:extLst>
          </p:cNvPr>
          <p:cNvSpPr txBox="1"/>
          <p:nvPr/>
        </p:nvSpPr>
        <p:spPr>
          <a:xfrm>
            <a:off x="5324985" y="5516731"/>
            <a:ext cx="3004167" cy="400110"/>
          </a:xfrm>
          <a:prstGeom prst="rect">
            <a:avLst/>
          </a:prstGeom>
          <a:solidFill>
            <a:schemeClr val="bg1"/>
          </a:solidFill>
          <a:ln>
            <a:solidFill>
              <a:schemeClr val="accent1"/>
            </a:solidFill>
          </a:ln>
        </p:spPr>
        <p:txBody>
          <a:bodyPr wrap="square" lIns="48000" rIns="48000" rtlCol="0">
            <a:spAutoFit/>
          </a:bodyPr>
          <a:lstStyle/>
          <a:p>
            <a:r>
              <a:rPr lang="ja-JP" altLang="en-US" sz="2000" b="1" dirty="0">
                <a:solidFill>
                  <a:schemeClr val="tx1">
                    <a:lumMod val="75000"/>
                    <a:lumOff val="25000"/>
                  </a:schemeClr>
                </a:solidFill>
              </a:rPr>
              <a:t>・</a:t>
            </a:r>
            <a:r>
              <a:rPr lang="en-US" altLang="ja-JP" sz="2000" b="1" dirty="0">
                <a:solidFill>
                  <a:schemeClr val="tx1">
                    <a:lumMod val="75000"/>
                    <a:lumOff val="25000"/>
                  </a:schemeClr>
                </a:solidFill>
              </a:rPr>
              <a:t>Handling issue</a:t>
            </a:r>
            <a:endParaRPr lang="ja-JP" altLang="en-US" sz="2000" b="1" dirty="0">
              <a:solidFill>
                <a:schemeClr val="tx1">
                  <a:lumMod val="75000"/>
                  <a:lumOff val="25000"/>
                </a:schemeClr>
              </a:solidFill>
            </a:endParaRPr>
          </a:p>
        </p:txBody>
      </p:sp>
      <p:sp>
        <p:nvSpPr>
          <p:cNvPr id="71" name="フリーフォーム: 図形 70">
            <a:extLst>
              <a:ext uri="{FF2B5EF4-FFF2-40B4-BE49-F238E27FC236}">
                <a16:creationId xmlns:a16="http://schemas.microsoft.com/office/drawing/2014/main" id="{127E6334-3C25-E604-CF23-9FBB45AE06F9}"/>
              </a:ext>
            </a:extLst>
          </p:cNvPr>
          <p:cNvSpPr/>
          <p:nvPr/>
        </p:nvSpPr>
        <p:spPr>
          <a:xfrm>
            <a:off x="3555601" y="2798554"/>
            <a:ext cx="2669284" cy="728353"/>
          </a:xfrm>
          <a:custGeom>
            <a:avLst/>
            <a:gdLst>
              <a:gd name="connsiteX0" fmla="*/ 0 w 1567543"/>
              <a:gd name="connsiteY0" fmla="*/ 546265 h 546265"/>
              <a:gd name="connsiteX1" fmla="*/ 522514 w 1567543"/>
              <a:gd name="connsiteY1" fmla="*/ 546265 h 546265"/>
              <a:gd name="connsiteX2" fmla="*/ 522514 w 1567543"/>
              <a:gd name="connsiteY2" fmla="*/ 0 h 546265"/>
              <a:gd name="connsiteX3" fmla="*/ 1567543 w 1567543"/>
              <a:gd name="connsiteY3" fmla="*/ 0 h 546265"/>
              <a:gd name="connsiteX0" fmla="*/ 0 w 1864305"/>
              <a:gd name="connsiteY0" fmla="*/ 546265 h 546265"/>
              <a:gd name="connsiteX1" fmla="*/ 522514 w 1864305"/>
              <a:gd name="connsiteY1" fmla="*/ 546265 h 546265"/>
              <a:gd name="connsiteX2" fmla="*/ 522514 w 1864305"/>
              <a:gd name="connsiteY2" fmla="*/ 0 h 546265"/>
              <a:gd name="connsiteX3" fmla="*/ 1864305 w 1864305"/>
              <a:gd name="connsiteY3" fmla="*/ 0 h 546265"/>
            </a:gdLst>
            <a:ahLst/>
            <a:cxnLst>
              <a:cxn ang="0">
                <a:pos x="connsiteX0" y="connsiteY0"/>
              </a:cxn>
              <a:cxn ang="0">
                <a:pos x="connsiteX1" y="connsiteY1"/>
              </a:cxn>
              <a:cxn ang="0">
                <a:pos x="connsiteX2" y="connsiteY2"/>
              </a:cxn>
              <a:cxn ang="0">
                <a:pos x="connsiteX3" y="connsiteY3"/>
              </a:cxn>
            </a:cxnLst>
            <a:rect l="l" t="t" r="r" b="b"/>
            <a:pathLst>
              <a:path w="1864305" h="546265">
                <a:moveTo>
                  <a:pt x="0" y="546265"/>
                </a:moveTo>
                <a:lnTo>
                  <a:pt x="522514" y="546265"/>
                </a:lnTo>
                <a:lnTo>
                  <a:pt x="522514" y="0"/>
                </a:lnTo>
                <a:lnTo>
                  <a:pt x="1864305" y="0"/>
                </a:lnTo>
              </a:path>
            </a:pathLst>
          </a:custGeom>
          <a:noFill/>
          <a:ln w="19050">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sz="1800"/>
          </a:p>
        </p:txBody>
      </p:sp>
      <p:cxnSp>
        <p:nvCxnSpPr>
          <p:cNvPr id="72" name="直線コネクタ 71">
            <a:extLst>
              <a:ext uri="{FF2B5EF4-FFF2-40B4-BE49-F238E27FC236}">
                <a16:creationId xmlns:a16="http://schemas.microsoft.com/office/drawing/2014/main" id="{08E2AEEE-4707-75FB-63A1-D2DA3B1A1422}"/>
              </a:ext>
            </a:extLst>
          </p:cNvPr>
          <p:cNvCxnSpPr>
            <a:cxnSpLocks/>
          </p:cNvCxnSpPr>
          <p:nvPr/>
        </p:nvCxnSpPr>
        <p:spPr>
          <a:xfrm>
            <a:off x="3075733" y="5154127"/>
            <a:ext cx="2030001" cy="0"/>
          </a:xfrm>
          <a:prstGeom prst="line">
            <a:avLst/>
          </a:prstGeom>
          <a:ln w="19050">
            <a:prstDash val="dash"/>
          </a:ln>
        </p:spPr>
        <p:style>
          <a:lnRef idx="2">
            <a:schemeClr val="accent1"/>
          </a:lnRef>
          <a:fillRef idx="0">
            <a:schemeClr val="accent1"/>
          </a:fillRef>
          <a:effectRef idx="1">
            <a:schemeClr val="accent1"/>
          </a:effectRef>
          <a:fontRef idx="minor">
            <a:schemeClr val="tx1"/>
          </a:fontRef>
        </p:style>
      </p:cxnSp>
      <p:sp>
        <p:nvSpPr>
          <p:cNvPr id="73" name="テキスト ボックス 72">
            <a:extLst>
              <a:ext uri="{FF2B5EF4-FFF2-40B4-BE49-F238E27FC236}">
                <a16:creationId xmlns:a16="http://schemas.microsoft.com/office/drawing/2014/main" id="{92CBC2D8-EA1A-B3F6-9051-1771A572EC8F}"/>
              </a:ext>
            </a:extLst>
          </p:cNvPr>
          <p:cNvSpPr txBox="1"/>
          <p:nvPr/>
        </p:nvSpPr>
        <p:spPr>
          <a:xfrm>
            <a:off x="5353948" y="2218174"/>
            <a:ext cx="1023037" cy="307777"/>
          </a:xfrm>
          <a:prstGeom prst="rect">
            <a:avLst/>
          </a:prstGeom>
          <a:noFill/>
        </p:spPr>
        <p:txBody>
          <a:bodyPr wrap="none" rtlCol="0">
            <a:spAutoFit/>
          </a:bodyPr>
          <a:lstStyle/>
          <a:p>
            <a:r>
              <a:rPr lang="en-US" altLang="ja-JP" sz="1400" b="1" i="1" dirty="0">
                <a:solidFill>
                  <a:schemeClr val="accent2">
                    <a:lumMod val="75000"/>
                  </a:schemeClr>
                </a:solidFill>
              </a:rPr>
              <a:t>Material</a:t>
            </a:r>
            <a:endParaRPr lang="ja-JP" altLang="en-US" sz="1400" b="1" i="1" dirty="0">
              <a:solidFill>
                <a:schemeClr val="accent2">
                  <a:lumMod val="75000"/>
                </a:schemeClr>
              </a:solidFill>
            </a:endParaRPr>
          </a:p>
        </p:txBody>
      </p:sp>
      <p:sp>
        <p:nvSpPr>
          <p:cNvPr id="74" name="テキスト ボックス 73">
            <a:extLst>
              <a:ext uri="{FF2B5EF4-FFF2-40B4-BE49-F238E27FC236}">
                <a16:creationId xmlns:a16="http://schemas.microsoft.com/office/drawing/2014/main" id="{F1C8E2A6-76A4-D164-5D68-6167C95A3B5D}"/>
              </a:ext>
            </a:extLst>
          </p:cNvPr>
          <p:cNvSpPr txBox="1"/>
          <p:nvPr/>
        </p:nvSpPr>
        <p:spPr>
          <a:xfrm>
            <a:off x="5340842" y="2800915"/>
            <a:ext cx="1223412" cy="307777"/>
          </a:xfrm>
          <a:prstGeom prst="rect">
            <a:avLst/>
          </a:prstGeom>
          <a:noFill/>
        </p:spPr>
        <p:txBody>
          <a:bodyPr wrap="none" rtlCol="0">
            <a:spAutoFit/>
          </a:bodyPr>
          <a:lstStyle/>
          <a:p>
            <a:r>
              <a:rPr lang="en-US" altLang="ja-JP" sz="1400" b="1" i="1" dirty="0">
                <a:solidFill>
                  <a:schemeClr val="accent4">
                    <a:lumMod val="75000"/>
                  </a:schemeClr>
                </a:solidFill>
              </a:rPr>
              <a:t>Machining</a:t>
            </a:r>
            <a:endParaRPr lang="ja-JP" altLang="en-US" sz="1400" b="1" i="1" dirty="0">
              <a:solidFill>
                <a:schemeClr val="accent4">
                  <a:lumMod val="75000"/>
                </a:schemeClr>
              </a:solidFill>
            </a:endParaRPr>
          </a:p>
        </p:txBody>
      </p:sp>
      <p:sp>
        <p:nvSpPr>
          <p:cNvPr id="75" name="テキスト ボックス 74">
            <a:extLst>
              <a:ext uri="{FF2B5EF4-FFF2-40B4-BE49-F238E27FC236}">
                <a16:creationId xmlns:a16="http://schemas.microsoft.com/office/drawing/2014/main" id="{2CB9FFE5-743A-1B2B-1556-65576B4EDA30}"/>
              </a:ext>
            </a:extLst>
          </p:cNvPr>
          <p:cNvSpPr txBox="1"/>
          <p:nvPr/>
        </p:nvSpPr>
        <p:spPr>
          <a:xfrm>
            <a:off x="4334852" y="4762518"/>
            <a:ext cx="1023037" cy="307777"/>
          </a:xfrm>
          <a:prstGeom prst="rect">
            <a:avLst/>
          </a:prstGeom>
          <a:noFill/>
        </p:spPr>
        <p:txBody>
          <a:bodyPr wrap="none" rtlCol="0">
            <a:spAutoFit/>
          </a:bodyPr>
          <a:lstStyle/>
          <a:p>
            <a:r>
              <a:rPr lang="en-US" altLang="ja-JP" sz="1400" b="1" i="1" dirty="0">
                <a:solidFill>
                  <a:schemeClr val="accent2">
                    <a:lumMod val="75000"/>
                  </a:schemeClr>
                </a:solidFill>
              </a:rPr>
              <a:t>Material</a:t>
            </a:r>
            <a:endParaRPr lang="ja-JP" altLang="en-US" sz="1400" b="1" i="1" dirty="0">
              <a:solidFill>
                <a:schemeClr val="accent2">
                  <a:lumMod val="75000"/>
                </a:schemeClr>
              </a:solidFill>
            </a:endParaRPr>
          </a:p>
        </p:txBody>
      </p:sp>
      <p:sp>
        <p:nvSpPr>
          <p:cNvPr id="76" name="テキスト ボックス 75">
            <a:extLst>
              <a:ext uri="{FF2B5EF4-FFF2-40B4-BE49-F238E27FC236}">
                <a16:creationId xmlns:a16="http://schemas.microsoft.com/office/drawing/2014/main" id="{06EFEA21-25BD-0664-FF4C-6479EF805EF7}"/>
              </a:ext>
            </a:extLst>
          </p:cNvPr>
          <p:cNvSpPr txBox="1"/>
          <p:nvPr/>
        </p:nvSpPr>
        <p:spPr>
          <a:xfrm>
            <a:off x="4927177" y="5193740"/>
            <a:ext cx="1223412" cy="307777"/>
          </a:xfrm>
          <a:prstGeom prst="rect">
            <a:avLst/>
          </a:prstGeom>
          <a:noFill/>
        </p:spPr>
        <p:txBody>
          <a:bodyPr wrap="none" rtlCol="0">
            <a:spAutoFit/>
          </a:bodyPr>
          <a:lstStyle/>
          <a:p>
            <a:r>
              <a:rPr lang="en-US" altLang="ja-JP" sz="1400" b="1" i="1" dirty="0">
                <a:solidFill>
                  <a:schemeClr val="accent4">
                    <a:lumMod val="75000"/>
                  </a:schemeClr>
                </a:solidFill>
              </a:rPr>
              <a:t>Machining</a:t>
            </a:r>
            <a:endParaRPr lang="ja-JP" altLang="en-US" sz="1400" b="1" i="1" dirty="0">
              <a:solidFill>
                <a:schemeClr val="accent4">
                  <a:lumMod val="75000"/>
                </a:schemeClr>
              </a:solidFill>
            </a:endParaRPr>
          </a:p>
        </p:txBody>
      </p:sp>
    </p:spTree>
    <p:extLst>
      <p:ext uri="{BB962C8B-B14F-4D97-AF65-F5344CB8AC3E}">
        <p14:creationId xmlns:p14="http://schemas.microsoft.com/office/powerpoint/2010/main" val="21814087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66018" y="184607"/>
            <a:ext cx="8229600" cy="634082"/>
          </a:xfrm>
        </p:spPr>
        <p:txBody>
          <a:bodyPr>
            <a:normAutofit/>
          </a:bodyPr>
          <a:lstStyle/>
          <a:p>
            <a:pPr algn="l"/>
            <a:r>
              <a:rPr lang="en-US" altLang="ja-JP" dirty="0"/>
              <a:t>Conclusion</a:t>
            </a:r>
            <a:endParaRPr kumimoji="1" lang="ja-JP" altLang="en-US" dirty="0"/>
          </a:p>
        </p:txBody>
      </p:sp>
      <p:sp>
        <p:nvSpPr>
          <p:cNvPr id="3" name="コンテンツ プレースホルダ 2"/>
          <p:cNvSpPr>
            <a:spLocks noGrp="1"/>
          </p:cNvSpPr>
          <p:nvPr>
            <p:ph idx="1"/>
          </p:nvPr>
        </p:nvSpPr>
        <p:spPr>
          <a:xfrm>
            <a:off x="983432" y="1124744"/>
            <a:ext cx="9924974" cy="5231608"/>
          </a:xfrm>
        </p:spPr>
        <p:txBody>
          <a:bodyPr>
            <a:normAutofit lnSpcReduction="10000"/>
          </a:bodyPr>
          <a:lstStyle/>
          <a:p>
            <a:pPr algn="just">
              <a:lnSpc>
                <a:spcPct val="100000"/>
              </a:lnSpc>
            </a:pPr>
            <a:r>
              <a:rPr lang="en-US" altLang="ja-JP" sz="2800" dirty="0"/>
              <a:t>In present speak, the magnetic properties and their applications of </a:t>
            </a:r>
            <a:r>
              <a:rPr lang="en-US" altLang="ja-JP" sz="2800" dirty="0">
                <a:solidFill>
                  <a:srgbClr val="FF0000"/>
                </a:solidFill>
              </a:rPr>
              <a:t>the nanocrystalline alloy ribbons </a:t>
            </a:r>
            <a:r>
              <a:rPr lang="en-US" altLang="ja-JP" sz="2800" dirty="0"/>
              <a:t>were introduced.   Developed materials can be one of the best candidate for next generation </a:t>
            </a:r>
            <a:r>
              <a:rPr lang="en-US" altLang="ja-JP" sz="2800" dirty="0">
                <a:solidFill>
                  <a:srgbClr val="FF0000"/>
                </a:solidFill>
              </a:rPr>
              <a:t>power electronics materials </a:t>
            </a:r>
            <a:r>
              <a:rPr lang="en-US" altLang="ja-JP" sz="2800" dirty="0"/>
              <a:t>from </a:t>
            </a:r>
            <a:r>
              <a:rPr lang="en-US" altLang="ja-JP" sz="2800" dirty="0">
                <a:solidFill>
                  <a:srgbClr val="FF0000"/>
                </a:solidFill>
              </a:rPr>
              <a:t>several kHz to </a:t>
            </a:r>
            <a:r>
              <a:rPr lang="en-US" altLang="ja-JP" sz="2800" dirty="0" err="1">
                <a:solidFill>
                  <a:srgbClr val="FF0000"/>
                </a:solidFill>
              </a:rPr>
              <a:t>MHz</a:t>
            </a:r>
            <a:r>
              <a:rPr lang="en-US" altLang="ja-JP" sz="2800" dirty="0" err="1"/>
              <a:t>.</a:t>
            </a:r>
            <a:endParaRPr lang="en-US" altLang="ja-JP" sz="2800" dirty="0"/>
          </a:p>
          <a:p>
            <a:pPr marL="285750" indent="-285750" algn="just">
              <a:lnSpc>
                <a:spcPct val="100000"/>
              </a:lnSpc>
              <a:buFont typeface="Arial" panose="020B0604020202020204" pitchFamily="34" charset="0"/>
              <a:buChar char="•"/>
            </a:pPr>
            <a:r>
              <a:rPr lang="en-US" altLang="ja-JP" sz="2800" dirty="0"/>
              <a:t>FINEMET</a:t>
            </a:r>
            <a:r>
              <a:rPr lang="en-US" altLang="ja-JP" sz="2800" baseline="30000" dirty="0"/>
              <a:t>® </a:t>
            </a:r>
            <a:r>
              <a:rPr lang="en-US" altLang="ja-JP" sz="2800" dirty="0"/>
              <a:t>is designed having zero </a:t>
            </a:r>
            <a:r>
              <a:rPr lang="en-US" altLang="ja-JP" sz="2800" i="1" dirty="0"/>
              <a:t>K</a:t>
            </a:r>
            <a:r>
              <a:rPr lang="en-US" altLang="ja-JP" sz="2800" dirty="0"/>
              <a:t> and zero </a:t>
            </a:r>
            <a:r>
              <a:rPr lang="en-US" altLang="ja-JP" sz="2800" i="1" dirty="0">
                <a:latin typeface="Symbol" panose="05050102010706020507" pitchFamily="18" charset="2"/>
              </a:rPr>
              <a:t>l</a:t>
            </a:r>
            <a:r>
              <a:rPr lang="en-US" altLang="ja-JP" sz="2800" dirty="0"/>
              <a:t> with high </a:t>
            </a:r>
            <a:r>
              <a:rPr lang="en-US" altLang="ja-JP" sz="2800" i="1" dirty="0"/>
              <a:t>B</a:t>
            </a:r>
            <a:r>
              <a:rPr lang="en-US" altLang="ja-JP" sz="2800" baseline="-25000" dirty="0"/>
              <a:t>s</a:t>
            </a:r>
            <a:r>
              <a:rPr lang="en-US" altLang="ja-JP" sz="2800" dirty="0"/>
              <a:t> owing to its nanocrystalline structure.  </a:t>
            </a:r>
          </a:p>
          <a:p>
            <a:pPr marL="285750" indent="-285750" algn="just">
              <a:lnSpc>
                <a:spcPct val="100000"/>
              </a:lnSpc>
              <a:buFont typeface="Arial" panose="020B0604020202020204" pitchFamily="34" charset="0"/>
              <a:buChar char="•"/>
            </a:pPr>
            <a:r>
              <a:rPr lang="en-US" altLang="ja-JP" sz="2800" dirty="0"/>
              <a:t>In high </a:t>
            </a:r>
            <a:r>
              <a:rPr lang="en-US" altLang="ja-JP" sz="2800" i="1" dirty="0"/>
              <a:t>B</a:t>
            </a:r>
            <a:r>
              <a:rPr lang="en-US" altLang="ja-JP" sz="2800" baseline="-25000" dirty="0"/>
              <a:t>s</a:t>
            </a:r>
            <a:r>
              <a:rPr lang="en-US" altLang="ja-JP" sz="2800" dirty="0"/>
              <a:t> nanocrystalline alloy, owing to high Fe content nanocrystalline structure, </a:t>
            </a:r>
            <a:r>
              <a:rPr lang="en-US" altLang="ja-JP" sz="2800" dirty="0">
                <a:solidFill>
                  <a:srgbClr val="FF0000"/>
                </a:solidFill>
              </a:rPr>
              <a:t>high </a:t>
            </a:r>
            <a:r>
              <a:rPr lang="en-US" altLang="ja-JP" sz="2800" i="1" dirty="0">
                <a:solidFill>
                  <a:srgbClr val="FF0000"/>
                </a:solidFill>
              </a:rPr>
              <a:t>B</a:t>
            </a:r>
            <a:r>
              <a:rPr lang="en-US" altLang="ja-JP" sz="2800" baseline="-25000" dirty="0">
                <a:solidFill>
                  <a:srgbClr val="FF0000"/>
                </a:solidFill>
              </a:rPr>
              <a:t>s</a:t>
            </a:r>
            <a:r>
              <a:rPr lang="en-US" altLang="ja-JP" sz="2800" dirty="0">
                <a:solidFill>
                  <a:srgbClr val="FF0000"/>
                </a:solidFill>
              </a:rPr>
              <a:t> </a:t>
            </a:r>
            <a:r>
              <a:rPr lang="en-US" altLang="ja-JP" sz="2800" dirty="0"/>
              <a:t>and </a:t>
            </a:r>
            <a:r>
              <a:rPr lang="en-US" altLang="ja-JP" sz="2800" dirty="0">
                <a:solidFill>
                  <a:srgbClr val="FF0000"/>
                </a:solidFill>
              </a:rPr>
              <a:t>low core loss </a:t>
            </a:r>
            <a:r>
              <a:rPr lang="en-US" altLang="ja-JP" sz="2800" dirty="0"/>
              <a:t>can be realized simultaneously.</a:t>
            </a:r>
          </a:p>
        </p:txBody>
      </p:sp>
      <p:sp>
        <p:nvSpPr>
          <p:cNvPr id="4" name="スライド番号プレースホルダ 3"/>
          <p:cNvSpPr>
            <a:spLocks noGrp="1"/>
          </p:cNvSpPr>
          <p:nvPr>
            <p:ph type="sldNum" sz="quarter" idx="4294967295"/>
          </p:nvPr>
        </p:nvSpPr>
        <p:spPr>
          <a:xfrm>
            <a:off x="9448800" y="6356350"/>
            <a:ext cx="2743200" cy="365125"/>
          </a:xfrm>
          <a:prstGeom prst="rect">
            <a:avLst/>
          </a:prstGeom>
        </p:spPr>
        <p:txBody>
          <a:bodyPr/>
          <a:lstStyle/>
          <a:p>
            <a:pPr>
              <a:defRPr/>
            </a:pPr>
            <a:fld id="{3A982D81-60BA-4C71-A707-A42A7FC2EA3F}" type="slidenum">
              <a:rPr lang="ja-JP" altLang="en-US" smtClean="0"/>
              <a:pPr>
                <a:defRPr/>
              </a:pPr>
              <a:t>47</a:t>
            </a:fld>
            <a:endParaRPr lang="ja-JP" altLang="en-US"/>
          </a:p>
        </p:txBody>
      </p:sp>
    </p:spTree>
    <p:extLst>
      <p:ext uri="{BB962C8B-B14F-4D97-AF65-F5344CB8AC3E}">
        <p14:creationId xmlns:p14="http://schemas.microsoft.com/office/powerpoint/2010/main" val="392194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1">
            <a:extLst>
              <a:ext uri="{FF2B5EF4-FFF2-40B4-BE49-F238E27FC236}">
                <a16:creationId xmlns:a16="http://schemas.microsoft.com/office/drawing/2014/main" id="{DF9146E7-A41B-697F-5E86-05D2EDA83C3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22087" y="3962270"/>
            <a:ext cx="3101975" cy="232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図 4">
            <a:extLst>
              <a:ext uri="{FF2B5EF4-FFF2-40B4-BE49-F238E27FC236}">
                <a16:creationId xmlns:a16="http://schemas.microsoft.com/office/drawing/2014/main" id="{F15E3E24-660B-CE6A-64C7-ECF34A96BED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31388" y="2114292"/>
            <a:ext cx="3341687" cy="235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図 8">
            <a:extLst>
              <a:ext uri="{FF2B5EF4-FFF2-40B4-BE49-F238E27FC236}">
                <a16:creationId xmlns:a16="http://schemas.microsoft.com/office/drawing/2014/main" id="{ED94A26B-0DE8-60B0-1864-107B961C1CA3}"/>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43430" y="4326359"/>
            <a:ext cx="1998663" cy="186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タイトル 1">
            <a:extLst>
              <a:ext uri="{FF2B5EF4-FFF2-40B4-BE49-F238E27FC236}">
                <a16:creationId xmlns:a16="http://schemas.microsoft.com/office/drawing/2014/main" id="{96E28780-53EC-F942-A61D-49D9A9F9E6EB}"/>
              </a:ext>
            </a:extLst>
          </p:cNvPr>
          <p:cNvSpPr>
            <a:spLocks noGrp="1"/>
          </p:cNvSpPr>
          <p:nvPr>
            <p:ph type="title"/>
          </p:nvPr>
        </p:nvSpPr>
        <p:spPr>
          <a:xfrm>
            <a:off x="563908" y="185310"/>
            <a:ext cx="7939135" cy="387856"/>
          </a:xfrm>
        </p:spPr>
        <p:txBody>
          <a:bodyPr/>
          <a:lstStyle/>
          <a:p>
            <a:r>
              <a:rPr lang="en-US" altLang="ja-JP" spc="-50" dirty="0">
                <a:latin typeface="Arial" panose="020B0604020202020204" pitchFamily="34" charset="0"/>
                <a:cs typeface="Arial" panose="020B0604020202020204" pitchFamily="34" charset="0"/>
              </a:rPr>
              <a:t>Power Electronics Materials </a:t>
            </a:r>
            <a:r>
              <a:rPr kumimoji="1" lang="en-US" altLang="ja-JP" sz="2400" b="1" dirty="0">
                <a:latin typeface="Arial" panose="020B0604020202020204" pitchFamily="34" charset="0"/>
                <a:cs typeface="Arial" panose="020B0604020202020204" pitchFamily="34" charset="0"/>
              </a:rPr>
              <a:t>Business Unit</a:t>
            </a:r>
            <a:r>
              <a:rPr kumimoji="1" lang="en-US" altLang="ja-JP" sz="2400" dirty="0">
                <a:latin typeface="Arial" panose="020B0604020202020204" pitchFamily="34" charset="0"/>
                <a:cs typeface="Arial" panose="020B0604020202020204" pitchFamily="34" charset="0"/>
              </a:rPr>
              <a:t> </a:t>
            </a:r>
            <a:endParaRPr kumimoji="1" lang="ja-JP" altLang="en-US" dirty="0">
              <a:latin typeface="Arial" panose="020B0604020202020204" pitchFamily="34" charset="0"/>
              <a:cs typeface="Arial" panose="020B0604020202020204" pitchFamily="34" charset="0"/>
            </a:endParaRPr>
          </a:p>
        </p:txBody>
      </p:sp>
      <p:cxnSp>
        <p:nvCxnSpPr>
          <p:cNvPr id="53" name="直線矢印コネクタ 8">
            <a:extLst>
              <a:ext uri="{FF2B5EF4-FFF2-40B4-BE49-F238E27FC236}">
                <a16:creationId xmlns:a16="http://schemas.microsoft.com/office/drawing/2014/main" id="{FE1CD2F2-CF7B-45FC-9301-7C9719328BF1}"/>
              </a:ext>
            </a:extLst>
          </p:cNvPr>
          <p:cNvCxnSpPr>
            <a:cxnSpLocks noChangeShapeType="1"/>
            <a:stCxn id="15" idx="1"/>
          </p:cNvCxnSpPr>
          <p:nvPr/>
        </p:nvCxnSpPr>
        <p:spPr bwMode="auto">
          <a:xfrm flipH="1">
            <a:off x="6732070" y="3089573"/>
            <a:ext cx="2526230" cy="450002"/>
          </a:xfrm>
          <a:prstGeom prst="straightConnector1">
            <a:avLst/>
          </a:prstGeom>
          <a:noFill/>
          <a:ln w="28575" algn="ctr">
            <a:solidFill>
              <a:srgbClr val="002060"/>
            </a:solidFill>
            <a:round/>
            <a:headEnd/>
            <a:tailEnd type="oval" w="med" len="med"/>
          </a:ln>
          <a:effectLst>
            <a:glow rad="76200">
              <a:schemeClr val="bg1">
                <a:alpha val="62000"/>
              </a:schemeClr>
            </a:glow>
          </a:effectLst>
          <a:extLst>
            <a:ext uri="{909E8E84-426E-40DD-AFC4-6F175D3DCCD1}">
              <a14:hiddenFill xmlns:a14="http://schemas.microsoft.com/office/drawing/2010/main">
                <a:noFill/>
              </a14:hiddenFill>
            </a:ext>
          </a:extLst>
        </p:spPr>
      </p:cxnSp>
      <p:cxnSp>
        <p:nvCxnSpPr>
          <p:cNvPr id="54" name="直線矢印コネクタ 62">
            <a:extLst>
              <a:ext uri="{FF2B5EF4-FFF2-40B4-BE49-F238E27FC236}">
                <a16:creationId xmlns:a16="http://schemas.microsoft.com/office/drawing/2014/main" id="{A4AD17A0-05A1-436C-A3B4-9F8363E68BF4}"/>
              </a:ext>
            </a:extLst>
          </p:cNvPr>
          <p:cNvCxnSpPr>
            <a:cxnSpLocks noChangeShapeType="1"/>
            <a:stCxn id="10" idx="3"/>
          </p:cNvCxnSpPr>
          <p:nvPr/>
        </p:nvCxnSpPr>
        <p:spPr bwMode="auto">
          <a:xfrm>
            <a:off x="2931652" y="5264944"/>
            <a:ext cx="1289474" cy="0"/>
          </a:xfrm>
          <a:prstGeom prst="straightConnector1">
            <a:avLst/>
          </a:prstGeom>
          <a:noFill/>
          <a:ln w="28575" algn="ctr">
            <a:solidFill>
              <a:srgbClr val="002060"/>
            </a:solidFill>
            <a:round/>
            <a:headEnd/>
            <a:tailEnd type="oval" w="med" len="med"/>
          </a:ln>
          <a:effectLst>
            <a:glow rad="76200">
              <a:schemeClr val="bg1">
                <a:alpha val="62000"/>
              </a:schemeClr>
            </a:glow>
          </a:effectLst>
          <a:extLst>
            <a:ext uri="{909E8E84-426E-40DD-AFC4-6F175D3DCCD1}">
              <a14:hiddenFill xmlns:a14="http://schemas.microsoft.com/office/drawing/2010/main">
                <a:noFill/>
              </a14:hiddenFill>
            </a:ext>
          </a:extLst>
        </p:spPr>
      </p:cxnSp>
      <p:sp>
        <p:nvSpPr>
          <p:cNvPr id="56" name="テキスト ボックス 55">
            <a:extLst>
              <a:ext uri="{FF2B5EF4-FFF2-40B4-BE49-F238E27FC236}">
                <a16:creationId xmlns:a16="http://schemas.microsoft.com/office/drawing/2014/main" id="{D6D9056E-7D2D-43BE-BDDB-026223B1667E}"/>
              </a:ext>
            </a:extLst>
          </p:cNvPr>
          <p:cNvSpPr txBox="1"/>
          <p:nvPr/>
        </p:nvSpPr>
        <p:spPr>
          <a:xfrm>
            <a:off x="4654181" y="5836726"/>
            <a:ext cx="1962150" cy="257369"/>
          </a:xfrm>
          <a:prstGeom prst="rect">
            <a:avLst/>
          </a:prstGeom>
          <a:noFill/>
        </p:spPr>
        <p:txBody>
          <a:bodyPr lIns="36000" tIns="36000" rIns="36000" bIns="36000" anchor="ctr">
            <a:spAutoFit/>
          </a:bodyPr>
          <a:lstStyle/>
          <a:p>
            <a:pPr algn="ctr">
              <a:defRPr/>
            </a:pPr>
            <a:r>
              <a:rPr kumimoji="0" lang="en-US" altLang="ja-JP" sz="1200" kern="0" dirty="0">
                <a:solidFill>
                  <a:schemeClr val="tx1">
                    <a:lumMod val="50000"/>
                    <a:lumOff val="50000"/>
                  </a:schemeClr>
                </a:solidFill>
                <a:latin typeface="Arial" panose="020B0604020202020204" pitchFamily="34" charset="0"/>
                <a:cs typeface="Arial" panose="020B0604020202020204" pitchFamily="34" charset="0"/>
              </a:rPr>
              <a:t>[Motor]</a:t>
            </a:r>
            <a:endParaRPr kumimoji="0" lang="ja-JP" altLang="en-US" sz="1200" kern="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57" name="タイトル 1">
            <a:extLst>
              <a:ext uri="{FF2B5EF4-FFF2-40B4-BE49-F238E27FC236}">
                <a16:creationId xmlns:a16="http://schemas.microsoft.com/office/drawing/2014/main" id="{290284D6-7CAD-49A8-A788-731712163A18}"/>
              </a:ext>
            </a:extLst>
          </p:cNvPr>
          <p:cNvSpPr txBox="1">
            <a:spLocks/>
          </p:cNvSpPr>
          <p:nvPr/>
        </p:nvSpPr>
        <p:spPr bwMode="auto">
          <a:xfrm>
            <a:off x="507417" y="1244364"/>
            <a:ext cx="11100626" cy="362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93713">
              <a:defRPr kumimoji="1" sz="1400" b="1">
                <a:solidFill>
                  <a:schemeClr val="tx1"/>
                </a:solidFill>
                <a:latin typeface="Arial" panose="020B0604020202020204" pitchFamily="34" charset="0"/>
                <a:ea typeface="ＭＳ Ｐゴシック" panose="020B0600070205080204" pitchFamily="50" charset="-128"/>
              </a:defRPr>
            </a:lvl1pPr>
            <a:lvl2pPr marL="742950" indent="-285750" defTabSz="493713">
              <a:defRPr kumimoji="1" sz="1400" b="1">
                <a:solidFill>
                  <a:schemeClr val="tx1"/>
                </a:solidFill>
                <a:latin typeface="Arial" panose="020B0604020202020204" pitchFamily="34" charset="0"/>
                <a:ea typeface="ＭＳ Ｐゴシック" panose="020B0600070205080204" pitchFamily="50" charset="-128"/>
              </a:defRPr>
            </a:lvl2pPr>
            <a:lvl3pPr marL="1143000" indent="-228600" defTabSz="493713">
              <a:defRPr kumimoji="1" sz="1400" b="1">
                <a:solidFill>
                  <a:schemeClr val="tx1"/>
                </a:solidFill>
                <a:latin typeface="Arial" panose="020B0604020202020204" pitchFamily="34" charset="0"/>
                <a:ea typeface="ＭＳ Ｐゴシック" panose="020B0600070205080204" pitchFamily="50" charset="-128"/>
              </a:defRPr>
            </a:lvl3pPr>
            <a:lvl4pPr marL="1600200" indent="-228600" defTabSz="493713">
              <a:defRPr kumimoji="1" sz="1400" b="1">
                <a:solidFill>
                  <a:schemeClr val="tx1"/>
                </a:solidFill>
                <a:latin typeface="Arial" panose="020B0604020202020204" pitchFamily="34" charset="0"/>
                <a:ea typeface="ＭＳ Ｐゴシック" panose="020B0600070205080204" pitchFamily="50" charset="-128"/>
              </a:defRPr>
            </a:lvl4pPr>
            <a:lvl5pPr marL="2057400" indent="-228600" defTabSz="493713">
              <a:defRPr kumimoji="1" sz="1400" b="1">
                <a:solidFill>
                  <a:schemeClr val="tx1"/>
                </a:solidFill>
                <a:latin typeface="Arial" panose="020B0604020202020204" pitchFamily="34" charset="0"/>
                <a:ea typeface="ＭＳ Ｐゴシック" panose="020B0600070205080204" pitchFamily="50" charset="-128"/>
              </a:defRPr>
            </a:lvl5pPr>
            <a:lvl6pPr marL="2514600" indent="-228600" defTabSz="493713" eaLnBrk="0" fontAlgn="base" hangingPunct="0">
              <a:spcBef>
                <a:spcPct val="0"/>
              </a:spcBef>
              <a:spcAft>
                <a:spcPct val="0"/>
              </a:spcAft>
              <a:defRPr kumimoji="1" sz="1400" b="1">
                <a:solidFill>
                  <a:schemeClr val="tx1"/>
                </a:solidFill>
                <a:latin typeface="Arial" panose="020B0604020202020204" pitchFamily="34" charset="0"/>
                <a:ea typeface="ＭＳ Ｐゴシック" panose="020B0600070205080204" pitchFamily="50" charset="-128"/>
              </a:defRPr>
            </a:lvl6pPr>
            <a:lvl7pPr marL="2971800" indent="-228600" defTabSz="493713" eaLnBrk="0" fontAlgn="base" hangingPunct="0">
              <a:spcBef>
                <a:spcPct val="0"/>
              </a:spcBef>
              <a:spcAft>
                <a:spcPct val="0"/>
              </a:spcAft>
              <a:defRPr kumimoji="1" sz="1400" b="1">
                <a:solidFill>
                  <a:schemeClr val="tx1"/>
                </a:solidFill>
                <a:latin typeface="Arial" panose="020B0604020202020204" pitchFamily="34" charset="0"/>
                <a:ea typeface="ＭＳ Ｐゴシック" panose="020B0600070205080204" pitchFamily="50" charset="-128"/>
              </a:defRPr>
            </a:lvl7pPr>
            <a:lvl8pPr marL="3429000" indent="-228600" defTabSz="493713" eaLnBrk="0" fontAlgn="base" hangingPunct="0">
              <a:spcBef>
                <a:spcPct val="0"/>
              </a:spcBef>
              <a:spcAft>
                <a:spcPct val="0"/>
              </a:spcAft>
              <a:defRPr kumimoji="1" sz="1400" b="1">
                <a:solidFill>
                  <a:schemeClr val="tx1"/>
                </a:solidFill>
                <a:latin typeface="Arial" panose="020B0604020202020204" pitchFamily="34" charset="0"/>
                <a:ea typeface="ＭＳ Ｐゴシック" panose="020B0600070205080204" pitchFamily="50" charset="-128"/>
              </a:defRPr>
            </a:lvl8pPr>
            <a:lvl9pPr marL="3886200" indent="-228600" defTabSz="493713" eaLnBrk="0" fontAlgn="base" hangingPunct="0">
              <a:spcBef>
                <a:spcPct val="0"/>
              </a:spcBef>
              <a:spcAft>
                <a:spcPct val="0"/>
              </a:spcAft>
              <a:defRPr kumimoji="1" sz="1400" b="1">
                <a:solidFill>
                  <a:schemeClr val="tx1"/>
                </a:solidFill>
                <a:latin typeface="Arial" panose="020B0604020202020204" pitchFamily="34" charset="0"/>
                <a:ea typeface="ＭＳ Ｐゴシック" panose="020B0600070205080204" pitchFamily="50" charset="-128"/>
              </a:defRPr>
            </a:lvl9pPr>
          </a:lstStyle>
          <a:p>
            <a:pPr eaLnBrk="1" hangingPunct="1">
              <a:lnSpc>
                <a:spcPct val="110000"/>
              </a:lnSpc>
            </a:pPr>
            <a:r>
              <a:rPr lang="en-US" altLang="ja-JP" sz="1700" dirty="0">
                <a:ea typeface="+mj-ea"/>
                <a:cs typeface="Arial" panose="020B0604020202020204" pitchFamily="34" charset="0"/>
              </a:rPr>
              <a:t>Our Advanced Soft Magnetic and Ceramic Materials Contribute to Energy Conservation and ICT innovations</a:t>
            </a:r>
            <a:endParaRPr lang="ja-JP" altLang="en-US" sz="1700" dirty="0">
              <a:ea typeface="+mj-ea"/>
              <a:cs typeface="Arial" panose="020B0604020202020204" pitchFamily="34" charset="0"/>
            </a:endParaRPr>
          </a:p>
        </p:txBody>
      </p:sp>
      <p:sp>
        <p:nvSpPr>
          <p:cNvPr id="58" name="タイトル 1">
            <a:extLst>
              <a:ext uri="{FF2B5EF4-FFF2-40B4-BE49-F238E27FC236}">
                <a16:creationId xmlns:a16="http://schemas.microsoft.com/office/drawing/2014/main" id="{A2CDC352-A099-446A-A455-813251834FDF}"/>
              </a:ext>
            </a:extLst>
          </p:cNvPr>
          <p:cNvSpPr txBox="1">
            <a:spLocks/>
          </p:cNvSpPr>
          <p:nvPr/>
        </p:nvSpPr>
        <p:spPr bwMode="auto">
          <a:xfrm>
            <a:off x="507417" y="1588694"/>
            <a:ext cx="11017250" cy="640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93713">
              <a:defRPr kumimoji="1" sz="1400" b="1">
                <a:solidFill>
                  <a:schemeClr val="tx1"/>
                </a:solidFill>
                <a:latin typeface="Arial" panose="020B0604020202020204" pitchFamily="34" charset="0"/>
                <a:ea typeface="ＭＳ Ｐゴシック" panose="020B0600070205080204" pitchFamily="50" charset="-128"/>
              </a:defRPr>
            </a:lvl1pPr>
            <a:lvl2pPr marL="742950" indent="-285750" defTabSz="493713">
              <a:defRPr kumimoji="1" sz="1400" b="1">
                <a:solidFill>
                  <a:schemeClr val="tx1"/>
                </a:solidFill>
                <a:latin typeface="Arial" panose="020B0604020202020204" pitchFamily="34" charset="0"/>
                <a:ea typeface="ＭＳ Ｐゴシック" panose="020B0600070205080204" pitchFamily="50" charset="-128"/>
              </a:defRPr>
            </a:lvl2pPr>
            <a:lvl3pPr marL="1143000" indent="-228600" defTabSz="493713">
              <a:defRPr kumimoji="1" sz="1400" b="1">
                <a:solidFill>
                  <a:schemeClr val="tx1"/>
                </a:solidFill>
                <a:latin typeface="Arial" panose="020B0604020202020204" pitchFamily="34" charset="0"/>
                <a:ea typeface="ＭＳ Ｐゴシック" panose="020B0600070205080204" pitchFamily="50" charset="-128"/>
              </a:defRPr>
            </a:lvl3pPr>
            <a:lvl4pPr marL="1600200" indent="-228600" defTabSz="493713">
              <a:defRPr kumimoji="1" sz="1400" b="1">
                <a:solidFill>
                  <a:schemeClr val="tx1"/>
                </a:solidFill>
                <a:latin typeface="Arial" panose="020B0604020202020204" pitchFamily="34" charset="0"/>
                <a:ea typeface="ＭＳ Ｐゴシック" panose="020B0600070205080204" pitchFamily="50" charset="-128"/>
              </a:defRPr>
            </a:lvl4pPr>
            <a:lvl5pPr marL="2057400" indent="-228600" defTabSz="493713">
              <a:defRPr kumimoji="1" sz="1400" b="1">
                <a:solidFill>
                  <a:schemeClr val="tx1"/>
                </a:solidFill>
                <a:latin typeface="Arial" panose="020B0604020202020204" pitchFamily="34" charset="0"/>
                <a:ea typeface="ＭＳ Ｐゴシック" panose="020B0600070205080204" pitchFamily="50" charset="-128"/>
              </a:defRPr>
            </a:lvl5pPr>
            <a:lvl6pPr marL="2514600" indent="-228600" defTabSz="493713" eaLnBrk="0" fontAlgn="base" hangingPunct="0">
              <a:spcBef>
                <a:spcPct val="0"/>
              </a:spcBef>
              <a:spcAft>
                <a:spcPct val="0"/>
              </a:spcAft>
              <a:defRPr kumimoji="1" sz="1400" b="1">
                <a:solidFill>
                  <a:schemeClr val="tx1"/>
                </a:solidFill>
                <a:latin typeface="Arial" panose="020B0604020202020204" pitchFamily="34" charset="0"/>
                <a:ea typeface="ＭＳ Ｐゴシック" panose="020B0600070205080204" pitchFamily="50" charset="-128"/>
              </a:defRPr>
            </a:lvl6pPr>
            <a:lvl7pPr marL="2971800" indent="-228600" defTabSz="493713" eaLnBrk="0" fontAlgn="base" hangingPunct="0">
              <a:spcBef>
                <a:spcPct val="0"/>
              </a:spcBef>
              <a:spcAft>
                <a:spcPct val="0"/>
              </a:spcAft>
              <a:defRPr kumimoji="1" sz="1400" b="1">
                <a:solidFill>
                  <a:schemeClr val="tx1"/>
                </a:solidFill>
                <a:latin typeface="Arial" panose="020B0604020202020204" pitchFamily="34" charset="0"/>
                <a:ea typeface="ＭＳ Ｐゴシック" panose="020B0600070205080204" pitchFamily="50" charset="-128"/>
              </a:defRPr>
            </a:lvl7pPr>
            <a:lvl8pPr marL="3429000" indent="-228600" defTabSz="493713" eaLnBrk="0" fontAlgn="base" hangingPunct="0">
              <a:spcBef>
                <a:spcPct val="0"/>
              </a:spcBef>
              <a:spcAft>
                <a:spcPct val="0"/>
              </a:spcAft>
              <a:defRPr kumimoji="1" sz="1400" b="1">
                <a:solidFill>
                  <a:schemeClr val="tx1"/>
                </a:solidFill>
                <a:latin typeface="Arial" panose="020B0604020202020204" pitchFamily="34" charset="0"/>
                <a:ea typeface="ＭＳ Ｐゴシック" panose="020B0600070205080204" pitchFamily="50" charset="-128"/>
              </a:defRPr>
            </a:lvl8pPr>
            <a:lvl9pPr marL="3886200" indent="-228600" defTabSz="493713" eaLnBrk="0" fontAlgn="base" hangingPunct="0">
              <a:spcBef>
                <a:spcPct val="0"/>
              </a:spcBef>
              <a:spcAft>
                <a:spcPct val="0"/>
              </a:spcAft>
              <a:defRPr kumimoji="1" sz="1400" b="1">
                <a:solidFill>
                  <a:schemeClr val="tx1"/>
                </a:solidFill>
                <a:latin typeface="Arial" panose="020B0604020202020204" pitchFamily="34" charset="0"/>
                <a:ea typeface="ＭＳ Ｐゴシック" panose="020B0600070205080204" pitchFamily="50" charset="-128"/>
              </a:defRPr>
            </a:lvl9pPr>
          </a:lstStyle>
          <a:p>
            <a:pPr>
              <a:lnSpc>
                <a:spcPct val="120000"/>
              </a:lnSpc>
            </a:pPr>
            <a:r>
              <a:rPr lang="en-US" altLang="ja-JP" dirty="0">
                <a:solidFill>
                  <a:schemeClr val="tx1">
                    <a:lumMod val="75000"/>
                    <a:lumOff val="25000"/>
                  </a:schemeClr>
                </a:solidFill>
                <a:ea typeface="+mn-ea"/>
                <a:cs typeface="Arial" panose="020B0604020202020204" pitchFamily="34" charset="0"/>
              </a:rPr>
              <a:t>We offer a long list of specialty materials and components; </a:t>
            </a:r>
            <a:r>
              <a:rPr lang="en-US" altLang="ja-JP" dirty="0" err="1">
                <a:solidFill>
                  <a:schemeClr val="tx1">
                    <a:lumMod val="75000"/>
                    <a:lumOff val="25000"/>
                  </a:schemeClr>
                </a:solidFill>
                <a:ea typeface="+mn-ea"/>
                <a:cs typeface="Arial" panose="020B0604020202020204" pitchFamily="34" charset="0"/>
              </a:rPr>
              <a:t>Metglas</a:t>
            </a:r>
            <a:r>
              <a:rPr kumimoji="0" lang="en-US" altLang="ja-JP" kern="0" baseline="30000" dirty="0">
                <a:solidFill>
                  <a:sysClr val="windowText" lastClr="000000"/>
                </a:solidFill>
                <a:cs typeface="Arial" panose="020B0604020202020204" pitchFamily="34" charset="0"/>
              </a:rPr>
              <a:t>®</a:t>
            </a:r>
            <a:r>
              <a:rPr lang="en-US" altLang="ja-JP" dirty="0">
                <a:solidFill>
                  <a:schemeClr val="tx1">
                    <a:lumMod val="75000"/>
                    <a:lumOff val="25000"/>
                  </a:schemeClr>
                </a:solidFill>
                <a:ea typeface="+mn-ea"/>
                <a:cs typeface="Arial" panose="020B0604020202020204" pitchFamily="34" charset="0"/>
              </a:rPr>
              <a:t> amorphous metals, FINEMET</a:t>
            </a:r>
            <a:r>
              <a:rPr kumimoji="0" lang="en-US" altLang="ja-JP" kern="0" baseline="30000" dirty="0">
                <a:solidFill>
                  <a:sysClr val="windowText" lastClr="000000"/>
                </a:solidFill>
                <a:cs typeface="Arial" panose="020B0604020202020204" pitchFamily="34" charset="0"/>
              </a:rPr>
              <a:t>®</a:t>
            </a:r>
            <a:r>
              <a:rPr lang="en-US" altLang="ja-JP" dirty="0">
                <a:solidFill>
                  <a:schemeClr val="tx1">
                    <a:lumMod val="75000"/>
                    <a:lumOff val="25000"/>
                  </a:schemeClr>
                </a:solidFill>
                <a:ea typeface="+mn-ea"/>
                <a:cs typeface="Arial" panose="020B0604020202020204" pitchFamily="34" charset="0"/>
              </a:rPr>
              <a:t> nanocrystalline materials and high-performance soft ferrites and ceramics.</a:t>
            </a:r>
            <a:endParaRPr lang="ja-JP" altLang="en-US" dirty="0">
              <a:solidFill>
                <a:schemeClr val="tx1">
                  <a:lumMod val="75000"/>
                  <a:lumOff val="25000"/>
                </a:schemeClr>
              </a:solidFill>
              <a:ea typeface="BIZ UDP明朝 Medium" panose="02020500000000000000" pitchFamily="18" charset="-128"/>
              <a:cs typeface="Arial" panose="020B0604020202020204" pitchFamily="34" charset="0"/>
            </a:endParaRPr>
          </a:p>
        </p:txBody>
      </p:sp>
      <p:sp>
        <p:nvSpPr>
          <p:cNvPr id="13" name="テキスト ボックス 52">
            <a:extLst>
              <a:ext uri="{FF2B5EF4-FFF2-40B4-BE49-F238E27FC236}">
                <a16:creationId xmlns:a16="http://schemas.microsoft.com/office/drawing/2014/main" id="{82D4F6CB-E9A5-E94E-30D7-060C62EBA5A7}"/>
              </a:ext>
            </a:extLst>
          </p:cNvPr>
          <p:cNvSpPr txBox="1"/>
          <p:nvPr/>
        </p:nvSpPr>
        <p:spPr>
          <a:xfrm>
            <a:off x="9048542" y="3744529"/>
            <a:ext cx="2317157" cy="288147"/>
          </a:xfrm>
          <a:prstGeom prst="rect">
            <a:avLst/>
          </a:prstGeom>
          <a:noFill/>
        </p:spPr>
        <p:txBody>
          <a:bodyPr wrap="square" lIns="36000" tIns="36000" rIns="36000" bIns="36000" anchor="ctr">
            <a:spAutoFit/>
          </a:bodyPr>
          <a:lstStyle>
            <a:defPPr>
              <a:defRPr lang="ja-JP"/>
            </a:defPPr>
            <a:lvl1pPr algn="l" rtl="0" eaLnBrk="0" fontAlgn="base" hangingPunct="0">
              <a:spcBef>
                <a:spcPct val="0"/>
              </a:spcBef>
              <a:spcAft>
                <a:spcPct val="0"/>
              </a:spcAft>
              <a:defRPr kumimoji="1" sz="1400" b="1"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b="1"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b="1"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b="1"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b="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b="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b="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b="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b="1" kern="1200">
                <a:solidFill>
                  <a:schemeClr val="tx1"/>
                </a:solidFill>
                <a:latin typeface="Arial" panose="020B0604020202020204" pitchFamily="34" charset="0"/>
                <a:ea typeface="ＭＳ Ｐゴシック" panose="020B0600070205080204" pitchFamily="50" charset="-128"/>
                <a:cs typeface="+mn-cs"/>
              </a:defRPr>
            </a:lvl9pPr>
          </a:lstStyle>
          <a:p>
            <a:pPr algn="r" eaLnBrk="1" fontAlgn="auto" hangingPunct="1">
              <a:spcBef>
                <a:spcPts val="0"/>
              </a:spcBef>
              <a:spcAft>
                <a:spcPts val="0"/>
              </a:spcAft>
              <a:defRPr/>
            </a:pPr>
            <a:r>
              <a:rPr kumimoji="0" lang="en-US" altLang="ja-JP" b="0" kern="0" dirty="0">
                <a:solidFill>
                  <a:sysClr val="windowText" lastClr="000000"/>
                </a:solidFill>
                <a:ea typeface="+mn-ea"/>
                <a:cs typeface="Arial" panose="020B0604020202020204" pitchFamily="34" charset="0"/>
              </a:rPr>
              <a:t>Insulating substrate </a:t>
            </a:r>
            <a:r>
              <a:rPr lang="en-US" altLang="ja-JP" b="0" i="0" dirty="0">
                <a:solidFill>
                  <a:srgbClr val="000000"/>
                </a:solidFill>
                <a:effectLst/>
                <a:ea typeface="メイリオ" panose="020B0604030504040204" pitchFamily="50" charset="-128"/>
                <a:cs typeface="Arial" panose="020B0604020202020204" pitchFamily="34" charset="0"/>
              </a:rPr>
              <a:t>Si</a:t>
            </a:r>
            <a:r>
              <a:rPr lang="en-US" altLang="ja-JP" b="0" i="0" baseline="-25000" dirty="0">
                <a:solidFill>
                  <a:srgbClr val="000000"/>
                </a:solidFill>
                <a:effectLst/>
                <a:ea typeface="メイリオ" panose="020B0604030504040204" pitchFamily="50" charset="-128"/>
                <a:cs typeface="Arial" panose="020B0604020202020204" pitchFamily="34" charset="0"/>
              </a:rPr>
              <a:t>3</a:t>
            </a:r>
            <a:r>
              <a:rPr lang="en-US" altLang="ja-JP" b="0" i="0" dirty="0">
                <a:solidFill>
                  <a:srgbClr val="000000"/>
                </a:solidFill>
                <a:effectLst/>
                <a:ea typeface="メイリオ" panose="020B0604030504040204" pitchFamily="50" charset="-128"/>
                <a:cs typeface="Arial" panose="020B0604020202020204" pitchFamily="34" charset="0"/>
              </a:rPr>
              <a:t>N</a:t>
            </a:r>
            <a:r>
              <a:rPr lang="en-US" altLang="ja-JP" b="0" i="0" baseline="-25000" dirty="0">
                <a:solidFill>
                  <a:srgbClr val="000000"/>
                </a:solidFill>
                <a:effectLst/>
                <a:ea typeface="メイリオ" panose="020B0604030504040204" pitchFamily="50" charset="-128"/>
                <a:cs typeface="Arial" panose="020B0604020202020204" pitchFamily="34" charset="0"/>
              </a:rPr>
              <a:t>4</a:t>
            </a:r>
            <a:endParaRPr kumimoji="0" lang="ja-JP" altLang="en-US" b="0" kern="0" dirty="0">
              <a:solidFill>
                <a:sysClr val="windowText" lastClr="000000"/>
              </a:solidFill>
              <a:ea typeface="+mn-ea"/>
              <a:cs typeface="Arial" panose="020B0604020202020204" pitchFamily="34" charset="0"/>
            </a:endParaRPr>
          </a:p>
        </p:txBody>
      </p:sp>
      <p:sp>
        <p:nvSpPr>
          <p:cNvPr id="8" name="テキスト ボックス 7">
            <a:extLst>
              <a:ext uri="{FF2B5EF4-FFF2-40B4-BE49-F238E27FC236}">
                <a16:creationId xmlns:a16="http://schemas.microsoft.com/office/drawing/2014/main" id="{D8691E29-E5EA-8862-466A-BF492CE9FED7}"/>
              </a:ext>
            </a:extLst>
          </p:cNvPr>
          <p:cNvSpPr txBox="1"/>
          <p:nvPr/>
        </p:nvSpPr>
        <p:spPr>
          <a:xfrm>
            <a:off x="783764" y="3997414"/>
            <a:ext cx="3017109" cy="503590"/>
          </a:xfrm>
          <a:prstGeom prst="rect">
            <a:avLst/>
          </a:prstGeom>
          <a:noFill/>
        </p:spPr>
        <p:txBody>
          <a:bodyPr wrap="square" lIns="36000" tIns="36000" rIns="36000" bIns="36000" anchor="ctr">
            <a:spAutoFit/>
          </a:bodyPr>
          <a:lstStyle>
            <a:defPPr>
              <a:defRPr lang="ja-JP"/>
            </a:defPPr>
            <a:lvl1pPr fontAlgn="auto">
              <a:spcBef>
                <a:spcPts val="0"/>
              </a:spcBef>
              <a:spcAft>
                <a:spcPts val="0"/>
              </a:spcAft>
              <a:defRPr kumimoji="0" sz="1400" b="0" kern="0">
                <a:solidFill>
                  <a:sysClr val="windowText" lastClr="000000"/>
                </a:solidFill>
              </a:defRPr>
            </a:lvl1pPr>
            <a:lvl2pPr eaLnBrk="0" fontAlgn="base" hangingPunct="0">
              <a:spcBef>
                <a:spcPct val="0"/>
              </a:spcBef>
              <a:spcAft>
                <a:spcPct val="0"/>
              </a:spcAft>
              <a:defRPr sz="1400" b="1">
                <a:latin typeface="Arial" panose="020B0604020202020204" pitchFamily="34" charset="0"/>
                <a:ea typeface="ＭＳ Ｐゴシック" panose="020B0600070205080204" pitchFamily="50" charset="-128"/>
              </a:defRPr>
            </a:lvl2pPr>
            <a:lvl3pPr eaLnBrk="0" fontAlgn="base" hangingPunct="0">
              <a:spcBef>
                <a:spcPct val="0"/>
              </a:spcBef>
              <a:spcAft>
                <a:spcPct val="0"/>
              </a:spcAft>
              <a:defRPr sz="1400" b="1">
                <a:latin typeface="Arial" panose="020B0604020202020204" pitchFamily="34" charset="0"/>
                <a:ea typeface="ＭＳ Ｐゴシック" panose="020B0600070205080204" pitchFamily="50" charset="-128"/>
              </a:defRPr>
            </a:lvl3pPr>
            <a:lvl4pPr eaLnBrk="0" fontAlgn="base" hangingPunct="0">
              <a:spcBef>
                <a:spcPct val="0"/>
              </a:spcBef>
              <a:spcAft>
                <a:spcPct val="0"/>
              </a:spcAft>
              <a:defRPr sz="1400" b="1">
                <a:latin typeface="Arial" panose="020B0604020202020204" pitchFamily="34" charset="0"/>
                <a:ea typeface="ＭＳ Ｐゴシック" panose="020B0600070205080204" pitchFamily="50" charset="-128"/>
              </a:defRPr>
            </a:lvl4pPr>
            <a:lvl5pPr eaLnBrk="0" fontAlgn="base" hangingPunct="0">
              <a:spcBef>
                <a:spcPct val="0"/>
              </a:spcBef>
              <a:spcAft>
                <a:spcPct val="0"/>
              </a:spcAft>
              <a:defRPr sz="1400" b="1">
                <a:latin typeface="Arial" panose="020B0604020202020204" pitchFamily="34" charset="0"/>
                <a:ea typeface="ＭＳ Ｐゴシック" panose="020B0600070205080204" pitchFamily="50" charset="-128"/>
              </a:defRPr>
            </a:lvl5pPr>
            <a:lvl6pPr>
              <a:defRPr sz="1400" b="1">
                <a:latin typeface="Arial" panose="020B0604020202020204" pitchFamily="34" charset="0"/>
                <a:ea typeface="ＭＳ Ｐゴシック" panose="020B0600070205080204" pitchFamily="50" charset="-128"/>
              </a:defRPr>
            </a:lvl6pPr>
            <a:lvl7pPr>
              <a:defRPr sz="1400" b="1">
                <a:latin typeface="Arial" panose="020B0604020202020204" pitchFamily="34" charset="0"/>
                <a:ea typeface="ＭＳ Ｐゴシック" panose="020B0600070205080204" pitchFamily="50" charset="-128"/>
              </a:defRPr>
            </a:lvl7pPr>
            <a:lvl8pPr>
              <a:defRPr sz="1400" b="1">
                <a:latin typeface="Arial" panose="020B0604020202020204" pitchFamily="34" charset="0"/>
                <a:ea typeface="ＭＳ Ｐゴシック" panose="020B0600070205080204" pitchFamily="50" charset="-128"/>
              </a:defRPr>
            </a:lvl8pPr>
            <a:lvl9pPr>
              <a:defRPr sz="1400" b="1">
                <a:latin typeface="Arial" panose="020B0604020202020204" pitchFamily="34" charset="0"/>
                <a:ea typeface="ＭＳ Ｐゴシック" panose="020B0600070205080204" pitchFamily="50" charset="-128"/>
              </a:defRPr>
            </a:lvl9pPr>
          </a:lstStyle>
          <a:p>
            <a:r>
              <a:rPr lang="en-US" altLang="ja-JP" dirty="0">
                <a:latin typeface="Arial" panose="020B0604020202020204" pitchFamily="34" charset="0"/>
                <a:cs typeface="Arial" panose="020B0604020202020204" pitchFamily="34" charset="0"/>
              </a:rPr>
              <a:t>Nanocrystalline materials</a:t>
            </a:r>
            <a:r>
              <a:rPr lang="ja-JP" altLang="en-US" dirty="0">
                <a:latin typeface="Arial" panose="020B0604020202020204" pitchFamily="34" charset="0"/>
                <a:cs typeface="Arial" panose="020B0604020202020204" pitchFamily="34" charset="0"/>
              </a:rPr>
              <a:t> </a:t>
            </a:r>
            <a:r>
              <a:rPr lang="en-US" altLang="ja-JP" dirty="0">
                <a:latin typeface="Arial" panose="020B0604020202020204" pitchFamily="34" charset="0"/>
                <a:cs typeface="Arial" panose="020B0604020202020204" pitchFamily="34" charset="0"/>
              </a:rPr>
              <a:t>FINEMET</a:t>
            </a:r>
            <a:r>
              <a:rPr lang="en-US" altLang="ja-JP" baseline="30000" dirty="0">
                <a:latin typeface="Arial" panose="020B0604020202020204" pitchFamily="34" charset="0"/>
                <a:cs typeface="Arial" panose="020B0604020202020204" pitchFamily="34" charset="0"/>
              </a:rPr>
              <a:t>®</a:t>
            </a:r>
          </a:p>
          <a:p>
            <a:r>
              <a:rPr lang="en-US" altLang="ja-JP" baseline="30000" dirty="0">
                <a:latin typeface="Arial" panose="020B0604020202020204" pitchFamily="34" charset="0"/>
                <a:cs typeface="Arial" panose="020B0604020202020204" pitchFamily="34" charset="0"/>
              </a:rPr>
              <a:t> </a:t>
            </a:r>
            <a:r>
              <a:rPr lang="en-US" altLang="ja-JP" dirty="0">
                <a:latin typeface="Arial" panose="020B0604020202020204" pitchFamily="34" charset="0"/>
                <a:cs typeface="Arial" panose="020B0604020202020204" pitchFamily="34" charset="0"/>
              </a:rPr>
              <a:t>(Ribbon,</a:t>
            </a:r>
            <a:r>
              <a:rPr lang="ja-JP" altLang="en-US" dirty="0">
                <a:latin typeface="Arial" panose="020B0604020202020204" pitchFamily="34" charset="0"/>
                <a:cs typeface="Arial" panose="020B0604020202020204" pitchFamily="34" charset="0"/>
              </a:rPr>
              <a:t> </a:t>
            </a:r>
            <a:r>
              <a:rPr lang="en-US" altLang="ja-JP" dirty="0">
                <a:latin typeface="Arial" panose="020B0604020202020204" pitchFamily="34" charset="0"/>
                <a:cs typeface="Arial" panose="020B0604020202020204" pitchFamily="34" charset="0"/>
              </a:rPr>
              <a:t>Core</a:t>
            </a:r>
            <a:r>
              <a:rPr lang="ja-JP" altLang="en-US" dirty="0">
                <a:latin typeface="Arial" panose="020B0604020202020204" pitchFamily="34" charset="0"/>
                <a:cs typeface="Arial" panose="020B0604020202020204" pitchFamily="34" charset="0"/>
              </a:rPr>
              <a:t>、</a:t>
            </a:r>
            <a:r>
              <a:rPr lang="en-US" altLang="ja-JP" dirty="0">
                <a:latin typeface="Arial" panose="020B0604020202020204" pitchFamily="34" charset="0"/>
                <a:cs typeface="Arial" panose="020B0604020202020204" pitchFamily="34" charset="0"/>
              </a:rPr>
              <a:t>Coil)</a:t>
            </a:r>
            <a:endParaRPr lang="ja-JP" altLang="en-US" dirty="0">
              <a:latin typeface="Arial" panose="020B0604020202020204" pitchFamily="34" charset="0"/>
              <a:cs typeface="Arial" panose="020B0604020202020204" pitchFamily="34" charset="0"/>
            </a:endParaRPr>
          </a:p>
        </p:txBody>
      </p:sp>
      <p:sp>
        <p:nvSpPr>
          <p:cNvPr id="9" name="テキスト ボックス 8">
            <a:extLst>
              <a:ext uri="{FF2B5EF4-FFF2-40B4-BE49-F238E27FC236}">
                <a16:creationId xmlns:a16="http://schemas.microsoft.com/office/drawing/2014/main" id="{7BFB1A45-BAA1-E3EA-BA73-89556191810C}"/>
              </a:ext>
            </a:extLst>
          </p:cNvPr>
          <p:cNvSpPr txBox="1"/>
          <p:nvPr/>
        </p:nvSpPr>
        <p:spPr>
          <a:xfrm>
            <a:off x="9620057" y="5757992"/>
            <a:ext cx="1928812" cy="288147"/>
          </a:xfrm>
          <a:prstGeom prst="rect">
            <a:avLst/>
          </a:prstGeom>
          <a:noFill/>
        </p:spPr>
        <p:txBody>
          <a:bodyPr lIns="36000" tIns="36000" rIns="36000" bIns="36000" anchor="ctr">
            <a:spAutoFit/>
          </a:bodyPr>
          <a:lstStyle/>
          <a:p>
            <a:pPr algn="ctr" eaLnBrk="1" fontAlgn="auto" hangingPunct="1">
              <a:spcBef>
                <a:spcPts val="0"/>
              </a:spcBef>
              <a:spcAft>
                <a:spcPts val="0"/>
              </a:spcAft>
              <a:defRPr/>
            </a:pPr>
            <a:r>
              <a:rPr kumimoji="0" lang="en-US" altLang="ja-JP" sz="1400" kern="0" dirty="0">
                <a:solidFill>
                  <a:sysClr val="windowText" lastClr="000000"/>
                </a:solidFill>
                <a:latin typeface="Arial" panose="020B0604020202020204" pitchFamily="34" charset="0"/>
                <a:cs typeface="Arial" panose="020B0604020202020204" pitchFamily="34" charset="0"/>
              </a:rPr>
              <a:t>Ceramic</a:t>
            </a:r>
            <a:r>
              <a:rPr kumimoji="0" lang="ja-JP" altLang="en-US" sz="1400" kern="0" dirty="0">
                <a:solidFill>
                  <a:sysClr val="windowText" lastClr="000000"/>
                </a:solidFill>
                <a:latin typeface="Arial" panose="020B0604020202020204" pitchFamily="34" charset="0"/>
                <a:cs typeface="Arial" panose="020B0604020202020204" pitchFamily="34" charset="0"/>
              </a:rPr>
              <a:t> </a:t>
            </a:r>
            <a:r>
              <a:rPr kumimoji="0" lang="en-US" altLang="ja-JP" sz="1400" kern="0" dirty="0">
                <a:solidFill>
                  <a:sysClr val="windowText" lastClr="000000"/>
                </a:solidFill>
                <a:latin typeface="Arial" panose="020B0604020202020204" pitchFamily="34" charset="0"/>
                <a:cs typeface="Arial" panose="020B0604020202020204" pitchFamily="34" charset="0"/>
              </a:rPr>
              <a:t>Scintillator</a:t>
            </a:r>
            <a:endParaRPr kumimoji="0" lang="ja-JP" altLang="en-US" sz="1400" b="0" kern="0" dirty="0">
              <a:solidFill>
                <a:sysClr val="windowText" lastClr="000000"/>
              </a:solidFill>
              <a:latin typeface="Arial" panose="020B0604020202020204" pitchFamily="34" charset="0"/>
              <a:cs typeface="Arial" panose="020B0604020202020204" pitchFamily="34" charset="0"/>
            </a:endParaRPr>
          </a:p>
        </p:txBody>
      </p:sp>
      <p:pic>
        <p:nvPicPr>
          <p:cNvPr id="10" name="図 7">
            <a:extLst>
              <a:ext uri="{FF2B5EF4-FFF2-40B4-BE49-F238E27FC236}">
                <a16:creationId xmlns:a16="http://schemas.microsoft.com/office/drawing/2014/main" id="{01431D10-8521-E91D-A3DE-ED69F2F2149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83764" y="4545013"/>
            <a:ext cx="2147888"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テキスト ボックス 10">
            <a:extLst>
              <a:ext uri="{FF2B5EF4-FFF2-40B4-BE49-F238E27FC236}">
                <a16:creationId xmlns:a16="http://schemas.microsoft.com/office/drawing/2014/main" id="{E9D2CD0D-4A14-7127-A0FD-7E80348F17AE}"/>
              </a:ext>
            </a:extLst>
          </p:cNvPr>
          <p:cNvSpPr txBox="1"/>
          <p:nvPr/>
        </p:nvSpPr>
        <p:spPr>
          <a:xfrm>
            <a:off x="755461" y="5975226"/>
            <a:ext cx="3141662" cy="503590"/>
          </a:xfrm>
          <a:prstGeom prst="rect">
            <a:avLst/>
          </a:prstGeom>
          <a:noFill/>
        </p:spPr>
        <p:txBody>
          <a:bodyPr lIns="36000" tIns="36000" rIns="36000" bIns="36000" anchor="ctr">
            <a:spAutoFit/>
          </a:bodyPr>
          <a:lstStyle>
            <a:defPPr>
              <a:defRPr lang="ja-JP"/>
            </a:defPPr>
            <a:lvl1pPr fontAlgn="auto">
              <a:spcBef>
                <a:spcPts val="0"/>
              </a:spcBef>
              <a:spcAft>
                <a:spcPts val="0"/>
              </a:spcAft>
              <a:defRPr kumimoji="0" sz="1400" b="0" kern="0">
                <a:solidFill>
                  <a:sysClr val="windowText" lastClr="000000"/>
                </a:solidFill>
              </a:defRPr>
            </a:lvl1pPr>
            <a:lvl2pPr eaLnBrk="0" fontAlgn="base" hangingPunct="0">
              <a:spcBef>
                <a:spcPct val="0"/>
              </a:spcBef>
              <a:spcAft>
                <a:spcPct val="0"/>
              </a:spcAft>
              <a:defRPr sz="1400" b="1">
                <a:latin typeface="Arial" panose="020B0604020202020204" pitchFamily="34" charset="0"/>
                <a:ea typeface="ＭＳ Ｐゴシック" panose="020B0600070205080204" pitchFamily="50" charset="-128"/>
              </a:defRPr>
            </a:lvl2pPr>
            <a:lvl3pPr eaLnBrk="0" fontAlgn="base" hangingPunct="0">
              <a:spcBef>
                <a:spcPct val="0"/>
              </a:spcBef>
              <a:spcAft>
                <a:spcPct val="0"/>
              </a:spcAft>
              <a:defRPr sz="1400" b="1">
                <a:latin typeface="Arial" panose="020B0604020202020204" pitchFamily="34" charset="0"/>
                <a:ea typeface="ＭＳ Ｐゴシック" panose="020B0600070205080204" pitchFamily="50" charset="-128"/>
              </a:defRPr>
            </a:lvl3pPr>
            <a:lvl4pPr eaLnBrk="0" fontAlgn="base" hangingPunct="0">
              <a:spcBef>
                <a:spcPct val="0"/>
              </a:spcBef>
              <a:spcAft>
                <a:spcPct val="0"/>
              </a:spcAft>
              <a:defRPr sz="1400" b="1">
                <a:latin typeface="Arial" panose="020B0604020202020204" pitchFamily="34" charset="0"/>
                <a:ea typeface="ＭＳ Ｐゴシック" panose="020B0600070205080204" pitchFamily="50" charset="-128"/>
              </a:defRPr>
            </a:lvl4pPr>
            <a:lvl5pPr eaLnBrk="0" fontAlgn="base" hangingPunct="0">
              <a:spcBef>
                <a:spcPct val="0"/>
              </a:spcBef>
              <a:spcAft>
                <a:spcPct val="0"/>
              </a:spcAft>
              <a:defRPr sz="1400" b="1">
                <a:latin typeface="Arial" panose="020B0604020202020204" pitchFamily="34" charset="0"/>
                <a:ea typeface="ＭＳ Ｐゴシック" panose="020B0600070205080204" pitchFamily="50" charset="-128"/>
              </a:defRPr>
            </a:lvl5pPr>
            <a:lvl6pPr>
              <a:defRPr sz="1400" b="1">
                <a:latin typeface="Arial" panose="020B0604020202020204" pitchFamily="34" charset="0"/>
                <a:ea typeface="ＭＳ Ｐゴシック" panose="020B0600070205080204" pitchFamily="50" charset="-128"/>
              </a:defRPr>
            </a:lvl6pPr>
            <a:lvl7pPr>
              <a:defRPr sz="1400" b="1">
                <a:latin typeface="Arial" panose="020B0604020202020204" pitchFamily="34" charset="0"/>
                <a:ea typeface="ＭＳ Ｐゴシック" panose="020B0600070205080204" pitchFamily="50" charset="-128"/>
              </a:defRPr>
            </a:lvl7pPr>
            <a:lvl8pPr>
              <a:defRPr sz="1400" b="1">
                <a:latin typeface="Arial" panose="020B0604020202020204" pitchFamily="34" charset="0"/>
                <a:ea typeface="ＭＳ Ｐゴシック" panose="020B0600070205080204" pitchFamily="50" charset="-128"/>
              </a:defRPr>
            </a:lvl8pPr>
            <a:lvl9pPr>
              <a:defRPr sz="1400" b="1">
                <a:latin typeface="Arial" panose="020B0604020202020204" pitchFamily="34" charset="0"/>
                <a:ea typeface="ＭＳ Ｐゴシック" panose="020B0600070205080204" pitchFamily="50" charset="-128"/>
              </a:defRPr>
            </a:lvl9pPr>
          </a:lstStyle>
          <a:p>
            <a:r>
              <a:rPr lang="en-US" altLang="ja-JP" dirty="0">
                <a:latin typeface="Arial" panose="020B0604020202020204" pitchFamily="34" charset="0"/>
                <a:cs typeface="Arial" panose="020B0604020202020204" pitchFamily="34" charset="0"/>
              </a:rPr>
              <a:t>Amorphous Magnetic Materials</a:t>
            </a:r>
          </a:p>
          <a:p>
            <a:r>
              <a:rPr lang="en-US" altLang="ja-JP" dirty="0">
                <a:latin typeface="Arial" panose="020B0604020202020204" pitchFamily="34" charset="0"/>
                <a:cs typeface="Arial" panose="020B0604020202020204" pitchFamily="34" charset="0"/>
              </a:rPr>
              <a:t>for Motors</a:t>
            </a:r>
            <a:endParaRPr lang="ja-JP" altLang="en-US" dirty="0">
              <a:latin typeface="Arial" panose="020B0604020202020204" pitchFamily="34" charset="0"/>
              <a:cs typeface="Arial" panose="020B0604020202020204" pitchFamily="34" charset="0"/>
            </a:endParaRPr>
          </a:p>
        </p:txBody>
      </p:sp>
      <p:cxnSp>
        <p:nvCxnSpPr>
          <p:cNvPr id="17" name="直線矢印コネクタ 62">
            <a:extLst>
              <a:ext uri="{FF2B5EF4-FFF2-40B4-BE49-F238E27FC236}">
                <a16:creationId xmlns:a16="http://schemas.microsoft.com/office/drawing/2014/main" id="{52640D7F-4BDD-836A-96BA-C642729C590C}"/>
              </a:ext>
            </a:extLst>
          </p:cNvPr>
          <p:cNvCxnSpPr>
            <a:cxnSpLocks noChangeShapeType="1"/>
            <a:stCxn id="7" idx="3"/>
          </p:cNvCxnSpPr>
          <p:nvPr/>
        </p:nvCxnSpPr>
        <p:spPr bwMode="auto">
          <a:xfrm flipV="1">
            <a:off x="2791951" y="3007772"/>
            <a:ext cx="2843305" cy="284445"/>
          </a:xfrm>
          <a:prstGeom prst="straightConnector1">
            <a:avLst/>
          </a:prstGeom>
          <a:noFill/>
          <a:ln w="28575" algn="ctr">
            <a:solidFill>
              <a:srgbClr val="002060"/>
            </a:solidFill>
            <a:round/>
            <a:headEnd/>
            <a:tailEnd type="oval" w="med" len="med"/>
          </a:ln>
          <a:effectLst>
            <a:glow rad="76200">
              <a:schemeClr val="bg1">
                <a:alpha val="62000"/>
              </a:schemeClr>
            </a:glow>
          </a:effectLst>
          <a:extLst>
            <a:ext uri="{909E8E84-426E-40DD-AFC4-6F175D3DCCD1}">
              <a14:hiddenFill xmlns:a14="http://schemas.microsoft.com/office/drawing/2010/main">
                <a:noFill/>
              </a14:hiddenFill>
            </a:ext>
          </a:extLst>
        </p:spPr>
      </p:cxnSp>
      <p:pic>
        <p:nvPicPr>
          <p:cNvPr id="15" name="図 14">
            <a:extLst>
              <a:ext uri="{FF2B5EF4-FFF2-40B4-BE49-F238E27FC236}">
                <a16:creationId xmlns:a16="http://schemas.microsoft.com/office/drawing/2014/main" id="{FA87DAA6-B78C-3766-DCB4-1E9F0575050A}"/>
              </a:ext>
            </a:extLst>
          </p:cNvPr>
          <p:cNvPicPr>
            <a:picLocks noChangeAspect="1"/>
          </p:cNvPicPr>
          <p:nvPr/>
        </p:nvPicPr>
        <p:blipFill>
          <a:blip r:embed="rId7">
            <a:extLst>
              <a:ext uri="{28A0092B-C50C-407E-A947-70E740481C1C}">
                <a14:useLocalDpi xmlns:a14="http://schemas.microsoft.com/office/drawing/2010/main" val="0"/>
              </a:ext>
            </a:extLst>
          </a:blip>
          <a:srcRect b="7953"/>
          <a:stretch>
            <a:fillRect/>
          </a:stretch>
        </p:blipFill>
        <p:spPr bwMode="auto">
          <a:xfrm>
            <a:off x="9258300" y="2425470"/>
            <a:ext cx="2124444" cy="132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テキスト ボックス 22">
            <a:extLst>
              <a:ext uri="{FF2B5EF4-FFF2-40B4-BE49-F238E27FC236}">
                <a16:creationId xmlns:a16="http://schemas.microsoft.com/office/drawing/2014/main" id="{4FF0DBBB-BA54-2700-F892-4714438A9938}"/>
              </a:ext>
            </a:extLst>
          </p:cNvPr>
          <p:cNvSpPr txBox="1"/>
          <p:nvPr/>
        </p:nvSpPr>
        <p:spPr>
          <a:xfrm>
            <a:off x="6480984" y="3950176"/>
            <a:ext cx="1962150" cy="257369"/>
          </a:xfrm>
          <a:prstGeom prst="rect">
            <a:avLst/>
          </a:prstGeom>
          <a:noFill/>
        </p:spPr>
        <p:txBody>
          <a:bodyPr lIns="36000" tIns="36000" rIns="36000" bIns="36000" anchor="ctr">
            <a:spAutoFit/>
          </a:bodyPr>
          <a:lstStyle/>
          <a:p>
            <a:pPr algn="ctr">
              <a:defRPr/>
            </a:pPr>
            <a:r>
              <a:rPr kumimoji="0" lang="en-US" altLang="ja-JP" sz="1200" kern="0" dirty="0">
                <a:solidFill>
                  <a:schemeClr val="tx1">
                    <a:lumMod val="50000"/>
                    <a:lumOff val="50000"/>
                  </a:schemeClr>
                </a:solidFill>
                <a:latin typeface="Arial" panose="020B0604020202020204" pitchFamily="34" charset="0"/>
                <a:cs typeface="Arial" panose="020B0604020202020204" pitchFamily="34" charset="0"/>
              </a:rPr>
              <a:t>[Inverter]</a:t>
            </a:r>
            <a:endParaRPr kumimoji="0" lang="ja-JP" altLang="en-US" sz="1200" kern="0" dirty="0">
              <a:solidFill>
                <a:schemeClr val="tx1">
                  <a:lumMod val="50000"/>
                  <a:lumOff val="50000"/>
                </a:schemeClr>
              </a:solidFill>
              <a:latin typeface="Arial" panose="020B0604020202020204" pitchFamily="34" charset="0"/>
              <a:cs typeface="Arial" panose="020B0604020202020204" pitchFamily="34" charset="0"/>
            </a:endParaRPr>
          </a:p>
        </p:txBody>
      </p:sp>
      <p:cxnSp>
        <p:nvCxnSpPr>
          <p:cNvPr id="25" name="直線矢印コネクタ 8">
            <a:extLst>
              <a:ext uri="{FF2B5EF4-FFF2-40B4-BE49-F238E27FC236}">
                <a16:creationId xmlns:a16="http://schemas.microsoft.com/office/drawing/2014/main" id="{83FF61AB-6597-713B-1FA7-14EA14B6251C}"/>
              </a:ext>
            </a:extLst>
          </p:cNvPr>
          <p:cNvCxnSpPr>
            <a:cxnSpLocks noChangeShapeType="1"/>
            <a:stCxn id="6" idx="1"/>
          </p:cNvCxnSpPr>
          <p:nvPr/>
        </p:nvCxnSpPr>
        <p:spPr bwMode="auto">
          <a:xfrm flipH="1">
            <a:off x="8707409" y="5022851"/>
            <a:ext cx="659210" cy="27458"/>
          </a:xfrm>
          <a:prstGeom prst="straightConnector1">
            <a:avLst/>
          </a:prstGeom>
          <a:noFill/>
          <a:ln w="28575" algn="ctr">
            <a:solidFill>
              <a:srgbClr val="002060"/>
            </a:solidFill>
            <a:round/>
            <a:headEnd/>
            <a:tailEnd type="oval" w="med" len="med"/>
          </a:ln>
          <a:effectLst>
            <a:glow rad="76200">
              <a:schemeClr val="bg1">
                <a:alpha val="62000"/>
              </a:schemeClr>
            </a:glow>
          </a:effectLst>
          <a:extLst>
            <a:ext uri="{909E8E84-426E-40DD-AFC4-6F175D3DCCD1}">
              <a14:hiddenFill xmlns:a14="http://schemas.microsoft.com/office/drawing/2010/main">
                <a:noFill/>
              </a14:hiddenFill>
            </a:ext>
          </a:extLst>
        </p:spPr>
      </p:cxnSp>
      <p:sp>
        <p:nvSpPr>
          <p:cNvPr id="28" name="テキスト ボックス 27">
            <a:extLst>
              <a:ext uri="{FF2B5EF4-FFF2-40B4-BE49-F238E27FC236}">
                <a16:creationId xmlns:a16="http://schemas.microsoft.com/office/drawing/2014/main" id="{CA1B00F9-CCA4-911B-451E-CAB30F564F4B}"/>
              </a:ext>
            </a:extLst>
          </p:cNvPr>
          <p:cNvSpPr txBox="1"/>
          <p:nvPr/>
        </p:nvSpPr>
        <p:spPr>
          <a:xfrm>
            <a:off x="7521968" y="5912199"/>
            <a:ext cx="1962150" cy="257369"/>
          </a:xfrm>
          <a:prstGeom prst="rect">
            <a:avLst/>
          </a:prstGeom>
          <a:noFill/>
        </p:spPr>
        <p:txBody>
          <a:bodyPr lIns="36000" tIns="36000" rIns="36000" bIns="36000" anchor="ctr">
            <a:spAutoFit/>
          </a:bodyPr>
          <a:lstStyle/>
          <a:p>
            <a:pPr algn="ctr">
              <a:defRPr/>
            </a:pPr>
            <a:r>
              <a:rPr kumimoji="0" lang="en-US" altLang="ja-JP" sz="1200" kern="0" dirty="0">
                <a:solidFill>
                  <a:schemeClr val="tx1">
                    <a:lumMod val="50000"/>
                    <a:lumOff val="50000"/>
                  </a:schemeClr>
                </a:solidFill>
                <a:latin typeface="Arial" panose="020B0604020202020204" pitchFamily="34" charset="0"/>
                <a:cs typeface="Arial" panose="020B0604020202020204" pitchFamily="34" charset="0"/>
              </a:rPr>
              <a:t>[X-ray</a:t>
            </a:r>
            <a:r>
              <a:rPr kumimoji="0" lang="ja-JP" altLang="en-US" sz="1200" kern="0" dirty="0">
                <a:solidFill>
                  <a:schemeClr val="tx1">
                    <a:lumMod val="50000"/>
                    <a:lumOff val="50000"/>
                  </a:schemeClr>
                </a:solidFill>
                <a:latin typeface="Arial" panose="020B0604020202020204" pitchFamily="34" charset="0"/>
                <a:cs typeface="Arial" panose="020B0604020202020204" pitchFamily="34" charset="0"/>
              </a:rPr>
              <a:t> </a:t>
            </a:r>
            <a:r>
              <a:rPr kumimoji="0" lang="en-US" altLang="ja-JP" sz="1200" kern="0" dirty="0">
                <a:solidFill>
                  <a:schemeClr val="tx1">
                    <a:lumMod val="50000"/>
                    <a:lumOff val="50000"/>
                  </a:schemeClr>
                </a:solidFill>
                <a:latin typeface="Arial" panose="020B0604020202020204" pitchFamily="34" charset="0"/>
                <a:cs typeface="Arial" panose="020B0604020202020204" pitchFamily="34" charset="0"/>
              </a:rPr>
              <a:t>CT]</a:t>
            </a:r>
            <a:endParaRPr kumimoji="0" lang="ja-JP" altLang="en-US" sz="1200" kern="0"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7" name="図 6">
            <a:extLst>
              <a:ext uri="{FF2B5EF4-FFF2-40B4-BE49-F238E27FC236}">
                <a16:creationId xmlns:a16="http://schemas.microsoft.com/office/drawing/2014/main" id="{9B4BB565-07AF-EF2F-2F72-783C9460A580}"/>
              </a:ext>
            </a:extLst>
          </p:cNvPr>
          <p:cNvPicPr>
            <a:picLocks noChangeAspect="1"/>
          </p:cNvPicPr>
          <p:nvPr/>
        </p:nvPicPr>
        <p:blipFill>
          <a:blip r:embed="rId8">
            <a:extLst>
              <a:ext uri="{28A0092B-C50C-407E-A947-70E740481C1C}">
                <a14:useLocalDpi xmlns:a14="http://schemas.microsoft.com/office/drawing/2010/main" val="0"/>
              </a:ext>
            </a:extLst>
          </a:blip>
          <a:srcRect l="4407" r="3246"/>
          <a:stretch>
            <a:fillRect/>
          </a:stretch>
        </p:blipFill>
        <p:spPr bwMode="auto">
          <a:xfrm>
            <a:off x="783764" y="2572286"/>
            <a:ext cx="2008187"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2">
            <a:extLst>
              <a:ext uri="{FF2B5EF4-FFF2-40B4-BE49-F238E27FC236}">
                <a16:creationId xmlns:a16="http://schemas.microsoft.com/office/drawing/2014/main" id="{6871EABF-92E8-3686-3D8D-354817BBD921}"/>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366619" y="4268788"/>
            <a:ext cx="2016125"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テキスト ボックス 11">
            <a:extLst>
              <a:ext uri="{FF2B5EF4-FFF2-40B4-BE49-F238E27FC236}">
                <a16:creationId xmlns:a16="http://schemas.microsoft.com/office/drawing/2014/main" id="{A41D6430-BB7D-F2A9-D8E3-C55C3D359DCF}"/>
              </a:ext>
            </a:extLst>
          </p:cNvPr>
          <p:cNvSpPr txBox="1"/>
          <p:nvPr/>
        </p:nvSpPr>
        <p:spPr>
          <a:xfrm>
            <a:off x="1994982" y="6545115"/>
            <a:ext cx="1532792" cy="300082"/>
          </a:xfrm>
          <a:prstGeom prst="rect">
            <a:avLst/>
          </a:prstGeom>
          <a:noFill/>
        </p:spPr>
        <p:txBody>
          <a:bodyPr wrap="none" rtlCol="0">
            <a:spAutoFit/>
          </a:bodyPr>
          <a:lstStyle/>
          <a:p>
            <a:r>
              <a:rPr kumimoji="1" lang="en-US" altLang="ja-JP" dirty="0">
                <a:solidFill>
                  <a:srgbClr val="00B050"/>
                </a:solidFill>
              </a:rPr>
              <a:t>PROTERAL</a:t>
            </a:r>
            <a:r>
              <a:rPr kumimoji="1" lang="ja-JP" altLang="en-US" dirty="0">
                <a:solidFill>
                  <a:srgbClr val="00B050"/>
                </a:solidFill>
              </a:rPr>
              <a:t> </a:t>
            </a:r>
            <a:r>
              <a:rPr kumimoji="1" lang="en-US" altLang="ja-JP" dirty="0">
                <a:solidFill>
                  <a:srgbClr val="00B050"/>
                </a:solidFill>
              </a:rPr>
              <a:t>HP</a:t>
            </a:r>
            <a:endParaRPr kumimoji="1" lang="ja-JP" altLang="en-US" dirty="0">
              <a:solidFill>
                <a:srgbClr val="00B050"/>
              </a:solidFill>
            </a:endParaRPr>
          </a:p>
        </p:txBody>
      </p:sp>
    </p:spTree>
    <p:extLst>
      <p:ext uri="{BB962C8B-B14F-4D97-AF65-F5344CB8AC3E}">
        <p14:creationId xmlns:p14="http://schemas.microsoft.com/office/powerpoint/2010/main" val="1387878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35">
            <a:extLst>
              <a:ext uri="{FF2B5EF4-FFF2-40B4-BE49-F238E27FC236}">
                <a16:creationId xmlns:a16="http://schemas.microsoft.com/office/drawing/2014/main" id="{5214214C-248B-1073-BB37-76A6EECE7D6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47725" y="2480684"/>
            <a:ext cx="4165600" cy="388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タイトル 1">
            <a:extLst>
              <a:ext uri="{FF2B5EF4-FFF2-40B4-BE49-F238E27FC236}">
                <a16:creationId xmlns:a16="http://schemas.microsoft.com/office/drawing/2014/main" id="{96E28780-53EC-F942-A61D-49D9A9F9E6EB}"/>
              </a:ext>
            </a:extLst>
          </p:cNvPr>
          <p:cNvSpPr>
            <a:spLocks noGrp="1"/>
          </p:cNvSpPr>
          <p:nvPr>
            <p:ph type="title"/>
          </p:nvPr>
        </p:nvSpPr>
        <p:spPr>
          <a:xfrm>
            <a:off x="633042" y="188004"/>
            <a:ext cx="9423771" cy="304699"/>
          </a:xfrm>
        </p:spPr>
        <p:txBody>
          <a:bodyPr/>
          <a:lstStyle/>
          <a:p>
            <a:r>
              <a:rPr lang="en-US" altLang="ja-JP" spc="-50" dirty="0">
                <a:latin typeface="Arial" panose="020B0604020202020204" pitchFamily="34" charset="0"/>
                <a:cs typeface="Arial" panose="020B0604020202020204" pitchFamily="34" charset="0"/>
              </a:rPr>
              <a:t>Magnetic Materials </a:t>
            </a:r>
            <a:r>
              <a:rPr kumimoji="1" lang="en-US" altLang="ja-JP" sz="2400" b="1" dirty="0">
                <a:latin typeface="Arial" panose="020B0604020202020204" pitchFamily="34" charset="0"/>
                <a:cs typeface="Arial" panose="020B0604020202020204" pitchFamily="34" charset="0"/>
              </a:rPr>
              <a:t>Business Unit</a:t>
            </a:r>
            <a:r>
              <a:rPr kumimoji="1" lang="en-US" altLang="ja-JP" sz="2400" dirty="0">
                <a:latin typeface="Arial" panose="020B0604020202020204" pitchFamily="34" charset="0"/>
                <a:cs typeface="Arial" panose="020B0604020202020204" pitchFamily="34" charset="0"/>
              </a:rPr>
              <a:t> </a:t>
            </a:r>
            <a:endParaRPr kumimoji="1" lang="ja-JP" altLang="en-US" dirty="0">
              <a:latin typeface="Arial" panose="020B0604020202020204" pitchFamily="34" charset="0"/>
              <a:cs typeface="Arial" panose="020B0604020202020204" pitchFamily="34" charset="0"/>
            </a:endParaRPr>
          </a:p>
        </p:txBody>
      </p:sp>
      <p:cxnSp>
        <p:nvCxnSpPr>
          <p:cNvPr id="53" name="直線矢印コネクタ 8">
            <a:extLst>
              <a:ext uri="{FF2B5EF4-FFF2-40B4-BE49-F238E27FC236}">
                <a16:creationId xmlns:a16="http://schemas.microsoft.com/office/drawing/2014/main" id="{FE1CD2F2-CF7B-45FC-9301-7C9719328BF1}"/>
              </a:ext>
            </a:extLst>
          </p:cNvPr>
          <p:cNvCxnSpPr>
            <a:cxnSpLocks noChangeShapeType="1"/>
            <a:stCxn id="19" idx="3"/>
          </p:cNvCxnSpPr>
          <p:nvPr/>
        </p:nvCxnSpPr>
        <p:spPr bwMode="auto">
          <a:xfrm flipV="1">
            <a:off x="4223761" y="4895506"/>
            <a:ext cx="3314723" cy="593035"/>
          </a:xfrm>
          <a:prstGeom prst="straightConnector1">
            <a:avLst/>
          </a:prstGeom>
          <a:noFill/>
          <a:ln w="28575" algn="ctr">
            <a:solidFill>
              <a:srgbClr val="002060"/>
            </a:solidFill>
            <a:round/>
            <a:headEnd/>
            <a:tailEnd type="oval" w="med" len="med"/>
          </a:ln>
          <a:effectLst>
            <a:glow rad="76200">
              <a:schemeClr val="bg1">
                <a:alpha val="62000"/>
              </a:schemeClr>
            </a:glow>
          </a:effectLst>
          <a:extLst>
            <a:ext uri="{909E8E84-426E-40DD-AFC4-6F175D3DCCD1}">
              <a14:hiddenFill xmlns:a14="http://schemas.microsoft.com/office/drawing/2010/main">
                <a:noFill/>
              </a14:hiddenFill>
            </a:ext>
          </a:extLst>
        </p:spPr>
      </p:cxnSp>
      <p:cxnSp>
        <p:nvCxnSpPr>
          <p:cNvPr id="54" name="直線矢印コネクタ 62">
            <a:extLst>
              <a:ext uri="{FF2B5EF4-FFF2-40B4-BE49-F238E27FC236}">
                <a16:creationId xmlns:a16="http://schemas.microsoft.com/office/drawing/2014/main" id="{A4AD17A0-05A1-436C-A3B4-9F8363E68BF4}"/>
              </a:ext>
            </a:extLst>
          </p:cNvPr>
          <p:cNvCxnSpPr>
            <a:cxnSpLocks noChangeShapeType="1"/>
            <a:stCxn id="18" idx="3"/>
          </p:cNvCxnSpPr>
          <p:nvPr/>
        </p:nvCxnSpPr>
        <p:spPr bwMode="auto">
          <a:xfrm>
            <a:off x="4245536" y="3649143"/>
            <a:ext cx="3207887" cy="1058294"/>
          </a:xfrm>
          <a:prstGeom prst="straightConnector1">
            <a:avLst/>
          </a:prstGeom>
          <a:noFill/>
          <a:ln w="28575" algn="ctr">
            <a:solidFill>
              <a:srgbClr val="002060"/>
            </a:solidFill>
            <a:round/>
            <a:headEnd/>
            <a:tailEnd type="oval" w="med" len="med"/>
          </a:ln>
          <a:effectLst>
            <a:glow rad="76200">
              <a:schemeClr val="bg1">
                <a:alpha val="62000"/>
              </a:schemeClr>
            </a:glow>
          </a:effectLst>
          <a:extLst>
            <a:ext uri="{909E8E84-426E-40DD-AFC4-6F175D3DCCD1}">
              <a14:hiddenFill xmlns:a14="http://schemas.microsoft.com/office/drawing/2010/main">
                <a:noFill/>
              </a14:hiddenFill>
            </a:ext>
          </a:extLst>
        </p:spPr>
      </p:cxnSp>
      <p:sp>
        <p:nvSpPr>
          <p:cNvPr id="56" name="テキスト ボックス 55">
            <a:extLst>
              <a:ext uri="{FF2B5EF4-FFF2-40B4-BE49-F238E27FC236}">
                <a16:creationId xmlns:a16="http://schemas.microsoft.com/office/drawing/2014/main" id="{D6D9056E-7D2D-43BE-BDDB-026223B1667E}"/>
              </a:ext>
            </a:extLst>
          </p:cNvPr>
          <p:cNvSpPr txBox="1"/>
          <p:nvPr/>
        </p:nvSpPr>
        <p:spPr>
          <a:xfrm>
            <a:off x="9042903" y="5856190"/>
            <a:ext cx="1962150" cy="257369"/>
          </a:xfrm>
          <a:prstGeom prst="rect">
            <a:avLst/>
          </a:prstGeom>
          <a:noFill/>
        </p:spPr>
        <p:txBody>
          <a:bodyPr lIns="36000" tIns="36000" rIns="36000" bIns="36000" anchor="ctr">
            <a:spAutoFit/>
          </a:bodyPr>
          <a:lstStyle/>
          <a:p>
            <a:pPr algn="ctr">
              <a:defRPr/>
            </a:pPr>
            <a:r>
              <a:rPr kumimoji="0" lang="en-US" altLang="ja-JP" sz="1200" kern="0" dirty="0">
                <a:solidFill>
                  <a:schemeClr val="tx1">
                    <a:lumMod val="50000"/>
                    <a:lumOff val="50000"/>
                  </a:schemeClr>
                </a:solidFill>
                <a:latin typeface="Arial" panose="020B0604020202020204" pitchFamily="34" charset="0"/>
                <a:cs typeface="Arial" panose="020B0604020202020204" pitchFamily="34" charset="0"/>
              </a:rPr>
              <a:t>[Motor]</a:t>
            </a:r>
            <a:endParaRPr kumimoji="0" lang="ja-JP" altLang="en-US" sz="1200" kern="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57" name="タイトル 1">
            <a:extLst>
              <a:ext uri="{FF2B5EF4-FFF2-40B4-BE49-F238E27FC236}">
                <a16:creationId xmlns:a16="http://schemas.microsoft.com/office/drawing/2014/main" id="{290284D6-7CAD-49A8-A788-731712163A18}"/>
              </a:ext>
            </a:extLst>
          </p:cNvPr>
          <p:cNvSpPr txBox="1">
            <a:spLocks/>
          </p:cNvSpPr>
          <p:nvPr/>
        </p:nvSpPr>
        <p:spPr bwMode="auto">
          <a:xfrm>
            <a:off x="633042" y="1005472"/>
            <a:ext cx="11017250" cy="362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93713">
              <a:defRPr kumimoji="1" sz="1400" b="1">
                <a:solidFill>
                  <a:schemeClr val="tx1"/>
                </a:solidFill>
                <a:latin typeface="Arial" panose="020B0604020202020204" pitchFamily="34" charset="0"/>
                <a:ea typeface="ＭＳ Ｐゴシック" panose="020B0600070205080204" pitchFamily="50" charset="-128"/>
              </a:defRPr>
            </a:lvl1pPr>
            <a:lvl2pPr marL="742950" indent="-285750" defTabSz="493713">
              <a:defRPr kumimoji="1" sz="1400" b="1">
                <a:solidFill>
                  <a:schemeClr val="tx1"/>
                </a:solidFill>
                <a:latin typeface="Arial" panose="020B0604020202020204" pitchFamily="34" charset="0"/>
                <a:ea typeface="ＭＳ Ｐゴシック" panose="020B0600070205080204" pitchFamily="50" charset="-128"/>
              </a:defRPr>
            </a:lvl2pPr>
            <a:lvl3pPr marL="1143000" indent="-228600" defTabSz="493713">
              <a:defRPr kumimoji="1" sz="1400" b="1">
                <a:solidFill>
                  <a:schemeClr val="tx1"/>
                </a:solidFill>
                <a:latin typeface="Arial" panose="020B0604020202020204" pitchFamily="34" charset="0"/>
                <a:ea typeface="ＭＳ Ｐゴシック" panose="020B0600070205080204" pitchFamily="50" charset="-128"/>
              </a:defRPr>
            </a:lvl3pPr>
            <a:lvl4pPr marL="1600200" indent="-228600" defTabSz="493713">
              <a:defRPr kumimoji="1" sz="1400" b="1">
                <a:solidFill>
                  <a:schemeClr val="tx1"/>
                </a:solidFill>
                <a:latin typeface="Arial" panose="020B0604020202020204" pitchFamily="34" charset="0"/>
                <a:ea typeface="ＭＳ Ｐゴシック" panose="020B0600070205080204" pitchFamily="50" charset="-128"/>
              </a:defRPr>
            </a:lvl4pPr>
            <a:lvl5pPr marL="2057400" indent="-228600" defTabSz="493713">
              <a:defRPr kumimoji="1" sz="1400" b="1">
                <a:solidFill>
                  <a:schemeClr val="tx1"/>
                </a:solidFill>
                <a:latin typeface="Arial" panose="020B0604020202020204" pitchFamily="34" charset="0"/>
                <a:ea typeface="ＭＳ Ｐゴシック" panose="020B0600070205080204" pitchFamily="50" charset="-128"/>
              </a:defRPr>
            </a:lvl5pPr>
            <a:lvl6pPr marL="2514600" indent="-228600" defTabSz="493713" eaLnBrk="0" fontAlgn="base" hangingPunct="0">
              <a:spcBef>
                <a:spcPct val="0"/>
              </a:spcBef>
              <a:spcAft>
                <a:spcPct val="0"/>
              </a:spcAft>
              <a:defRPr kumimoji="1" sz="1400" b="1">
                <a:solidFill>
                  <a:schemeClr val="tx1"/>
                </a:solidFill>
                <a:latin typeface="Arial" panose="020B0604020202020204" pitchFamily="34" charset="0"/>
                <a:ea typeface="ＭＳ Ｐゴシック" panose="020B0600070205080204" pitchFamily="50" charset="-128"/>
              </a:defRPr>
            </a:lvl6pPr>
            <a:lvl7pPr marL="2971800" indent="-228600" defTabSz="493713" eaLnBrk="0" fontAlgn="base" hangingPunct="0">
              <a:spcBef>
                <a:spcPct val="0"/>
              </a:spcBef>
              <a:spcAft>
                <a:spcPct val="0"/>
              </a:spcAft>
              <a:defRPr kumimoji="1" sz="1400" b="1">
                <a:solidFill>
                  <a:schemeClr val="tx1"/>
                </a:solidFill>
                <a:latin typeface="Arial" panose="020B0604020202020204" pitchFamily="34" charset="0"/>
                <a:ea typeface="ＭＳ Ｐゴシック" panose="020B0600070205080204" pitchFamily="50" charset="-128"/>
              </a:defRPr>
            </a:lvl7pPr>
            <a:lvl8pPr marL="3429000" indent="-228600" defTabSz="493713" eaLnBrk="0" fontAlgn="base" hangingPunct="0">
              <a:spcBef>
                <a:spcPct val="0"/>
              </a:spcBef>
              <a:spcAft>
                <a:spcPct val="0"/>
              </a:spcAft>
              <a:defRPr kumimoji="1" sz="1400" b="1">
                <a:solidFill>
                  <a:schemeClr val="tx1"/>
                </a:solidFill>
                <a:latin typeface="Arial" panose="020B0604020202020204" pitchFamily="34" charset="0"/>
                <a:ea typeface="ＭＳ Ｐゴシック" panose="020B0600070205080204" pitchFamily="50" charset="-128"/>
              </a:defRPr>
            </a:lvl8pPr>
            <a:lvl9pPr marL="3886200" indent="-228600" defTabSz="493713" eaLnBrk="0" fontAlgn="base" hangingPunct="0">
              <a:spcBef>
                <a:spcPct val="0"/>
              </a:spcBef>
              <a:spcAft>
                <a:spcPct val="0"/>
              </a:spcAft>
              <a:defRPr kumimoji="1" sz="1400" b="1">
                <a:solidFill>
                  <a:schemeClr val="tx1"/>
                </a:solidFill>
                <a:latin typeface="Arial" panose="020B0604020202020204" pitchFamily="34" charset="0"/>
                <a:ea typeface="ＭＳ Ｐゴシック" panose="020B0600070205080204" pitchFamily="50" charset="-128"/>
              </a:defRPr>
            </a:lvl9pPr>
          </a:lstStyle>
          <a:p>
            <a:pPr>
              <a:lnSpc>
                <a:spcPct val="120000"/>
              </a:lnSpc>
            </a:pPr>
            <a:r>
              <a:rPr lang="en-US" altLang="ja-JP" sz="1800" dirty="0">
                <a:ea typeface="+mj-ea"/>
                <a:cs typeface="Arial" panose="020B0604020202020204" pitchFamily="34" charset="0"/>
              </a:rPr>
              <a:t>NEOMAX</a:t>
            </a:r>
            <a:r>
              <a:rPr kumimoji="0" lang="en-US" altLang="ja-JP" sz="1800" kern="0" baseline="30000" dirty="0">
                <a:solidFill>
                  <a:sysClr val="windowText" lastClr="000000"/>
                </a:solidFill>
                <a:cs typeface="Arial" panose="020B0604020202020204" pitchFamily="34" charset="0"/>
              </a:rPr>
              <a:t>® </a:t>
            </a:r>
            <a:r>
              <a:rPr lang="en-US" altLang="ja-JP" sz="1800" dirty="0">
                <a:ea typeface="+mj-ea"/>
                <a:cs typeface="Arial" panose="020B0604020202020204" pitchFamily="34" charset="0"/>
              </a:rPr>
              <a:t>brand, key material for industries</a:t>
            </a:r>
            <a:endParaRPr lang="ja-JP" altLang="en-US" sz="1800" dirty="0">
              <a:ea typeface="+mj-ea"/>
              <a:cs typeface="Arial" panose="020B0604020202020204" pitchFamily="34" charset="0"/>
            </a:endParaRPr>
          </a:p>
        </p:txBody>
      </p:sp>
      <p:sp>
        <p:nvSpPr>
          <p:cNvPr id="58" name="タイトル 1">
            <a:extLst>
              <a:ext uri="{FF2B5EF4-FFF2-40B4-BE49-F238E27FC236}">
                <a16:creationId xmlns:a16="http://schemas.microsoft.com/office/drawing/2014/main" id="{A2CDC352-A099-446A-A455-813251834FDF}"/>
              </a:ext>
            </a:extLst>
          </p:cNvPr>
          <p:cNvSpPr txBox="1">
            <a:spLocks/>
          </p:cNvSpPr>
          <p:nvPr/>
        </p:nvSpPr>
        <p:spPr bwMode="auto">
          <a:xfrm>
            <a:off x="633042" y="1399393"/>
            <a:ext cx="11017250" cy="1089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93713">
              <a:defRPr kumimoji="1" sz="1400" b="1">
                <a:solidFill>
                  <a:schemeClr val="tx1"/>
                </a:solidFill>
                <a:latin typeface="Arial" panose="020B0604020202020204" pitchFamily="34" charset="0"/>
                <a:ea typeface="ＭＳ Ｐゴシック" panose="020B0600070205080204" pitchFamily="50" charset="-128"/>
              </a:defRPr>
            </a:lvl1pPr>
            <a:lvl2pPr marL="742950" indent="-285750" defTabSz="493713">
              <a:defRPr kumimoji="1" sz="1400" b="1">
                <a:solidFill>
                  <a:schemeClr val="tx1"/>
                </a:solidFill>
                <a:latin typeface="Arial" panose="020B0604020202020204" pitchFamily="34" charset="0"/>
                <a:ea typeface="ＭＳ Ｐゴシック" panose="020B0600070205080204" pitchFamily="50" charset="-128"/>
              </a:defRPr>
            </a:lvl2pPr>
            <a:lvl3pPr marL="1143000" indent="-228600" defTabSz="493713">
              <a:defRPr kumimoji="1" sz="1400" b="1">
                <a:solidFill>
                  <a:schemeClr val="tx1"/>
                </a:solidFill>
                <a:latin typeface="Arial" panose="020B0604020202020204" pitchFamily="34" charset="0"/>
                <a:ea typeface="ＭＳ Ｐゴシック" panose="020B0600070205080204" pitchFamily="50" charset="-128"/>
              </a:defRPr>
            </a:lvl3pPr>
            <a:lvl4pPr marL="1600200" indent="-228600" defTabSz="493713">
              <a:defRPr kumimoji="1" sz="1400" b="1">
                <a:solidFill>
                  <a:schemeClr val="tx1"/>
                </a:solidFill>
                <a:latin typeface="Arial" panose="020B0604020202020204" pitchFamily="34" charset="0"/>
                <a:ea typeface="ＭＳ Ｐゴシック" panose="020B0600070205080204" pitchFamily="50" charset="-128"/>
              </a:defRPr>
            </a:lvl4pPr>
            <a:lvl5pPr marL="2057400" indent="-228600" defTabSz="493713">
              <a:defRPr kumimoji="1" sz="1400" b="1">
                <a:solidFill>
                  <a:schemeClr val="tx1"/>
                </a:solidFill>
                <a:latin typeface="Arial" panose="020B0604020202020204" pitchFamily="34" charset="0"/>
                <a:ea typeface="ＭＳ Ｐゴシック" panose="020B0600070205080204" pitchFamily="50" charset="-128"/>
              </a:defRPr>
            </a:lvl5pPr>
            <a:lvl6pPr marL="2514600" indent="-228600" defTabSz="493713" eaLnBrk="0" fontAlgn="base" hangingPunct="0">
              <a:spcBef>
                <a:spcPct val="0"/>
              </a:spcBef>
              <a:spcAft>
                <a:spcPct val="0"/>
              </a:spcAft>
              <a:defRPr kumimoji="1" sz="1400" b="1">
                <a:solidFill>
                  <a:schemeClr val="tx1"/>
                </a:solidFill>
                <a:latin typeface="Arial" panose="020B0604020202020204" pitchFamily="34" charset="0"/>
                <a:ea typeface="ＭＳ Ｐゴシック" panose="020B0600070205080204" pitchFamily="50" charset="-128"/>
              </a:defRPr>
            </a:lvl6pPr>
            <a:lvl7pPr marL="2971800" indent="-228600" defTabSz="493713" eaLnBrk="0" fontAlgn="base" hangingPunct="0">
              <a:spcBef>
                <a:spcPct val="0"/>
              </a:spcBef>
              <a:spcAft>
                <a:spcPct val="0"/>
              </a:spcAft>
              <a:defRPr kumimoji="1" sz="1400" b="1">
                <a:solidFill>
                  <a:schemeClr val="tx1"/>
                </a:solidFill>
                <a:latin typeface="Arial" panose="020B0604020202020204" pitchFamily="34" charset="0"/>
                <a:ea typeface="ＭＳ Ｐゴシック" panose="020B0600070205080204" pitchFamily="50" charset="-128"/>
              </a:defRPr>
            </a:lvl7pPr>
            <a:lvl8pPr marL="3429000" indent="-228600" defTabSz="493713" eaLnBrk="0" fontAlgn="base" hangingPunct="0">
              <a:spcBef>
                <a:spcPct val="0"/>
              </a:spcBef>
              <a:spcAft>
                <a:spcPct val="0"/>
              </a:spcAft>
              <a:defRPr kumimoji="1" sz="1400" b="1">
                <a:solidFill>
                  <a:schemeClr val="tx1"/>
                </a:solidFill>
                <a:latin typeface="Arial" panose="020B0604020202020204" pitchFamily="34" charset="0"/>
                <a:ea typeface="ＭＳ Ｐゴシック" panose="020B0600070205080204" pitchFamily="50" charset="-128"/>
              </a:defRPr>
            </a:lvl8pPr>
            <a:lvl9pPr marL="3886200" indent="-228600" defTabSz="493713" eaLnBrk="0" fontAlgn="base" hangingPunct="0">
              <a:spcBef>
                <a:spcPct val="0"/>
              </a:spcBef>
              <a:spcAft>
                <a:spcPct val="0"/>
              </a:spcAft>
              <a:defRPr kumimoji="1" sz="1400" b="1">
                <a:solidFill>
                  <a:schemeClr val="tx1"/>
                </a:solidFill>
                <a:latin typeface="Arial" panose="020B0604020202020204" pitchFamily="34" charset="0"/>
                <a:ea typeface="ＭＳ Ｐゴシック" panose="020B0600070205080204" pitchFamily="50" charset="-128"/>
              </a:defRPr>
            </a:lvl9pPr>
          </a:lstStyle>
          <a:p>
            <a:pPr>
              <a:lnSpc>
                <a:spcPct val="120000"/>
              </a:lnSpc>
            </a:pPr>
            <a:r>
              <a:rPr lang="en-US" altLang="ja-JP" dirty="0">
                <a:solidFill>
                  <a:schemeClr val="tx1">
                    <a:lumMod val="75000"/>
                    <a:lumOff val="25000"/>
                  </a:schemeClr>
                </a:solidFill>
                <a:ea typeface="+mn-ea"/>
                <a:cs typeface="Arial" panose="020B0604020202020204" pitchFamily="34" charset="0"/>
              </a:rPr>
              <a:t>We boast an extensive magnet range, which includes NEOMAX</a:t>
            </a:r>
            <a:r>
              <a:rPr kumimoji="0" lang="en-US" altLang="ja-JP" sz="1400" kern="0" baseline="30000" dirty="0">
                <a:solidFill>
                  <a:sysClr val="windowText" lastClr="000000"/>
                </a:solidFill>
                <a:cs typeface="Arial" panose="020B0604020202020204" pitchFamily="34" charset="0"/>
              </a:rPr>
              <a:t>® </a:t>
            </a:r>
            <a:r>
              <a:rPr lang="en-US" altLang="ja-JP" dirty="0">
                <a:solidFill>
                  <a:schemeClr val="tx1">
                    <a:lumMod val="75000"/>
                    <a:lumOff val="25000"/>
                  </a:schemeClr>
                </a:solidFill>
                <a:ea typeface="+mn-ea"/>
                <a:cs typeface="Arial" panose="020B0604020202020204" pitchFamily="34" charset="0"/>
              </a:rPr>
              <a:t>rare earth magnets and ferrite</a:t>
            </a:r>
            <a:r>
              <a:rPr lang="ja-JP" altLang="en-US" dirty="0">
                <a:solidFill>
                  <a:schemeClr val="tx1">
                    <a:lumMod val="75000"/>
                    <a:lumOff val="25000"/>
                  </a:schemeClr>
                </a:solidFill>
                <a:ea typeface="+mn-ea"/>
                <a:cs typeface="Arial" panose="020B0604020202020204" pitchFamily="34" charset="0"/>
              </a:rPr>
              <a:t> </a:t>
            </a:r>
            <a:r>
              <a:rPr lang="en-US" altLang="ja-JP" dirty="0">
                <a:solidFill>
                  <a:schemeClr val="tx1">
                    <a:lumMod val="75000"/>
                    <a:lumOff val="25000"/>
                  </a:schemeClr>
                </a:solidFill>
                <a:ea typeface="+mn-ea"/>
                <a:cs typeface="Arial" panose="020B0604020202020204" pitchFamily="34" charset="0"/>
              </a:rPr>
              <a:t>magnets, and provide our products across a wide range of fields, encompassing automobiles, electronics and home appliances. As pioneers in the field of magnetic materials, we take on the challenge of new materials and new production technologies, meeting our customers’ diverse needs and contributing to the creation of a more energy-efficient society.</a:t>
            </a:r>
            <a:endParaRPr lang="ja-JP" altLang="en-US" dirty="0">
              <a:solidFill>
                <a:schemeClr val="tx1">
                  <a:lumMod val="75000"/>
                  <a:lumOff val="25000"/>
                </a:schemeClr>
              </a:solidFill>
              <a:ea typeface="BIZ UDP明朝 Medium" panose="02020500000000000000" pitchFamily="18" charset="-128"/>
              <a:cs typeface="Arial" panose="020B0604020202020204" pitchFamily="34" charset="0"/>
            </a:endParaRPr>
          </a:p>
          <a:p>
            <a:pPr eaLnBrk="1" hangingPunct="1">
              <a:lnSpc>
                <a:spcPct val="120000"/>
              </a:lnSpc>
            </a:pPr>
            <a:endParaRPr lang="ja-JP" altLang="en-US" dirty="0">
              <a:solidFill>
                <a:schemeClr val="tx1">
                  <a:lumMod val="75000"/>
                  <a:lumOff val="25000"/>
                </a:schemeClr>
              </a:solidFill>
              <a:latin typeface="BIZ UDP明朝 Medium" panose="02020500000000000000" pitchFamily="18" charset="-128"/>
              <a:ea typeface="BIZ UDP明朝 Medium" panose="02020500000000000000" pitchFamily="18" charset="-128"/>
            </a:endParaRPr>
          </a:p>
        </p:txBody>
      </p:sp>
      <p:sp>
        <p:nvSpPr>
          <p:cNvPr id="16" name="テキスト ボックス 50">
            <a:extLst>
              <a:ext uri="{FF2B5EF4-FFF2-40B4-BE49-F238E27FC236}">
                <a16:creationId xmlns:a16="http://schemas.microsoft.com/office/drawing/2014/main" id="{E2A99CDC-698E-7A73-2574-FAAD5FF387B9}"/>
              </a:ext>
            </a:extLst>
          </p:cNvPr>
          <p:cNvSpPr txBox="1"/>
          <p:nvPr/>
        </p:nvSpPr>
        <p:spPr>
          <a:xfrm>
            <a:off x="1884194" y="4359951"/>
            <a:ext cx="3127077" cy="318924"/>
          </a:xfrm>
          <a:prstGeom prst="rect">
            <a:avLst/>
          </a:prstGeom>
          <a:noFill/>
        </p:spPr>
        <p:txBody>
          <a:bodyPr wrap="square" lIns="36000" tIns="36000" rIns="36000" bIns="36000" anchor="ctr">
            <a:spAutoFit/>
          </a:bodyPr>
          <a:lstStyle>
            <a:defPPr>
              <a:defRPr lang="ja-JP"/>
            </a:defPPr>
            <a:lvl1pPr algn="l" rtl="0" eaLnBrk="0" fontAlgn="base" hangingPunct="0">
              <a:spcBef>
                <a:spcPct val="0"/>
              </a:spcBef>
              <a:spcAft>
                <a:spcPct val="0"/>
              </a:spcAft>
              <a:defRPr kumimoji="1" sz="1400" b="1"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b="1"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b="1"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b="1"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b="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b="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b="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b="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b="1" kern="1200">
                <a:solidFill>
                  <a:schemeClr val="tx1"/>
                </a:solidFill>
                <a:latin typeface="Arial" panose="020B0604020202020204" pitchFamily="34" charset="0"/>
                <a:ea typeface="ＭＳ Ｐゴシック" panose="020B0600070205080204" pitchFamily="50" charset="-128"/>
                <a:cs typeface="+mn-cs"/>
              </a:defRPr>
            </a:lvl9pPr>
          </a:lstStyle>
          <a:p>
            <a:pPr eaLnBrk="1" fontAlgn="auto" hangingPunct="1">
              <a:spcBef>
                <a:spcPts val="0"/>
              </a:spcBef>
              <a:spcAft>
                <a:spcPts val="0"/>
              </a:spcAft>
              <a:defRPr/>
            </a:pPr>
            <a:r>
              <a:rPr kumimoji="0" lang="en-US" altLang="ja-JP" sz="1600" b="0" kern="0" dirty="0">
                <a:solidFill>
                  <a:sysClr val="windowText" lastClr="000000"/>
                </a:solidFill>
                <a:ea typeface="+mn-ea"/>
                <a:cs typeface="Arial" panose="020B0604020202020204" pitchFamily="34" charset="0"/>
              </a:rPr>
              <a:t>Neodymium Magnets </a:t>
            </a:r>
            <a:r>
              <a:rPr kumimoji="0" lang="en-US" altLang="ja-JP" sz="1600" b="0" kern="0" dirty="0">
                <a:solidFill>
                  <a:sysClr val="windowText" lastClr="000000"/>
                </a:solidFill>
                <a:cs typeface="Arial" panose="020B0604020202020204" pitchFamily="34" charset="0"/>
              </a:rPr>
              <a:t>NEOMAX</a:t>
            </a:r>
            <a:r>
              <a:rPr kumimoji="0" lang="en-US" altLang="ja-JP" sz="1600" b="0" kern="0" baseline="30000" dirty="0">
                <a:solidFill>
                  <a:sysClr val="windowText" lastClr="000000"/>
                </a:solidFill>
                <a:cs typeface="Arial" panose="020B0604020202020204" pitchFamily="34" charset="0"/>
              </a:rPr>
              <a:t>®</a:t>
            </a:r>
            <a:endParaRPr kumimoji="0" lang="ja-JP" altLang="en-US" sz="1600" b="0" kern="0" baseline="30000" dirty="0">
              <a:solidFill>
                <a:sysClr val="windowText" lastClr="000000"/>
              </a:solidFill>
              <a:cs typeface="Arial" panose="020B0604020202020204" pitchFamily="34" charset="0"/>
            </a:endParaRPr>
          </a:p>
        </p:txBody>
      </p:sp>
      <p:sp>
        <p:nvSpPr>
          <p:cNvPr id="17" name="テキスト ボックス 51">
            <a:extLst>
              <a:ext uri="{FF2B5EF4-FFF2-40B4-BE49-F238E27FC236}">
                <a16:creationId xmlns:a16="http://schemas.microsoft.com/office/drawing/2014/main" id="{6A324083-451C-DFB2-9B7E-E86D2A513405}"/>
              </a:ext>
            </a:extLst>
          </p:cNvPr>
          <p:cNvSpPr txBox="1"/>
          <p:nvPr/>
        </p:nvSpPr>
        <p:spPr>
          <a:xfrm>
            <a:off x="1893220" y="6165055"/>
            <a:ext cx="2302284" cy="318924"/>
          </a:xfrm>
          <a:prstGeom prst="rect">
            <a:avLst/>
          </a:prstGeom>
          <a:noFill/>
        </p:spPr>
        <p:txBody>
          <a:bodyPr wrap="square" lIns="36000" tIns="36000" rIns="36000" bIns="36000" anchor="ctr">
            <a:spAutoFit/>
          </a:bodyPr>
          <a:lstStyle>
            <a:defPPr>
              <a:defRPr lang="ja-JP"/>
            </a:defPPr>
            <a:lvl1pPr algn="l" rtl="0" eaLnBrk="0" fontAlgn="base" hangingPunct="0">
              <a:spcBef>
                <a:spcPct val="0"/>
              </a:spcBef>
              <a:spcAft>
                <a:spcPct val="0"/>
              </a:spcAft>
              <a:defRPr kumimoji="1" sz="1400" b="1"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b="1"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b="1"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b="1"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b="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b="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b="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b="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b="1" kern="1200">
                <a:solidFill>
                  <a:schemeClr val="tx1"/>
                </a:solidFill>
                <a:latin typeface="Arial" panose="020B0604020202020204" pitchFamily="34" charset="0"/>
                <a:ea typeface="ＭＳ Ｐゴシック" panose="020B0600070205080204" pitchFamily="50" charset="-128"/>
                <a:cs typeface="+mn-cs"/>
              </a:defRPr>
            </a:lvl9pPr>
          </a:lstStyle>
          <a:p>
            <a:pPr eaLnBrk="1" fontAlgn="auto" hangingPunct="1">
              <a:spcBef>
                <a:spcPts val="0"/>
              </a:spcBef>
              <a:spcAft>
                <a:spcPts val="0"/>
              </a:spcAft>
              <a:defRPr/>
            </a:pPr>
            <a:r>
              <a:rPr kumimoji="0" lang="en-US" altLang="ja-JP" sz="1600" b="0" kern="0" dirty="0">
                <a:solidFill>
                  <a:sysClr val="windowText" lastClr="000000"/>
                </a:solidFill>
                <a:ea typeface="+mn-ea"/>
                <a:cs typeface="Arial" panose="020B0604020202020204" pitchFamily="34" charset="0"/>
              </a:rPr>
              <a:t>Ferrite Magnets NMF</a:t>
            </a:r>
            <a:r>
              <a:rPr kumimoji="0" lang="en-US" altLang="ja-JP" sz="1600" kern="0" baseline="30000" dirty="0">
                <a:solidFill>
                  <a:sysClr val="windowText" lastClr="000000"/>
                </a:solidFill>
                <a:cs typeface="Arial" panose="020B0604020202020204" pitchFamily="34" charset="0"/>
              </a:rPr>
              <a:t>TM</a:t>
            </a:r>
            <a:endParaRPr kumimoji="0" lang="ja-JP" altLang="en-US" sz="1600" b="0" kern="0" baseline="30000" dirty="0">
              <a:solidFill>
                <a:sysClr val="windowText" lastClr="000000"/>
              </a:solidFill>
              <a:cs typeface="Arial" panose="020B0604020202020204" pitchFamily="34" charset="0"/>
            </a:endParaRPr>
          </a:p>
        </p:txBody>
      </p:sp>
      <p:pic>
        <p:nvPicPr>
          <p:cNvPr id="18" name="図 17">
            <a:extLst>
              <a:ext uri="{FF2B5EF4-FFF2-40B4-BE49-F238E27FC236}">
                <a16:creationId xmlns:a16="http://schemas.microsoft.com/office/drawing/2014/main" id="{ED90193F-7386-83D3-CE99-D1EB35C945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21477" y="2917807"/>
            <a:ext cx="2324059" cy="146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図 18">
            <a:extLst>
              <a:ext uri="{FF2B5EF4-FFF2-40B4-BE49-F238E27FC236}">
                <a16:creationId xmlns:a16="http://schemas.microsoft.com/office/drawing/2014/main" id="{1E43D047-A0C4-DFD5-92DE-D846806FE3C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21477" y="4763728"/>
            <a:ext cx="2302284" cy="144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テキスト ボックス 3">
            <a:extLst>
              <a:ext uri="{FF2B5EF4-FFF2-40B4-BE49-F238E27FC236}">
                <a16:creationId xmlns:a16="http://schemas.microsoft.com/office/drawing/2014/main" id="{EC26B410-2E33-97E5-FB35-AF06FAA68CDD}"/>
              </a:ext>
            </a:extLst>
          </p:cNvPr>
          <p:cNvSpPr txBox="1"/>
          <p:nvPr/>
        </p:nvSpPr>
        <p:spPr>
          <a:xfrm>
            <a:off x="1994982" y="6545115"/>
            <a:ext cx="1532792" cy="300082"/>
          </a:xfrm>
          <a:prstGeom prst="rect">
            <a:avLst/>
          </a:prstGeom>
          <a:noFill/>
        </p:spPr>
        <p:txBody>
          <a:bodyPr wrap="none" rtlCol="0">
            <a:spAutoFit/>
          </a:bodyPr>
          <a:lstStyle/>
          <a:p>
            <a:r>
              <a:rPr kumimoji="1" lang="en-US" altLang="ja-JP" dirty="0">
                <a:solidFill>
                  <a:srgbClr val="00B050"/>
                </a:solidFill>
              </a:rPr>
              <a:t>PROTERAL</a:t>
            </a:r>
            <a:r>
              <a:rPr kumimoji="1" lang="ja-JP" altLang="en-US" dirty="0">
                <a:solidFill>
                  <a:srgbClr val="00B050"/>
                </a:solidFill>
              </a:rPr>
              <a:t> </a:t>
            </a:r>
            <a:r>
              <a:rPr kumimoji="1" lang="en-US" altLang="ja-JP" dirty="0">
                <a:solidFill>
                  <a:srgbClr val="00B050"/>
                </a:solidFill>
              </a:rPr>
              <a:t>HP</a:t>
            </a:r>
            <a:endParaRPr kumimoji="1" lang="ja-JP" altLang="en-US" dirty="0">
              <a:solidFill>
                <a:srgbClr val="00B050"/>
              </a:solidFill>
            </a:endParaRPr>
          </a:p>
        </p:txBody>
      </p:sp>
    </p:spTree>
    <p:extLst>
      <p:ext uri="{BB962C8B-B14F-4D97-AF65-F5344CB8AC3E}">
        <p14:creationId xmlns:p14="http://schemas.microsoft.com/office/powerpoint/2010/main" val="2721136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ChangeArrowheads="1"/>
          </p:cNvSpPr>
          <p:nvPr/>
        </p:nvSpPr>
        <p:spPr bwMode="auto">
          <a:xfrm>
            <a:off x="2460625" y="168275"/>
            <a:ext cx="7543800" cy="457200"/>
          </a:xfrm>
          <a:prstGeom prst="rect">
            <a:avLst/>
          </a:prstGeom>
          <a:noFill/>
          <a:ln w="9525">
            <a:noFill/>
            <a:miter lim="800000"/>
            <a:headEnd/>
            <a:tailEnd/>
          </a:ln>
        </p:spPr>
        <p:txBody>
          <a:bodyPr wrap="none" anchor="ctr"/>
          <a:lstStyle/>
          <a:p>
            <a:endParaRPr lang="ja-JP" altLang="ja-JP"/>
          </a:p>
        </p:txBody>
      </p:sp>
      <p:sp>
        <p:nvSpPr>
          <p:cNvPr id="10245" name="Text Box 3"/>
          <p:cNvSpPr txBox="1">
            <a:spLocks noChangeArrowheads="1"/>
          </p:cNvSpPr>
          <p:nvPr/>
        </p:nvSpPr>
        <p:spPr bwMode="auto">
          <a:xfrm>
            <a:off x="977900" y="4447676"/>
            <a:ext cx="6934200" cy="300082"/>
          </a:xfrm>
          <a:prstGeom prst="rect">
            <a:avLst/>
          </a:prstGeom>
          <a:noFill/>
          <a:ln w="9525">
            <a:noFill/>
            <a:miter lim="800000"/>
            <a:headEnd/>
            <a:tailEnd/>
          </a:ln>
        </p:spPr>
        <p:txBody>
          <a:bodyPr>
            <a:spAutoFit/>
          </a:bodyPr>
          <a:lstStyle/>
          <a:p>
            <a:pPr>
              <a:spcBef>
                <a:spcPct val="50000"/>
              </a:spcBef>
            </a:pPr>
            <a:endParaRPr lang="ja-JP" altLang="ja-JP"/>
          </a:p>
        </p:txBody>
      </p:sp>
      <p:sp>
        <p:nvSpPr>
          <p:cNvPr id="908294" name="Rectangle 6"/>
          <p:cNvSpPr>
            <a:spLocks noChangeArrowheads="1"/>
          </p:cNvSpPr>
          <p:nvPr/>
        </p:nvSpPr>
        <p:spPr bwMode="auto">
          <a:xfrm>
            <a:off x="1809750" y="1076325"/>
            <a:ext cx="8362950" cy="5410200"/>
          </a:xfrm>
          <a:prstGeom prst="rect">
            <a:avLst/>
          </a:prstGeom>
          <a:noFill/>
          <a:ln w="12700">
            <a:noFill/>
            <a:miter lim="800000"/>
            <a:headEnd/>
            <a:tailEnd/>
          </a:ln>
          <a:effectLst>
            <a:outerShdw dist="107763" dir="18900000" algn="ctr" rotWithShape="0">
              <a:srgbClr val="FF0000"/>
            </a:outerShdw>
          </a:effectLst>
        </p:spPr>
        <p:txBody>
          <a:bodyPr wrap="none"/>
          <a:lstStyle/>
          <a:p>
            <a:pPr algn="l" eaLnBrk="0" hangingPunct="0"/>
            <a:endParaRPr lang="en-US" altLang="ja-JP" sz="2600">
              <a:solidFill>
                <a:srgbClr val="FF0000"/>
              </a:solidFill>
              <a:latin typeface="Times New Roman" pitchFamily="18" charset="0"/>
            </a:endParaRPr>
          </a:p>
          <a:p>
            <a:pPr algn="l" eaLnBrk="0" hangingPunct="0">
              <a:lnSpc>
                <a:spcPct val="140000"/>
              </a:lnSpc>
            </a:pPr>
            <a:r>
              <a:rPr lang="ja-JP" altLang="en-US" sz="2400">
                <a:solidFill>
                  <a:srgbClr val="FF0000"/>
                </a:solidFill>
                <a:latin typeface="Times New Roman" pitchFamily="18" charset="0"/>
              </a:rPr>
              <a:t>　</a:t>
            </a:r>
            <a:endParaRPr lang="ja-JP" altLang="en-US" sz="2600">
              <a:solidFill>
                <a:srgbClr val="FF0000"/>
              </a:solidFill>
              <a:latin typeface="Times New Roman" pitchFamily="18" charset="0"/>
            </a:endParaRPr>
          </a:p>
          <a:p>
            <a:pPr algn="l" eaLnBrk="0" hangingPunct="0"/>
            <a:endParaRPr lang="ja-JP" altLang="en-US" sz="2600">
              <a:solidFill>
                <a:srgbClr val="FF0000"/>
              </a:solidFill>
              <a:latin typeface="Times New Roman" pitchFamily="18" charset="0"/>
            </a:endParaRPr>
          </a:p>
          <a:p>
            <a:pPr algn="l" eaLnBrk="0" hangingPunct="0"/>
            <a:endParaRPr lang="ja-JP" altLang="en-US" sz="2600">
              <a:solidFill>
                <a:srgbClr val="FF0000"/>
              </a:solidFill>
              <a:latin typeface="Times New Roman" pitchFamily="18" charset="0"/>
            </a:endParaRPr>
          </a:p>
          <a:p>
            <a:pPr algn="l" eaLnBrk="0" hangingPunct="0"/>
            <a:endParaRPr lang="ja-JP" altLang="en-US" sz="2600">
              <a:solidFill>
                <a:srgbClr val="FF0000"/>
              </a:solidFill>
              <a:latin typeface="Times New Roman" pitchFamily="18" charset="0"/>
            </a:endParaRPr>
          </a:p>
          <a:p>
            <a:pPr algn="l" eaLnBrk="0" hangingPunct="0"/>
            <a:endParaRPr lang="ja-JP" altLang="en-US" sz="2600">
              <a:solidFill>
                <a:srgbClr val="FF0000"/>
              </a:solidFill>
              <a:latin typeface="Times New Roman" pitchFamily="18" charset="0"/>
            </a:endParaRPr>
          </a:p>
          <a:p>
            <a:pPr algn="l" eaLnBrk="0" hangingPunct="0">
              <a:lnSpc>
                <a:spcPct val="180000"/>
              </a:lnSpc>
            </a:pPr>
            <a:r>
              <a:rPr lang="ja-JP" altLang="en-US" sz="2400">
                <a:solidFill>
                  <a:srgbClr val="FF0000"/>
                </a:solidFill>
                <a:latin typeface="Times New Roman" pitchFamily="18" charset="0"/>
              </a:rPr>
              <a:t>　</a:t>
            </a:r>
          </a:p>
          <a:p>
            <a:pPr algn="l" eaLnBrk="0" hangingPunct="0">
              <a:lnSpc>
                <a:spcPct val="180000"/>
              </a:lnSpc>
            </a:pPr>
            <a:endParaRPr lang="en-US" altLang="ja-JP" sz="2200">
              <a:latin typeface="Times New Roman" pitchFamily="18" charset="0"/>
            </a:endParaRPr>
          </a:p>
        </p:txBody>
      </p:sp>
      <p:pic>
        <p:nvPicPr>
          <p:cNvPr id="10248" name="Picture 7" descr="process_12"/>
          <p:cNvPicPr>
            <a:picLocks noChangeAspect="1" noChangeArrowheads="1"/>
          </p:cNvPicPr>
          <p:nvPr/>
        </p:nvPicPr>
        <p:blipFill>
          <a:blip r:embed="rId2" cstate="print"/>
          <a:srcRect/>
          <a:stretch>
            <a:fillRect/>
          </a:stretch>
        </p:blipFill>
        <p:spPr bwMode="auto">
          <a:xfrm>
            <a:off x="463551" y="3029268"/>
            <a:ext cx="8366125" cy="3355975"/>
          </a:xfrm>
          <a:prstGeom prst="rect">
            <a:avLst/>
          </a:prstGeom>
          <a:noFill/>
          <a:ln w="9525">
            <a:noFill/>
            <a:miter lim="800000"/>
            <a:headEnd/>
            <a:tailEnd/>
          </a:ln>
        </p:spPr>
      </p:pic>
      <p:sp>
        <p:nvSpPr>
          <p:cNvPr id="10249" name="Text Box 8"/>
          <p:cNvSpPr txBox="1">
            <a:spLocks noChangeArrowheads="1"/>
          </p:cNvSpPr>
          <p:nvPr/>
        </p:nvSpPr>
        <p:spPr bwMode="auto">
          <a:xfrm>
            <a:off x="2588345" y="3260017"/>
            <a:ext cx="1077913" cy="584775"/>
          </a:xfrm>
          <a:prstGeom prst="rect">
            <a:avLst/>
          </a:prstGeom>
          <a:noFill/>
          <a:ln w="12700">
            <a:noFill/>
            <a:miter lim="800000"/>
            <a:headEnd/>
            <a:tailEnd/>
          </a:ln>
        </p:spPr>
        <p:txBody>
          <a:bodyPr>
            <a:spAutoFit/>
          </a:bodyPr>
          <a:lstStyle/>
          <a:p>
            <a:pPr eaLnBrk="0" hangingPunct="0"/>
            <a:r>
              <a:rPr kumimoji="0" lang="en-US" altLang="ja-JP" sz="1600" dirty="0">
                <a:solidFill>
                  <a:srgbClr val="0000CC"/>
                </a:solidFill>
                <a:latin typeface="Times New Roman" pitchFamily="18" charset="0"/>
              </a:rPr>
              <a:t>Holding Furnace</a:t>
            </a:r>
            <a:endParaRPr kumimoji="0" lang="en-US" altLang="ja-JP" sz="1600" dirty="0">
              <a:solidFill>
                <a:srgbClr val="0000CC"/>
              </a:solidFill>
              <a:latin typeface="Arial" charset="0"/>
            </a:endParaRPr>
          </a:p>
        </p:txBody>
      </p:sp>
      <p:sp>
        <p:nvSpPr>
          <p:cNvPr id="10250" name="Text Box 9"/>
          <p:cNvSpPr txBox="1">
            <a:spLocks noChangeArrowheads="1"/>
          </p:cNvSpPr>
          <p:nvPr/>
        </p:nvSpPr>
        <p:spPr bwMode="auto">
          <a:xfrm>
            <a:off x="1569917" y="5296886"/>
            <a:ext cx="2800350" cy="338554"/>
          </a:xfrm>
          <a:prstGeom prst="rect">
            <a:avLst/>
          </a:prstGeom>
          <a:noFill/>
          <a:ln w="12700">
            <a:noFill/>
            <a:miter lim="800000"/>
            <a:headEnd/>
            <a:tailEnd/>
          </a:ln>
        </p:spPr>
        <p:txBody>
          <a:bodyPr wrap="square">
            <a:spAutoFit/>
          </a:bodyPr>
          <a:lstStyle/>
          <a:p>
            <a:pPr eaLnBrk="0" hangingPunct="0"/>
            <a:r>
              <a:rPr kumimoji="0" lang="en-US" altLang="ja-JP" sz="1600" dirty="0">
                <a:solidFill>
                  <a:srgbClr val="0000CC"/>
                </a:solidFill>
                <a:latin typeface="Times New Roman" pitchFamily="18" charset="0"/>
              </a:rPr>
              <a:t>Water-cooled type Cast Roll</a:t>
            </a:r>
            <a:endParaRPr kumimoji="0" lang="en-US" altLang="ja-JP" sz="1600" dirty="0">
              <a:solidFill>
                <a:srgbClr val="0000CC"/>
              </a:solidFill>
              <a:latin typeface="Arial" charset="0"/>
            </a:endParaRPr>
          </a:p>
        </p:txBody>
      </p:sp>
      <p:sp>
        <p:nvSpPr>
          <p:cNvPr id="10251" name="Text Box 10"/>
          <p:cNvSpPr txBox="1">
            <a:spLocks noChangeArrowheads="1"/>
          </p:cNvSpPr>
          <p:nvPr/>
        </p:nvSpPr>
        <p:spPr bwMode="auto">
          <a:xfrm>
            <a:off x="5918456" y="4596078"/>
            <a:ext cx="1963737" cy="338554"/>
          </a:xfrm>
          <a:prstGeom prst="rect">
            <a:avLst/>
          </a:prstGeom>
          <a:noFill/>
          <a:ln w="12700">
            <a:noFill/>
            <a:miter lim="800000"/>
            <a:headEnd/>
            <a:tailEnd/>
          </a:ln>
        </p:spPr>
        <p:txBody>
          <a:bodyPr>
            <a:spAutoFit/>
          </a:bodyPr>
          <a:lstStyle/>
          <a:p>
            <a:pPr eaLnBrk="0" hangingPunct="0"/>
            <a:r>
              <a:rPr kumimoji="0" lang="en-US" altLang="ja-JP" sz="1600" dirty="0">
                <a:solidFill>
                  <a:srgbClr val="0000CC"/>
                </a:solidFill>
                <a:latin typeface="Times New Roman" pitchFamily="18" charset="0"/>
              </a:rPr>
              <a:t>Ribbon Winder</a:t>
            </a:r>
            <a:endParaRPr kumimoji="0" lang="en-US" altLang="ja-JP" sz="1600" dirty="0">
              <a:solidFill>
                <a:srgbClr val="0000CC"/>
              </a:solidFill>
              <a:latin typeface="Arial" charset="0"/>
            </a:endParaRPr>
          </a:p>
        </p:txBody>
      </p:sp>
      <p:sp>
        <p:nvSpPr>
          <p:cNvPr id="10252" name="Text Box 11"/>
          <p:cNvSpPr txBox="1">
            <a:spLocks noChangeArrowheads="1"/>
          </p:cNvSpPr>
          <p:nvPr/>
        </p:nvSpPr>
        <p:spPr bwMode="auto">
          <a:xfrm>
            <a:off x="3931227" y="4601814"/>
            <a:ext cx="1492716" cy="338554"/>
          </a:xfrm>
          <a:prstGeom prst="rect">
            <a:avLst/>
          </a:prstGeom>
          <a:noFill/>
          <a:ln w="12700">
            <a:noFill/>
            <a:miter lim="800000"/>
            <a:headEnd/>
            <a:tailEnd/>
          </a:ln>
        </p:spPr>
        <p:txBody>
          <a:bodyPr wrap="none">
            <a:spAutoFit/>
          </a:bodyPr>
          <a:lstStyle/>
          <a:p>
            <a:pPr eaLnBrk="0" hangingPunct="0"/>
            <a:r>
              <a:rPr kumimoji="0" lang="en-US" altLang="ja-JP" sz="1600" dirty="0">
                <a:solidFill>
                  <a:srgbClr val="0000CC"/>
                </a:solidFill>
                <a:latin typeface="Times New Roman" pitchFamily="18" charset="0"/>
              </a:rPr>
              <a:t>Casting Control</a:t>
            </a:r>
            <a:endParaRPr kumimoji="0" lang="en-US" altLang="ja-JP" sz="1600" dirty="0">
              <a:solidFill>
                <a:srgbClr val="0000CC"/>
              </a:solidFill>
              <a:latin typeface="Arial" charset="0"/>
            </a:endParaRPr>
          </a:p>
        </p:txBody>
      </p:sp>
      <p:sp>
        <p:nvSpPr>
          <p:cNvPr id="10253" name="Text Box 12"/>
          <p:cNvSpPr txBox="1">
            <a:spLocks noChangeArrowheads="1"/>
          </p:cNvSpPr>
          <p:nvPr/>
        </p:nvSpPr>
        <p:spPr bwMode="auto">
          <a:xfrm>
            <a:off x="6159500" y="5147764"/>
            <a:ext cx="990600" cy="457200"/>
          </a:xfrm>
          <a:prstGeom prst="rect">
            <a:avLst/>
          </a:prstGeom>
          <a:noFill/>
          <a:ln w="12700">
            <a:noFill/>
            <a:miter lim="800000"/>
            <a:headEnd/>
            <a:tailEnd/>
          </a:ln>
        </p:spPr>
        <p:txBody>
          <a:bodyPr>
            <a:spAutoFit/>
          </a:bodyPr>
          <a:lstStyle/>
          <a:p>
            <a:pPr algn="l" eaLnBrk="0" hangingPunct="0">
              <a:spcBef>
                <a:spcPct val="50000"/>
              </a:spcBef>
            </a:pPr>
            <a:endParaRPr kumimoji="0" lang="ja-JP" altLang="ja-JP" sz="2400">
              <a:latin typeface="Times New Roman" pitchFamily="18" charset="0"/>
            </a:endParaRPr>
          </a:p>
        </p:txBody>
      </p:sp>
      <p:sp>
        <p:nvSpPr>
          <p:cNvPr id="10254" name="Text Box 13"/>
          <p:cNvSpPr txBox="1">
            <a:spLocks noChangeArrowheads="1"/>
          </p:cNvSpPr>
          <p:nvPr/>
        </p:nvSpPr>
        <p:spPr bwMode="auto">
          <a:xfrm>
            <a:off x="321452" y="3446408"/>
            <a:ext cx="846707" cy="584775"/>
          </a:xfrm>
          <a:prstGeom prst="rect">
            <a:avLst/>
          </a:prstGeom>
          <a:noFill/>
          <a:ln w="12700">
            <a:noFill/>
            <a:miter lim="800000"/>
            <a:headEnd/>
            <a:tailEnd/>
          </a:ln>
        </p:spPr>
        <p:txBody>
          <a:bodyPr wrap="none">
            <a:spAutoFit/>
          </a:bodyPr>
          <a:lstStyle/>
          <a:p>
            <a:pPr eaLnBrk="0" hangingPunct="0"/>
            <a:r>
              <a:rPr kumimoji="0" lang="en-US" altLang="ja-JP" sz="1600" dirty="0">
                <a:solidFill>
                  <a:srgbClr val="0000CC"/>
                </a:solidFill>
                <a:latin typeface="Times New Roman" pitchFamily="18" charset="0"/>
              </a:rPr>
              <a:t>Melting</a:t>
            </a:r>
          </a:p>
          <a:p>
            <a:pPr eaLnBrk="0" hangingPunct="0"/>
            <a:r>
              <a:rPr kumimoji="0" lang="en-US" altLang="ja-JP" sz="1600" dirty="0">
                <a:solidFill>
                  <a:srgbClr val="0000CC"/>
                </a:solidFill>
                <a:latin typeface="Times New Roman" pitchFamily="18" charset="0"/>
              </a:rPr>
              <a:t>Furnace</a:t>
            </a:r>
            <a:endParaRPr kumimoji="0" lang="en-US" altLang="ja-JP" sz="1600" dirty="0">
              <a:solidFill>
                <a:srgbClr val="0000CC"/>
              </a:solidFill>
              <a:latin typeface="Arial" charset="0"/>
            </a:endParaRPr>
          </a:p>
        </p:txBody>
      </p:sp>
      <p:sp>
        <p:nvSpPr>
          <p:cNvPr id="10255" name="Rectangle 14"/>
          <p:cNvSpPr>
            <a:spLocks noChangeArrowheads="1"/>
          </p:cNvSpPr>
          <p:nvPr/>
        </p:nvSpPr>
        <p:spPr bwMode="auto">
          <a:xfrm>
            <a:off x="2054937" y="4615863"/>
            <a:ext cx="766557" cy="338554"/>
          </a:xfrm>
          <a:prstGeom prst="rect">
            <a:avLst/>
          </a:prstGeom>
          <a:noFill/>
          <a:ln w="12700" algn="ctr">
            <a:noFill/>
            <a:miter lim="800000"/>
            <a:headEnd/>
            <a:tailEnd/>
          </a:ln>
        </p:spPr>
        <p:txBody>
          <a:bodyPr wrap="none" anchor="ctr">
            <a:spAutoFit/>
          </a:bodyPr>
          <a:lstStyle/>
          <a:p>
            <a:pPr eaLnBrk="0" hangingPunct="0"/>
            <a:r>
              <a:rPr lang="en-US" altLang="ja-JP" sz="1600" dirty="0">
                <a:solidFill>
                  <a:srgbClr val="003399"/>
                </a:solidFill>
                <a:latin typeface="Times New Roman" pitchFamily="18" charset="0"/>
              </a:rPr>
              <a:t>Nozzle</a:t>
            </a:r>
          </a:p>
        </p:txBody>
      </p:sp>
      <p:sp>
        <p:nvSpPr>
          <p:cNvPr id="10256" name="Rectangle 15"/>
          <p:cNvSpPr>
            <a:spLocks noChangeArrowheads="1"/>
          </p:cNvSpPr>
          <p:nvPr/>
        </p:nvSpPr>
        <p:spPr bwMode="auto">
          <a:xfrm>
            <a:off x="4150631" y="3503772"/>
            <a:ext cx="5410200" cy="837922"/>
          </a:xfrm>
          <a:prstGeom prst="rect">
            <a:avLst/>
          </a:prstGeom>
          <a:gradFill rotWithShape="0">
            <a:gsLst>
              <a:gs pos="0">
                <a:srgbClr val="FFFFFF"/>
              </a:gs>
              <a:gs pos="100000">
                <a:srgbClr val="FFFF00"/>
              </a:gs>
            </a:gsLst>
            <a:path path="shape">
              <a:fillToRect l="50000" t="50000" r="50000" b="50000"/>
            </a:path>
          </a:gradFill>
          <a:ln w="12700">
            <a:solidFill>
              <a:schemeClr val="tx1"/>
            </a:solidFill>
            <a:miter lim="800000"/>
            <a:headEnd/>
            <a:tailEnd/>
          </a:ln>
        </p:spPr>
        <p:txBody>
          <a:bodyPr wrap="square" anchor="ctr">
            <a:spAutoFit/>
          </a:bodyPr>
          <a:lstStyle/>
          <a:p>
            <a:pPr algn="l" eaLnBrk="0" hangingPunct="0">
              <a:spcBef>
                <a:spcPct val="10000"/>
              </a:spcBef>
            </a:pPr>
            <a:r>
              <a:rPr lang="en-US" altLang="ja-JP" sz="1600" u="sng" dirty="0">
                <a:latin typeface="Times New Roman" pitchFamily="18" charset="0"/>
              </a:rPr>
              <a:t>Rapid Quenching Cast Technology (Cooling Rate: </a:t>
            </a:r>
            <a:r>
              <a:rPr lang="en-US" altLang="ja-JP" sz="1600" u="sng" dirty="0">
                <a:latin typeface="ＭＳ Ｐゴシック"/>
                <a:ea typeface="ＭＳ Ｐゴシック"/>
              </a:rPr>
              <a:t>≥</a:t>
            </a:r>
            <a:r>
              <a:rPr lang="en-US" altLang="ja-JP" sz="1600" u="sng" dirty="0">
                <a:latin typeface="Times New Roman" pitchFamily="18" charset="0"/>
              </a:rPr>
              <a:t>10</a:t>
            </a:r>
            <a:r>
              <a:rPr lang="en-US" altLang="ja-JP" sz="1600" u="sng" baseline="30000" dirty="0">
                <a:latin typeface="Times New Roman" pitchFamily="18" charset="0"/>
              </a:rPr>
              <a:t>6</a:t>
            </a:r>
            <a:r>
              <a:rPr lang="en-US" altLang="ja-JP" sz="1600" u="sng" dirty="0">
                <a:latin typeface="Times New Roman" pitchFamily="18" charset="0"/>
              </a:rPr>
              <a:t>℃/s )</a:t>
            </a:r>
            <a:endParaRPr lang="ja-JP" altLang="en-US" sz="1600" u="sng" dirty="0">
              <a:latin typeface="Times New Roman" pitchFamily="18" charset="0"/>
            </a:endParaRPr>
          </a:p>
          <a:p>
            <a:pPr algn="l" eaLnBrk="0" hangingPunct="0">
              <a:spcBef>
                <a:spcPct val="10000"/>
              </a:spcBef>
            </a:pPr>
            <a:endParaRPr lang="ja-JP" altLang="en-US" u="sng" dirty="0">
              <a:latin typeface="Times New Roman" pitchFamily="18" charset="0"/>
            </a:endParaRPr>
          </a:p>
          <a:p>
            <a:pPr algn="l" eaLnBrk="0" hangingPunct="0">
              <a:spcBef>
                <a:spcPct val="10000"/>
              </a:spcBef>
            </a:pPr>
            <a:r>
              <a:rPr lang="en-US" altLang="ja-JP" sz="1600" dirty="0">
                <a:latin typeface="Times New Roman" pitchFamily="18" charset="0"/>
              </a:rPr>
              <a:t>Molten alloy is not crystallized to form alloy.</a:t>
            </a:r>
          </a:p>
        </p:txBody>
      </p:sp>
      <p:sp>
        <p:nvSpPr>
          <p:cNvPr id="10258" name="AutoShape 17"/>
          <p:cNvSpPr>
            <a:spLocks noChangeArrowheads="1"/>
          </p:cNvSpPr>
          <p:nvPr/>
        </p:nvSpPr>
        <p:spPr bwMode="auto">
          <a:xfrm>
            <a:off x="5914056" y="3807578"/>
            <a:ext cx="485775" cy="304800"/>
          </a:xfrm>
          <a:prstGeom prst="downArrow">
            <a:avLst>
              <a:gd name="adj1" fmla="val 50000"/>
              <a:gd name="adj2" fmla="val 46875"/>
            </a:avLst>
          </a:prstGeom>
          <a:solidFill>
            <a:srgbClr val="FF9900"/>
          </a:solidFill>
          <a:ln w="12700">
            <a:solidFill>
              <a:schemeClr val="tx1"/>
            </a:solidFill>
            <a:miter lim="800000"/>
            <a:headEnd/>
            <a:tailEnd/>
          </a:ln>
        </p:spPr>
        <p:txBody>
          <a:bodyPr wrap="none" anchor="ctr"/>
          <a:lstStyle/>
          <a:p>
            <a:endParaRPr lang="ja-JP" altLang="ja-JP"/>
          </a:p>
        </p:txBody>
      </p:sp>
      <p:sp>
        <p:nvSpPr>
          <p:cNvPr id="10260" name="Rectangle 25"/>
          <p:cNvSpPr>
            <a:spLocks noGrp="1" noChangeArrowheads="1"/>
          </p:cNvSpPr>
          <p:nvPr>
            <p:ph type="title"/>
          </p:nvPr>
        </p:nvSpPr>
        <p:spPr>
          <a:xfrm>
            <a:off x="698795" y="312247"/>
            <a:ext cx="3533018" cy="241156"/>
          </a:xfrm>
        </p:spPr>
        <p:txBody>
          <a:bodyPr wrap="none">
            <a:spAutoFit/>
          </a:bodyPr>
          <a:lstStyle/>
          <a:p>
            <a:pPr>
              <a:lnSpc>
                <a:spcPts val="2200"/>
              </a:lnSpc>
            </a:pPr>
            <a:r>
              <a:rPr lang="en-US" altLang="ja-JP" sz="1600" dirty="0"/>
              <a:t>Our Rapid Quenched Products</a:t>
            </a:r>
          </a:p>
        </p:txBody>
      </p:sp>
      <p:graphicFrame>
        <p:nvGraphicFramePr>
          <p:cNvPr id="20" name="Group 1083"/>
          <p:cNvGraphicFramePr>
            <a:graphicFrameLocks noGrp="1"/>
          </p:cNvGraphicFramePr>
          <p:nvPr>
            <p:extLst>
              <p:ext uri="{D42A27DB-BD31-4B8C-83A1-F6EECF244321}">
                <p14:modId xmlns:p14="http://schemas.microsoft.com/office/powerpoint/2010/main" val="3998685679"/>
              </p:ext>
            </p:extLst>
          </p:nvPr>
        </p:nvGraphicFramePr>
        <p:xfrm>
          <a:off x="698795" y="1001701"/>
          <a:ext cx="10574869" cy="1952943"/>
        </p:xfrm>
        <a:graphic>
          <a:graphicData uri="http://schemas.openxmlformats.org/drawingml/2006/table">
            <a:tbl>
              <a:tblPr/>
              <a:tblGrid>
                <a:gridCol w="3450837">
                  <a:extLst>
                    <a:ext uri="{9D8B030D-6E8A-4147-A177-3AD203B41FA5}">
                      <a16:colId xmlns:a16="http://schemas.microsoft.com/office/drawing/2014/main" val="20000"/>
                    </a:ext>
                  </a:extLst>
                </a:gridCol>
                <a:gridCol w="1671497">
                  <a:extLst>
                    <a:ext uri="{9D8B030D-6E8A-4147-A177-3AD203B41FA5}">
                      <a16:colId xmlns:a16="http://schemas.microsoft.com/office/drawing/2014/main" val="20001"/>
                    </a:ext>
                  </a:extLst>
                </a:gridCol>
                <a:gridCol w="1383366">
                  <a:extLst>
                    <a:ext uri="{9D8B030D-6E8A-4147-A177-3AD203B41FA5}">
                      <a16:colId xmlns:a16="http://schemas.microsoft.com/office/drawing/2014/main" val="20002"/>
                    </a:ext>
                  </a:extLst>
                </a:gridCol>
                <a:gridCol w="1323474">
                  <a:extLst>
                    <a:ext uri="{9D8B030D-6E8A-4147-A177-3AD203B41FA5}">
                      <a16:colId xmlns:a16="http://schemas.microsoft.com/office/drawing/2014/main" val="20003"/>
                    </a:ext>
                  </a:extLst>
                </a:gridCol>
                <a:gridCol w="1331760">
                  <a:extLst>
                    <a:ext uri="{9D8B030D-6E8A-4147-A177-3AD203B41FA5}">
                      <a16:colId xmlns:a16="http://schemas.microsoft.com/office/drawing/2014/main" val="20004"/>
                    </a:ext>
                  </a:extLst>
                </a:gridCol>
                <a:gridCol w="1413935">
                  <a:extLst>
                    <a:ext uri="{9D8B030D-6E8A-4147-A177-3AD203B41FA5}">
                      <a16:colId xmlns:a16="http://schemas.microsoft.com/office/drawing/2014/main" val="20005"/>
                    </a:ext>
                  </a:extLst>
                </a:gridCol>
              </a:tblGrid>
              <a:tr h="407988">
                <a:tc>
                  <a:txBody>
                    <a:bodyPr/>
                    <a:lstStyle/>
                    <a:p>
                      <a:pPr marL="0" marR="0" lvl="0" indent="0" algn="l" defTabSz="914400" rtl="0" eaLnBrk="1" fontAlgn="base" latinLnBrk="0" hangingPunct="1">
                        <a:lnSpc>
                          <a:spcPts val="1800"/>
                        </a:lnSpc>
                        <a:spcBef>
                          <a:spcPct val="20000"/>
                        </a:spcBef>
                        <a:spcAft>
                          <a:spcPct val="0"/>
                        </a:spcAft>
                        <a:buClrTx/>
                        <a:buSzTx/>
                        <a:buFontTx/>
                        <a:buNone/>
                        <a:tabLst/>
                      </a:pPr>
                      <a:r>
                        <a:rPr kumimoji="1" lang="en-US" altLang="ja-JP" sz="1600" b="1" i="0" u="none" strike="noStrike" cap="none" normalizeH="0" baseline="0" dirty="0">
                          <a:ln>
                            <a:noFill/>
                          </a:ln>
                          <a:solidFill>
                            <a:schemeClr val="tx1"/>
                          </a:solidFill>
                          <a:effectLst/>
                          <a:latin typeface="+mj-lt"/>
                          <a:ea typeface="+mn-ea"/>
                        </a:rPr>
                        <a:t>Alloy Name</a:t>
                      </a:r>
                      <a:endParaRPr kumimoji="1" lang="ja-JP" altLang="ja-JP" sz="1600" b="1" i="0" u="none" strike="noStrike" cap="none" normalizeH="0" baseline="0" dirty="0">
                        <a:ln>
                          <a:noFill/>
                        </a:ln>
                        <a:solidFill>
                          <a:schemeClr val="tx1"/>
                        </a:solidFill>
                        <a:effectLst/>
                        <a:latin typeface="+mj-lt"/>
                        <a:ea typeface="+mn-ea"/>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1800"/>
                        </a:lnSpc>
                        <a:spcBef>
                          <a:spcPct val="20000"/>
                        </a:spcBef>
                        <a:spcAft>
                          <a:spcPct val="0"/>
                        </a:spcAft>
                        <a:buClrTx/>
                        <a:buSzTx/>
                        <a:buFontTx/>
                        <a:buNone/>
                        <a:tabLst/>
                      </a:pPr>
                      <a:r>
                        <a:rPr kumimoji="1" lang="en-US" altLang="ja-JP" sz="1600" b="1" i="0" u="none" strike="noStrike" cap="none" normalizeH="0" baseline="0" dirty="0">
                          <a:ln>
                            <a:noFill/>
                          </a:ln>
                          <a:solidFill>
                            <a:schemeClr val="tx1"/>
                          </a:solidFill>
                          <a:effectLst/>
                          <a:latin typeface="+mj-lt"/>
                          <a:ea typeface="+mn-ea"/>
                        </a:rPr>
                        <a:t>Constituent Elements</a:t>
                      </a:r>
                      <a:endParaRPr kumimoji="1" lang="ja-JP" altLang="en-US" sz="1600" b="1" i="0" u="none" strike="noStrike" cap="none" normalizeH="0" baseline="0" dirty="0">
                        <a:ln>
                          <a:noFill/>
                        </a:ln>
                        <a:solidFill>
                          <a:schemeClr val="tx1"/>
                        </a:solidFill>
                        <a:effectLst/>
                        <a:latin typeface="+mj-lt"/>
                        <a:ea typeface="+mn-ea"/>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1800"/>
                        </a:lnSpc>
                        <a:spcBef>
                          <a:spcPct val="20000"/>
                        </a:spcBef>
                        <a:spcAft>
                          <a:spcPct val="0"/>
                        </a:spcAft>
                        <a:buClrTx/>
                        <a:buSzTx/>
                        <a:buFontTx/>
                        <a:buNone/>
                        <a:tabLst/>
                      </a:pPr>
                      <a:r>
                        <a:rPr kumimoji="1" lang="en-US" altLang="ja-JP" sz="1600" b="1" i="0" u="none" strike="noStrike" cap="none" normalizeH="0" baseline="0" dirty="0">
                          <a:ln>
                            <a:noFill/>
                          </a:ln>
                          <a:solidFill>
                            <a:schemeClr val="tx1"/>
                          </a:solidFill>
                          <a:effectLst/>
                          <a:latin typeface="+mj-lt"/>
                          <a:ea typeface="+mn-ea"/>
                        </a:rPr>
                        <a:t>Thickness</a:t>
                      </a:r>
                      <a:endParaRPr kumimoji="1" lang="ja-JP" altLang="en-US" sz="1600" b="1" i="0" u="none" strike="noStrike" cap="none" normalizeH="0" baseline="0" dirty="0">
                        <a:ln>
                          <a:noFill/>
                        </a:ln>
                        <a:solidFill>
                          <a:schemeClr val="tx1"/>
                        </a:solidFill>
                        <a:effectLst/>
                        <a:latin typeface="+mj-lt"/>
                        <a:ea typeface="+mn-ea"/>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1800"/>
                        </a:lnSpc>
                        <a:spcBef>
                          <a:spcPct val="20000"/>
                        </a:spcBef>
                        <a:spcAft>
                          <a:spcPct val="0"/>
                        </a:spcAft>
                        <a:buClrTx/>
                        <a:buSzTx/>
                        <a:buFontTx/>
                        <a:buNone/>
                        <a:tabLst/>
                      </a:pPr>
                      <a:r>
                        <a:rPr kumimoji="1" lang="en-US" altLang="ja-JP" sz="1600" b="1" i="0" u="none" strike="noStrike" cap="none" normalizeH="0" baseline="0" dirty="0">
                          <a:ln>
                            <a:noFill/>
                          </a:ln>
                          <a:solidFill>
                            <a:schemeClr val="tx1"/>
                          </a:solidFill>
                          <a:effectLst/>
                          <a:latin typeface="+mj-lt"/>
                          <a:ea typeface="+mn-ea"/>
                        </a:rPr>
                        <a:t>Grain Size</a:t>
                      </a:r>
                      <a:endParaRPr kumimoji="1" lang="ja-JP" altLang="en-US" sz="1600" b="1" i="0" u="none" strike="noStrike" cap="none" normalizeH="0" baseline="0" dirty="0">
                        <a:ln>
                          <a:noFill/>
                        </a:ln>
                        <a:solidFill>
                          <a:schemeClr val="tx1"/>
                        </a:solidFill>
                        <a:effectLst/>
                        <a:latin typeface="+mj-lt"/>
                        <a:ea typeface="+mn-ea"/>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1800"/>
                        </a:lnSpc>
                        <a:spcBef>
                          <a:spcPct val="20000"/>
                        </a:spcBef>
                        <a:spcAft>
                          <a:spcPct val="0"/>
                        </a:spcAft>
                        <a:buClrTx/>
                        <a:buSzTx/>
                        <a:buFontTx/>
                        <a:buNone/>
                        <a:tabLst/>
                      </a:pPr>
                      <a:r>
                        <a:rPr kumimoji="1" lang="en-US" altLang="ja-JP" sz="1600" b="1" i="0" u="none" strike="noStrike" cap="none" normalizeH="0" baseline="0" dirty="0">
                          <a:ln>
                            <a:noFill/>
                          </a:ln>
                          <a:solidFill>
                            <a:schemeClr val="tx1"/>
                          </a:solidFill>
                          <a:effectLst/>
                          <a:latin typeface="+mj-lt"/>
                          <a:ea typeface="+mn-ea"/>
                        </a:rPr>
                        <a:t>Induction</a:t>
                      </a:r>
                      <a:endParaRPr kumimoji="1" lang="ja-JP" altLang="en-US" sz="1600" b="1" i="0" u="none" strike="noStrike" cap="none" normalizeH="0" baseline="0" dirty="0">
                        <a:ln>
                          <a:noFill/>
                        </a:ln>
                        <a:solidFill>
                          <a:schemeClr val="tx1"/>
                        </a:solidFill>
                        <a:effectLst/>
                        <a:latin typeface="+mj-lt"/>
                        <a:ea typeface="+mn-ea"/>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1800"/>
                        </a:lnSpc>
                        <a:spcBef>
                          <a:spcPct val="20000"/>
                        </a:spcBef>
                        <a:spcAft>
                          <a:spcPct val="0"/>
                        </a:spcAft>
                        <a:buClrTx/>
                        <a:buSzTx/>
                        <a:buFontTx/>
                        <a:buNone/>
                        <a:tabLst/>
                      </a:pPr>
                      <a:r>
                        <a:rPr kumimoji="1" lang="en-US" altLang="ja-JP" sz="1600" b="1" i="0" u="none" strike="noStrike" cap="none" normalizeH="0" baseline="0" dirty="0">
                          <a:ln>
                            <a:noFill/>
                          </a:ln>
                          <a:solidFill>
                            <a:schemeClr val="tx1"/>
                          </a:solidFill>
                          <a:effectLst/>
                          <a:latin typeface="+mj-lt"/>
                          <a:ea typeface="+mn-ea"/>
                        </a:rPr>
                        <a:t>Core Loss</a:t>
                      </a:r>
                      <a:endParaRPr kumimoji="1" lang="ja-JP" altLang="en-US" sz="1600" b="1" i="0" u="none" strike="noStrike" cap="none" normalizeH="0" baseline="0" dirty="0">
                        <a:ln>
                          <a:noFill/>
                        </a:ln>
                        <a:solidFill>
                          <a:schemeClr val="tx1"/>
                        </a:solidFill>
                        <a:effectLst/>
                        <a:latin typeface="+mj-lt"/>
                        <a:ea typeface="+mn-ea"/>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4175">
                <a:tc>
                  <a:txBody>
                    <a:bodyPr/>
                    <a:lstStyle/>
                    <a:p>
                      <a:pPr marL="0" marR="0" lvl="0" indent="0" algn="l" defTabSz="914400" rtl="0" eaLnBrk="1" fontAlgn="base" latinLnBrk="0" hangingPunct="1">
                        <a:lnSpc>
                          <a:spcPts val="1800"/>
                        </a:lnSpc>
                        <a:spcBef>
                          <a:spcPct val="20000"/>
                        </a:spcBef>
                        <a:spcAft>
                          <a:spcPct val="0"/>
                        </a:spcAft>
                        <a:buClrTx/>
                        <a:buSzTx/>
                        <a:buFontTx/>
                        <a:buNone/>
                        <a:tabLst/>
                      </a:pPr>
                      <a:r>
                        <a:rPr kumimoji="1" lang="en-US" altLang="ja-JP" sz="1600" b="1" i="0" u="none" strike="noStrike" cap="none" normalizeH="0" baseline="0" dirty="0">
                          <a:ln>
                            <a:noFill/>
                          </a:ln>
                          <a:solidFill>
                            <a:schemeClr val="tx1"/>
                          </a:solidFill>
                          <a:effectLst/>
                          <a:latin typeface="+mj-lt"/>
                          <a:ea typeface="+mn-ea"/>
                        </a:rPr>
                        <a:t>Grain Oriented Si Steel</a:t>
                      </a:r>
                      <a:endParaRPr kumimoji="1" lang="ja-JP" altLang="en-US" sz="1600" b="1" i="0" u="none" strike="noStrike" cap="none" normalizeH="0" baseline="0" dirty="0">
                        <a:ln>
                          <a:noFill/>
                        </a:ln>
                        <a:solidFill>
                          <a:schemeClr val="tx1"/>
                        </a:solidFill>
                        <a:effectLst/>
                        <a:latin typeface="+mj-lt"/>
                        <a:ea typeface="+mn-ea"/>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1800"/>
                        </a:lnSpc>
                        <a:spcBef>
                          <a:spcPct val="20000"/>
                        </a:spcBef>
                        <a:spcAft>
                          <a:spcPct val="0"/>
                        </a:spcAft>
                        <a:buClrTx/>
                        <a:buSzTx/>
                        <a:buFontTx/>
                        <a:buNone/>
                        <a:tabLst/>
                      </a:pPr>
                      <a:r>
                        <a:rPr kumimoji="1" lang="en-US" altLang="ja-JP" sz="1800" b="1" i="0" u="none" strike="noStrike" cap="none" normalizeH="0" baseline="0" dirty="0">
                          <a:ln>
                            <a:noFill/>
                          </a:ln>
                          <a:solidFill>
                            <a:schemeClr val="tx1"/>
                          </a:solidFill>
                          <a:effectLst/>
                          <a:latin typeface="+mj-lt"/>
                          <a:ea typeface="+mn-ea"/>
                        </a:rPr>
                        <a:t>Fe, Si</a:t>
                      </a:r>
                      <a:endParaRPr kumimoji="1" lang="ja-JP" altLang="en-US" sz="1800" b="1" i="0" u="none" strike="noStrike" cap="none" normalizeH="0" baseline="0" dirty="0">
                        <a:ln>
                          <a:noFill/>
                        </a:ln>
                        <a:solidFill>
                          <a:schemeClr val="tx1"/>
                        </a:solidFill>
                        <a:effectLst/>
                        <a:latin typeface="+mj-lt"/>
                        <a:ea typeface="+mn-ea"/>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1800"/>
                        </a:lnSpc>
                        <a:spcBef>
                          <a:spcPct val="20000"/>
                        </a:spcBef>
                        <a:spcAft>
                          <a:spcPct val="0"/>
                        </a:spcAft>
                        <a:buClrTx/>
                        <a:buSzTx/>
                        <a:buFontTx/>
                        <a:buNone/>
                        <a:tabLst/>
                      </a:pPr>
                      <a:r>
                        <a:rPr kumimoji="1" lang="en-US" altLang="ja-JP" sz="1800" b="1" i="0" u="none" strike="noStrike" cap="none" normalizeH="0" baseline="0" dirty="0">
                          <a:ln>
                            <a:noFill/>
                          </a:ln>
                          <a:solidFill>
                            <a:schemeClr val="tx1"/>
                          </a:solidFill>
                          <a:effectLst/>
                          <a:latin typeface="+mj-lt"/>
                          <a:ea typeface="+mn-ea"/>
                        </a:rPr>
                        <a:t>230 </a:t>
                      </a:r>
                      <a:r>
                        <a:rPr kumimoji="1" lang="el-GR" altLang="ja-JP" sz="1800" b="1" i="0" u="none" strike="noStrike" cap="none" normalizeH="0" baseline="0" dirty="0">
                          <a:ln>
                            <a:noFill/>
                          </a:ln>
                          <a:solidFill>
                            <a:schemeClr val="tx1"/>
                          </a:solidFill>
                          <a:effectLst/>
                          <a:latin typeface="Times New Roman"/>
                          <a:ea typeface="+mn-ea"/>
                          <a:cs typeface="Times New Roman"/>
                        </a:rPr>
                        <a:t>μ</a:t>
                      </a:r>
                      <a:r>
                        <a:rPr kumimoji="1" lang="en-US" altLang="ja-JP" sz="1800" b="1" i="0" u="none" strike="noStrike" cap="none" normalizeH="0" baseline="0" dirty="0">
                          <a:ln>
                            <a:noFill/>
                          </a:ln>
                          <a:solidFill>
                            <a:schemeClr val="tx1"/>
                          </a:solidFill>
                          <a:effectLst/>
                          <a:latin typeface="+mj-lt"/>
                          <a:ea typeface="+mn-ea"/>
                        </a:rPr>
                        <a:t>m</a:t>
                      </a:r>
                      <a:endParaRPr kumimoji="1" lang="ja-JP" altLang="en-US" sz="1800" b="1" i="0" u="none" strike="noStrike" cap="none" normalizeH="0" baseline="0" dirty="0">
                        <a:ln>
                          <a:noFill/>
                        </a:ln>
                        <a:solidFill>
                          <a:schemeClr val="tx1"/>
                        </a:solidFill>
                        <a:effectLst/>
                        <a:latin typeface="+mj-lt"/>
                        <a:ea typeface="+mn-ea"/>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1800"/>
                        </a:lnSpc>
                        <a:spcBef>
                          <a:spcPct val="20000"/>
                        </a:spcBef>
                        <a:spcAft>
                          <a:spcPct val="0"/>
                        </a:spcAft>
                        <a:buClrTx/>
                        <a:buSzTx/>
                        <a:buFontTx/>
                        <a:buNone/>
                        <a:tabLst/>
                      </a:pPr>
                      <a:r>
                        <a:rPr kumimoji="1" lang="ja-JP" altLang="en-US" sz="1800" b="1" i="0" u="none" strike="noStrike" cap="none" normalizeH="0" baseline="0" dirty="0">
                          <a:ln>
                            <a:noFill/>
                          </a:ln>
                          <a:solidFill>
                            <a:schemeClr val="tx1"/>
                          </a:solidFill>
                          <a:effectLst/>
                          <a:latin typeface="+mj-lt"/>
                          <a:ea typeface="+mn-ea"/>
                        </a:rPr>
                        <a:t>～</a:t>
                      </a:r>
                      <a:r>
                        <a:rPr kumimoji="1" lang="en-US" altLang="ja-JP" sz="1800" b="1" i="0" u="none" strike="noStrike" cap="none" normalizeH="0" baseline="0" dirty="0">
                          <a:ln>
                            <a:noFill/>
                          </a:ln>
                          <a:solidFill>
                            <a:schemeClr val="tx1"/>
                          </a:solidFill>
                          <a:effectLst/>
                          <a:latin typeface="+mj-lt"/>
                          <a:ea typeface="+mn-ea"/>
                        </a:rPr>
                        <a:t>10 mm</a:t>
                      </a:r>
                      <a:endParaRPr kumimoji="1" lang="ja-JP" altLang="en-US" sz="1800" b="1" i="0" u="none" strike="noStrike" cap="none" normalizeH="0" baseline="0" dirty="0">
                        <a:ln>
                          <a:noFill/>
                        </a:ln>
                        <a:solidFill>
                          <a:schemeClr val="tx1"/>
                        </a:solidFill>
                        <a:effectLst/>
                        <a:latin typeface="+mj-lt"/>
                        <a:ea typeface="+mn-ea"/>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1800"/>
                        </a:lnSpc>
                        <a:spcBef>
                          <a:spcPct val="20000"/>
                        </a:spcBef>
                        <a:spcAft>
                          <a:spcPct val="0"/>
                        </a:spcAft>
                        <a:buClrTx/>
                        <a:buSzTx/>
                        <a:buFontTx/>
                        <a:buNone/>
                        <a:tabLst/>
                      </a:pPr>
                      <a:r>
                        <a:rPr kumimoji="1" lang="ja-JP" altLang="en-US" sz="1800" b="1" i="0" u="none" strike="noStrike" cap="none" normalizeH="0" baseline="0" dirty="0">
                          <a:ln>
                            <a:noFill/>
                          </a:ln>
                          <a:solidFill>
                            <a:schemeClr val="tx1"/>
                          </a:solidFill>
                          <a:effectLst/>
                          <a:latin typeface="+mj-lt"/>
                          <a:ea typeface="+mn-ea"/>
                        </a:rPr>
                        <a:t>◎</a:t>
                      </a:r>
                      <a:endParaRPr kumimoji="1" lang="en-US" altLang="ja-JP" sz="1800" b="1" i="0" u="none" strike="noStrike" cap="none" normalizeH="0" baseline="0" dirty="0">
                        <a:ln>
                          <a:noFill/>
                        </a:ln>
                        <a:solidFill>
                          <a:schemeClr val="tx1"/>
                        </a:solidFill>
                        <a:effectLst/>
                        <a:latin typeface="+mj-lt"/>
                        <a:ea typeface="+mn-ea"/>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1800"/>
                        </a:lnSpc>
                        <a:spcBef>
                          <a:spcPct val="20000"/>
                        </a:spcBef>
                        <a:spcAft>
                          <a:spcPct val="0"/>
                        </a:spcAft>
                        <a:buClrTx/>
                        <a:buSzTx/>
                        <a:buFontTx/>
                        <a:buNone/>
                        <a:tabLst/>
                      </a:pPr>
                      <a:r>
                        <a:rPr kumimoji="1" lang="ja-JP" altLang="en-US" sz="1800" b="1" i="0" u="none" strike="noStrike" cap="none" normalizeH="0" baseline="0" dirty="0">
                          <a:ln>
                            <a:noFill/>
                          </a:ln>
                          <a:solidFill>
                            <a:schemeClr val="tx1"/>
                          </a:solidFill>
                          <a:effectLst/>
                          <a:latin typeface="+mj-lt"/>
                          <a:ea typeface="+mn-ea"/>
                        </a:rPr>
                        <a:t>△</a:t>
                      </a:r>
                      <a:endParaRPr kumimoji="1" lang="en-US" altLang="ja-JP" sz="1800" b="1" i="0" u="none" strike="noStrike" cap="none" normalizeH="0" baseline="0" dirty="0">
                        <a:ln>
                          <a:noFill/>
                        </a:ln>
                        <a:solidFill>
                          <a:schemeClr val="tx1"/>
                        </a:solidFill>
                        <a:effectLst/>
                        <a:latin typeface="+mj-lt"/>
                        <a:ea typeface="+mn-ea"/>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71488">
                <a:tc>
                  <a:txBody>
                    <a:bodyPr/>
                    <a:lstStyle/>
                    <a:p>
                      <a:pPr marL="0" marR="0" lvl="0" indent="0" algn="l" defTabSz="914400" rtl="0" eaLnBrk="1" fontAlgn="base" latinLnBrk="0" hangingPunct="1">
                        <a:lnSpc>
                          <a:spcPts val="1800"/>
                        </a:lnSpc>
                        <a:spcBef>
                          <a:spcPct val="20000"/>
                        </a:spcBef>
                        <a:spcAft>
                          <a:spcPct val="0"/>
                        </a:spcAft>
                        <a:buClrTx/>
                        <a:buSzTx/>
                        <a:buFontTx/>
                        <a:buNone/>
                        <a:tabLst/>
                      </a:pPr>
                      <a:r>
                        <a:rPr kumimoji="1" lang="en-US" altLang="ja-JP" sz="1600" b="1" i="0" u="none" strike="noStrike" cap="none" normalizeH="0" baseline="0" dirty="0">
                          <a:ln>
                            <a:noFill/>
                          </a:ln>
                          <a:solidFill>
                            <a:schemeClr val="tx1"/>
                          </a:solidFill>
                          <a:effectLst/>
                          <a:latin typeface="+mj-lt"/>
                          <a:ea typeface="+mn-ea"/>
                        </a:rPr>
                        <a:t>Fe-based Amorphous</a:t>
                      </a:r>
                      <a:endParaRPr kumimoji="1" lang="ja-JP" altLang="en-US" sz="1600" b="1" i="0" u="none" strike="noStrike" cap="none" normalizeH="0" baseline="0" dirty="0">
                        <a:ln>
                          <a:noFill/>
                        </a:ln>
                        <a:solidFill>
                          <a:schemeClr val="tx1"/>
                        </a:solidFill>
                        <a:effectLst/>
                        <a:latin typeface="+mj-lt"/>
                        <a:ea typeface="+mn-ea"/>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ctr" defTabSz="914400" rtl="0" eaLnBrk="1" fontAlgn="base" latinLnBrk="0" hangingPunct="1">
                        <a:lnSpc>
                          <a:spcPts val="1800"/>
                        </a:lnSpc>
                        <a:spcBef>
                          <a:spcPct val="20000"/>
                        </a:spcBef>
                        <a:spcAft>
                          <a:spcPct val="0"/>
                        </a:spcAft>
                        <a:buClrTx/>
                        <a:buSzTx/>
                        <a:buFontTx/>
                        <a:buNone/>
                        <a:tabLst/>
                      </a:pPr>
                      <a:r>
                        <a:rPr kumimoji="0" lang="en-US" altLang="ja-JP" sz="1800" b="1" dirty="0">
                          <a:solidFill>
                            <a:schemeClr val="tx1"/>
                          </a:solidFill>
                          <a:effectLst/>
                          <a:latin typeface="+mj-lt"/>
                          <a:ea typeface="+mn-ea"/>
                        </a:rPr>
                        <a:t>Fe, Si, B</a:t>
                      </a:r>
                      <a:endParaRPr kumimoji="1" lang="ja-JP" altLang="en-US" sz="1800" b="0" i="0" u="none" strike="noStrike" cap="none" normalizeH="0" baseline="0" dirty="0">
                        <a:ln>
                          <a:noFill/>
                        </a:ln>
                        <a:solidFill>
                          <a:schemeClr val="tx1"/>
                        </a:solidFill>
                        <a:effectLst/>
                        <a:latin typeface="+mj-lt"/>
                        <a:ea typeface="+mn-ea"/>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ctr" defTabSz="914400" rtl="0" eaLnBrk="1" fontAlgn="base" latinLnBrk="0" hangingPunct="1">
                        <a:lnSpc>
                          <a:spcPts val="1800"/>
                        </a:lnSpc>
                        <a:spcBef>
                          <a:spcPct val="20000"/>
                        </a:spcBef>
                        <a:spcAft>
                          <a:spcPct val="0"/>
                        </a:spcAft>
                        <a:buClrTx/>
                        <a:buSzTx/>
                        <a:buFontTx/>
                        <a:buNone/>
                        <a:tabLst/>
                      </a:pPr>
                      <a:r>
                        <a:rPr kumimoji="1" lang="en-US" altLang="ja-JP" sz="1800" b="1" i="0" u="none" strike="noStrike" cap="none" normalizeH="0" baseline="0" dirty="0">
                          <a:ln>
                            <a:noFill/>
                          </a:ln>
                          <a:solidFill>
                            <a:schemeClr val="tx1"/>
                          </a:solidFill>
                          <a:effectLst/>
                          <a:latin typeface="+mj-lt"/>
                          <a:ea typeface="+mn-ea"/>
                        </a:rPr>
                        <a:t>25 </a:t>
                      </a:r>
                      <a:r>
                        <a:rPr kumimoji="1" lang="el-GR" altLang="ja-JP" sz="1800" b="1" i="0" u="none" strike="noStrike" cap="none" normalizeH="0" baseline="0" dirty="0">
                          <a:ln>
                            <a:noFill/>
                          </a:ln>
                          <a:solidFill>
                            <a:schemeClr val="tx1"/>
                          </a:solidFill>
                          <a:effectLst/>
                          <a:latin typeface="Times New Roman"/>
                          <a:ea typeface="+mn-ea"/>
                          <a:cs typeface="Times New Roman"/>
                        </a:rPr>
                        <a:t>μ</a:t>
                      </a:r>
                      <a:r>
                        <a:rPr kumimoji="1" lang="en-US" altLang="ja-JP" sz="1800" b="1" i="0" u="none" strike="noStrike" cap="none" normalizeH="0" baseline="0" dirty="0">
                          <a:ln>
                            <a:noFill/>
                          </a:ln>
                          <a:solidFill>
                            <a:schemeClr val="tx1"/>
                          </a:solidFill>
                          <a:effectLst/>
                          <a:latin typeface="Times New Roman"/>
                          <a:ea typeface="+mn-ea"/>
                          <a:cs typeface="Times New Roman"/>
                        </a:rPr>
                        <a:t>m</a:t>
                      </a:r>
                      <a:endParaRPr kumimoji="1" lang="ja-JP" altLang="en-US" sz="1800" b="1" i="0" u="none" strike="noStrike" cap="none" normalizeH="0" baseline="0" dirty="0">
                        <a:ln>
                          <a:noFill/>
                        </a:ln>
                        <a:solidFill>
                          <a:schemeClr val="tx1"/>
                        </a:solidFill>
                        <a:effectLst/>
                        <a:latin typeface="+mj-lt"/>
                        <a:ea typeface="+mn-ea"/>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ctr" defTabSz="914400" rtl="0" eaLnBrk="1" fontAlgn="base" latinLnBrk="0" hangingPunct="1">
                        <a:lnSpc>
                          <a:spcPts val="1800"/>
                        </a:lnSpc>
                        <a:spcBef>
                          <a:spcPct val="20000"/>
                        </a:spcBef>
                        <a:spcAft>
                          <a:spcPct val="0"/>
                        </a:spcAft>
                        <a:buClrTx/>
                        <a:buSzTx/>
                        <a:buFontTx/>
                        <a:buNone/>
                        <a:tabLst/>
                      </a:pPr>
                      <a:r>
                        <a:rPr kumimoji="1" lang="ja-JP" altLang="en-US" sz="1800" b="0" i="0" u="none" strike="noStrike" cap="none" normalizeH="0" baseline="0" dirty="0" err="1">
                          <a:ln>
                            <a:noFill/>
                          </a:ln>
                          <a:solidFill>
                            <a:schemeClr val="tx1"/>
                          </a:solidFill>
                          <a:effectLst/>
                          <a:latin typeface="+mj-lt"/>
                          <a:ea typeface="+mn-ea"/>
                        </a:rPr>
                        <a:t>ー</a:t>
                      </a:r>
                      <a:endParaRPr kumimoji="1" lang="ja-JP" altLang="en-US" sz="1800" b="0" i="0" u="none" strike="noStrike" cap="none" normalizeH="0" baseline="0" dirty="0">
                        <a:ln>
                          <a:noFill/>
                        </a:ln>
                        <a:solidFill>
                          <a:schemeClr val="tx1"/>
                        </a:solidFill>
                        <a:effectLst/>
                        <a:latin typeface="+mj-lt"/>
                        <a:ea typeface="+mn-ea"/>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ctr" defTabSz="914400" rtl="0" eaLnBrk="1" fontAlgn="base" latinLnBrk="0" hangingPunct="1">
                        <a:lnSpc>
                          <a:spcPts val="1800"/>
                        </a:lnSpc>
                        <a:spcBef>
                          <a:spcPct val="20000"/>
                        </a:spcBef>
                        <a:spcAft>
                          <a:spcPct val="0"/>
                        </a:spcAft>
                        <a:buClrTx/>
                        <a:buSzTx/>
                        <a:buFontTx/>
                        <a:buNone/>
                        <a:tabLst/>
                      </a:pPr>
                      <a:r>
                        <a:rPr kumimoji="1" lang="en-US" altLang="ja-JP" sz="1800" b="1" i="0" u="none" strike="noStrike" cap="none" normalizeH="0" baseline="0" dirty="0">
                          <a:ln>
                            <a:noFill/>
                          </a:ln>
                          <a:solidFill>
                            <a:schemeClr val="tx1"/>
                          </a:solidFill>
                          <a:effectLst/>
                          <a:latin typeface="+mj-lt"/>
                          <a:ea typeface="+mn-ea"/>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ctr" defTabSz="914400" rtl="0" eaLnBrk="1" fontAlgn="base" latinLnBrk="0" hangingPunct="1">
                        <a:lnSpc>
                          <a:spcPts val="1800"/>
                        </a:lnSpc>
                        <a:spcBef>
                          <a:spcPct val="20000"/>
                        </a:spcBef>
                        <a:spcAft>
                          <a:spcPct val="0"/>
                        </a:spcAft>
                        <a:buClrTx/>
                        <a:buSzTx/>
                        <a:buFontTx/>
                        <a:buNone/>
                        <a:tabLst/>
                      </a:pPr>
                      <a:r>
                        <a:rPr kumimoji="1" lang="ja-JP" altLang="en-US" sz="1800" b="1" i="0" u="none" strike="noStrike" cap="none" normalizeH="0" baseline="0" dirty="0">
                          <a:ln>
                            <a:noFill/>
                          </a:ln>
                          <a:solidFill>
                            <a:schemeClr val="tx1"/>
                          </a:solidFill>
                          <a:effectLst/>
                          <a:latin typeface="+mj-lt"/>
                          <a:ea typeface="+mn-ea"/>
                        </a:rPr>
                        <a:t>○</a:t>
                      </a:r>
                      <a:endParaRPr kumimoji="1" lang="en-US" altLang="ja-JP" sz="1800" b="1" i="0" u="none" strike="noStrike" cap="none" normalizeH="0" baseline="0" dirty="0">
                        <a:ln>
                          <a:noFill/>
                        </a:ln>
                        <a:solidFill>
                          <a:schemeClr val="tx1"/>
                        </a:solidFill>
                        <a:effectLst/>
                        <a:latin typeface="+mj-lt"/>
                        <a:ea typeface="+mn-ea"/>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extLst>
                  <a:ext uri="{0D108BD9-81ED-4DB2-BD59-A6C34878D82A}">
                    <a16:rowId xmlns:a16="http://schemas.microsoft.com/office/drawing/2014/main" val="10002"/>
                  </a:ext>
                </a:extLst>
              </a:tr>
              <a:tr h="471488">
                <a:tc>
                  <a:txBody>
                    <a:bodyPr/>
                    <a:lstStyle/>
                    <a:p>
                      <a:pPr marL="0" marR="0" lvl="0" indent="0" algn="l" defTabSz="914400" rtl="0" eaLnBrk="1" fontAlgn="base" latinLnBrk="0" hangingPunct="1">
                        <a:lnSpc>
                          <a:spcPts val="1800"/>
                        </a:lnSpc>
                        <a:spcBef>
                          <a:spcPct val="20000"/>
                        </a:spcBef>
                        <a:spcAft>
                          <a:spcPct val="0"/>
                        </a:spcAft>
                        <a:buClrTx/>
                        <a:buSzTx/>
                        <a:buFontTx/>
                        <a:buNone/>
                        <a:tabLst/>
                      </a:pPr>
                      <a:r>
                        <a:rPr kumimoji="1" lang="en-US" altLang="ja-JP" sz="1600" b="1" i="0" u="none" strike="noStrike" cap="none" normalizeH="0" baseline="0" dirty="0">
                          <a:ln>
                            <a:noFill/>
                          </a:ln>
                          <a:solidFill>
                            <a:schemeClr val="tx1"/>
                          </a:solidFill>
                          <a:effectLst/>
                          <a:latin typeface="+mj-lt"/>
                          <a:ea typeface="+mn-ea"/>
                        </a:rPr>
                        <a:t>Nano-Crystalline Alloy</a:t>
                      </a:r>
                      <a:endParaRPr kumimoji="1" lang="en-US" altLang="ja-JP" sz="1600" b="1" i="0" u="none" strike="noStrike" cap="none" normalizeH="0" baseline="30000" dirty="0">
                        <a:ln>
                          <a:noFill/>
                        </a:ln>
                        <a:solidFill>
                          <a:schemeClr val="tx1"/>
                        </a:solidFill>
                        <a:effectLst/>
                        <a:latin typeface="+mj-lt"/>
                        <a:ea typeface="+mn-ea"/>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ts val="1800"/>
                        </a:lnSpc>
                        <a:spcBef>
                          <a:spcPct val="20000"/>
                        </a:spcBef>
                        <a:spcAft>
                          <a:spcPct val="0"/>
                        </a:spcAft>
                        <a:buClrTx/>
                        <a:buSzTx/>
                        <a:buFontTx/>
                        <a:buNone/>
                        <a:tabLst/>
                      </a:pPr>
                      <a:r>
                        <a:rPr kumimoji="0" lang="en-US" altLang="ja-JP" sz="1800" b="1" dirty="0">
                          <a:solidFill>
                            <a:schemeClr val="tx1"/>
                          </a:solidFill>
                          <a:latin typeface="+mj-lt"/>
                          <a:ea typeface="+mn-ea"/>
                        </a:rPr>
                        <a:t>Fe, Si, B, Cu, </a:t>
                      </a:r>
                      <a:r>
                        <a:rPr kumimoji="0" lang="en-US" altLang="ja-JP" sz="1800" b="1" dirty="0" err="1">
                          <a:solidFill>
                            <a:schemeClr val="tx1"/>
                          </a:solidFill>
                          <a:latin typeface="+mj-lt"/>
                          <a:ea typeface="+mn-ea"/>
                        </a:rPr>
                        <a:t>Nb</a:t>
                      </a:r>
                      <a:endParaRPr kumimoji="1" lang="ja-JP" altLang="en-US" sz="1800" b="1" i="0" u="none" strike="noStrike" cap="none" normalizeH="0" baseline="0" dirty="0">
                        <a:ln>
                          <a:noFill/>
                        </a:ln>
                        <a:solidFill>
                          <a:schemeClr val="tx1"/>
                        </a:solidFill>
                        <a:effectLst/>
                        <a:latin typeface="+mj-lt"/>
                        <a:ea typeface="+mn-ea"/>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ts val="1800"/>
                        </a:lnSpc>
                        <a:spcBef>
                          <a:spcPct val="20000"/>
                        </a:spcBef>
                        <a:spcAft>
                          <a:spcPct val="0"/>
                        </a:spcAft>
                        <a:buClrTx/>
                        <a:buSzTx/>
                        <a:buFontTx/>
                        <a:buNone/>
                        <a:tabLst/>
                      </a:pPr>
                      <a:r>
                        <a:rPr kumimoji="1" lang="en-US" altLang="ja-JP" sz="1800" b="1" i="0" u="none" strike="noStrike" cap="none" normalizeH="0" baseline="0" dirty="0">
                          <a:ln>
                            <a:noFill/>
                          </a:ln>
                          <a:solidFill>
                            <a:schemeClr val="tx1"/>
                          </a:solidFill>
                          <a:effectLst/>
                          <a:latin typeface="+mj-lt"/>
                          <a:ea typeface="+mn-ea"/>
                        </a:rPr>
                        <a:t>18 </a:t>
                      </a:r>
                      <a:r>
                        <a:rPr kumimoji="1" lang="el-GR" altLang="ja-JP" sz="1800" b="1" i="0" u="none" strike="noStrike" cap="none" normalizeH="0" baseline="0" dirty="0">
                          <a:ln>
                            <a:noFill/>
                          </a:ln>
                          <a:solidFill>
                            <a:schemeClr val="tx1"/>
                          </a:solidFill>
                          <a:effectLst/>
                          <a:latin typeface="Times New Roman"/>
                          <a:ea typeface="+mn-ea"/>
                          <a:cs typeface="Times New Roman"/>
                        </a:rPr>
                        <a:t>μ</a:t>
                      </a:r>
                      <a:r>
                        <a:rPr kumimoji="1" lang="en-US" altLang="ja-JP" sz="1800" b="1" i="0" u="none" strike="noStrike" cap="none" normalizeH="0" baseline="0" dirty="0">
                          <a:ln>
                            <a:noFill/>
                          </a:ln>
                          <a:solidFill>
                            <a:schemeClr val="tx1"/>
                          </a:solidFill>
                          <a:effectLst/>
                          <a:latin typeface="Times New Roman"/>
                          <a:ea typeface="+mn-ea"/>
                          <a:cs typeface="Times New Roman"/>
                        </a:rPr>
                        <a:t>m</a:t>
                      </a:r>
                      <a:endParaRPr kumimoji="1" lang="ja-JP" altLang="en-US" sz="1800" b="1" i="0" u="none" strike="noStrike" cap="none" normalizeH="0" baseline="0" dirty="0">
                        <a:ln>
                          <a:noFill/>
                        </a:ln>
                        <a:solidFill>
                          <a:schemeClr val="tx1"/>
                        </a:solidFill>
                        <a:effectLst/>
                        <a:latin typeface="+mj-lt"/>
                        <a:ea typeface="+mn-ea"/>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ts val="1800"/>
                        </a:lnSpc>
                        <a:spcBef>
                          <a:spcPct val="20000"/>
                        </a:spcBef>
                        <a:spcAft>
                          <a:spcPct val="0"/>
                        </a:spcAft>
                        <a:buClrTx/>
                        <a:buSzTx/>
                        <a:buFontTx/>
                        <a:buNone/>
                        <a:tabLst/>
                      </a:pPr>
                      <a:r>
                        <a:rPr kumimoji="1" lang="ja-JP" altLang="en-US" sz="1800" b="1" i="0" u="none" strike="noStrike" cap="none" normalizeH="0" baseline="0" dirty="0">
                          <a:ln>
                            <a:noFill/>
                          </a:ln>
                          <a:solidFill>
                            <a:schemeClr val="tx1"/>
                          </a:solidFill>
                          <a:effectLst/>
                          <a:latin typeface="+mj-lt"/>
                          <a:ea typeface="+mn-ea"/>
                        </a:rPr>
                        <a:t>～</a:t>
                      </a:r>
                      <a:r>
                        <a:rPr kumimoji="1" lang="en-US" altLang="ja-JP" sz="1800" b="1" i="0" u="none" strike="noStrike" cap="none" normalizeH="0" baseline="0" dirty="0">
                          <a:ln>
                            <a:noFill/>
                          </a:ln>
                          <a:solidFill>
                            <a:schemeClr val="tx1"/>
                          </a:solidFill>
                          <a:effectLst/>
                          <a:latin typeface="+mj-lt"/>
                          <a:ea typeface="+mn-ea"/>
                        </a:rPr>
                        <a:t>10</a:t>
                      </a:r>
                      <a:r>
                        <a:rPr kumimoji="1" lang="ja-JP" altLang="en-US" sz="1800" b="1" i="0" u="none" strike="noStrike" cap="none" normalizeH="0" baseline="0" dirty="0">
                          <a:ln>
                            <a:noFill/>
                          </a:ln>
                          <a:solidFill>
                            <a:schemeClr val="tx1"/>
                          </a:solidFill>
                          <a:effectLst/>
                          <a:latin typeface="+mj-lt"/>
                          <a:ea typeface="+mn-ea"/>
                        </a:rPr>
                        <a:t> </a:t>
                      </a:r>
                      <a:r>
                        <a:rPr kumimoji="1" lang="en-US" altLang="ja-JP" sz="1800" b="1" i="0" u="none" strike="noStrike" cap="none" normalizeH="0" baseline="0" dirty="0">
                          <a:ln>
                            <a:noFill/>
                          </a:ln>
                          <a:solidFill>
                            <a:schemeClr val="tx1"/>
                          </a:solidFill>
                          <a:effectLst/>
                          <a:latin typeface="+mj-lt"/>
                          <a:ea typeface="+mn-ea"/>
                        </a:rPr>
                        <a:t>nm</a:t>
                      </a:r>
                      <a:endParaRPr kumimoji="1" lang="ja-JP" altLang="en-US" sz="1800" b="1" i="0" u="none" strike="noStrike" cap="none" normalizeH="0" baseline="0" dirty="0">
                        <a:ln>
                          <a:noFill/>
                        </a:ln>
                        <a:solidFill>
                          <a:schemeClr val="tx1"/>
                        </a:solidFill>
                        <a:effectLst/>
                        <a:latin typeface="+mj-lt"/>
                        <a:ea typeface="+mn-ea"/>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ts val="1800"/>
                        </a:lnSpc>
                        <a:spcBef>
                          <a:spcPct val="20000"/>
                        </a:spcBef>
                        <a:spcAft>
                          <a:spcPct val="0"/>
                        </a:spcAft>
                        <a:buClrTx/>
                        <a:buSzTx/>
                        <a:buFontTx/>
                        <a:buNone/>
                        <a:tabLst/>
                      </a:pPr>
                      <a:r>
                        <a:rPr kumimoji="1" lang="ja-JP" altLang="en-US" sz="1800" b="1" i="0" u="none" strike="noStrike" cap="none" normalizeH="0" baseline="0" dirty="0">
                          <a:ln>
                            <a:noFill/>
                          </a:ln>
                          <a:solidFill>
                            <a:schemeClr val="tx1"/>
                          </a:solidFill>
                          <a:effectLst/>
                          <a:latin typeface="+mj-lt"/>
                          <a:ea typeface="+mn-ea"/>
                        </a:rPr>
                        <a:t>△</a:t>
                      </a:r>
                      <a:endParaRPr kumimoji="1" lang="en-US" altLang="ja-JP" sz="1800" b="1" i="0" u="none" strike="noStrike" cap="none" normalizeH="0" baseline="0" dirty="0">
                        <a:ln>
                          <a:noFill/>
                        </a:ln>
                        <a:solidFill>
                          <a:schemeClr val="tx1"/>
                        </a:solidFill>
                        <a:effectLst/>
                        <a:latin typeface="+mj-lt"/>
                        <a:ea typeface="+mn-ea"/>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ts val="1800"/>
                        </a:lnSpc>
                        <a:spcBef>
                          <a:spcPct val="20000"/>
                        </a:spcBef>
                        <a:spcAft>
                          <a:spcPct val="0"/>
                        </a:spcAft>
                        <a:buClrTx/>
                        <a:buSzTx/>
                        <a:buFontTx/>
                        <a:buNone/>
                        <a:tabLst/>
                      </a:pPr>
                      <a:r>
                        <a:rPr kumimoji="1" lang="ja-JP" altLang="en-US" sz="1800" b="1" i="0" u="none" strike="noStrike" cap="none" normalizeH="0" baseline="0" dirty="0">
                          <a:ln>
                            <a:noFill/>
                          </a:ln>
                          <a:solidFill>
                            <a:schemeClr val="tx1"/>
                          </a:solidFill>
                          <a:effectLst/>
                          <a:latin typeface="+mj-lt"/>
                          <a:ea typeface="+mn-ea"/>
                        </a:rPr>
                        <a:t>◎</a:t>
                      </a:r>
                      <a:endParaRPr kumimoji="1" lang="en-US" altLang="ja-JP" sz="1800" b="1" i="0" u="none" strike="noStrike" cap="none" normalizeH="0" baseline="0" dirty="0">
                        <a:ln>
                          <a:noFill/>
                        </a:ln>
                        <a:solidFill>
                          <a:schemeClr val="tx1"/>
                        </a:solidFill>
                        <a:effectLst/>
                        <a:latin typeface="+mj-lt"/>
                        <a:ea typeface="+mn-ea"/>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03"/>
                  </a:ext>
                </a:extLst>
              </a:tr>
            </a:tbl>
          </a:graphicData>
        </a:graphic>
      </p:graphicFrame>
      <p:sp>
        <p:nvSpPr>
          <p:cNvPr id="2" name="テキスト ボックス 1">
            <a:extLst>
              <a:ext uri="{FF2B5EF4-FFF2-40B4-BE49-F238E27FC236}">
                <a16:creationId xmlns:a16="http://schemas.microsoft.com/office/drawing/2014/main" id="{9086C4B7-3057-C389-DBCC-9425F9885743}"/>
              </a:ext>
            </a:extLst>
          </p:cNvPr>
          <p:cNvSpPr txBox="1"/>
          <p:nvPr/>
        </p:nvSpPr>
        <p:spPr>
          <a:xfrm>
            <a:off x="8706186" y="4516885"/>
            <a:ext cx="3074881" cy="923330"/>
          </a:xfrm>
          <a:prstGeom prst="rect">
            <a:avLst/>
          </a:prstGeom>
          <a:noFill/>
        </p:spPr>
        <p:txBody>
          <a:bodyPr wrap="none" rtlCol="0">
            <a:spAutoFit/>
          </a:bodyPr>
          <a:lstStyle/>
          <a:p>
            <a:r>
              <a:rPr kumimoji="1" lang="en-US" altLang="ja-JP" sz="1800" dirty="0"/>
              <a:t>Key Technology</a:t>
            </a:r>
          </a:p>
          <a:p>
            <a:r>
              <a:rPr lang="en-US" altLang="ja-JP" sz="1800" b="1" dirty="0"/>
              <a:t>Continuous </a:t>
            </a:r>
          </a:p>
          <a:p>
            <a:r>
              <a:rPr lang="en-US" altLang="ja-JP" sz="1800" b="1" dirty="0"/>
              <a:t>Rapid Quenching Cast</a:t>
            </a:r>
            <a:endParaRPr kumimoji="1" lang="ja-JP" altLang="en-US" sz="1800" b="1" dirty="0"/>
          </a:p>
        </p:txBody>
      </p:sp>
      <p:sp>
        <p:nvSpPr>
          <p:cNvPr id="3" name="テキスト ボックス 2">
            <a:extLst>
              <a:ext uri="{FF2B5EF4-FFF2-40B4-BE49-F238E27FC236}">
                <a16:creationId xmlns:a16="http://schemas.microsoft.com/office/drawing/2014/main" id="{A11BEC6A-67B8-7A17-D347-46DF88FE33B0}"/>
              </a:ext>
            </a:extLst>
          </p:cNvPr>
          <p:cNvSpPr txBox="1"/>
          <p:nvPr/>
        </p:nvSpPr>
        <p:spPr>
          <a:xfrm>
            <a:off x="1994982" y="6545115"/>
            <a:ext cx="1532792" cy="300082"/>
          </a:xfrm>
          <a:prstGeom prst="rect">
            <a:avLst/>
          </a:prstGeom>
          <a:noFill/>
        </p:spPr>
        <p:txBody>
          <a:bodyPr wrap="none" rtlCol="0">
            <a:spAutoFit/>
          </a:bodyPr>
          <a:lstStyle/>
          <a:p>
            <a:r>
              <a:rPr kumimoji="1" lang="en-US" altLang="ja-JP" dirty="0">
                <a:solidFill>
                  <a:srgbClr val="00B050"/>
                </a:solidFill>
              </a:rPr>
              <a:t>PROTERAL</a:t>
            </a:r>
            <a:r>
              <a:rPr kumimoji="1" lang="ja-JP" altLang="en-US" dirty="0">
                <a:solidFill>
                  <a:srgbClr val="00B050"/>
                </a:solidFill>
              </a:rPr>
              <a:t> </a:t>
            </a:r>
            <a:r>
              <a:rPr kumimoji="1" lang="en-US" altLang="ja-JP" dirty="0">
                <a:solidFill>
                  <a:srgbClr val="00B050"/>
                </a:solidFill>
              </a:rPr>
              <a:t>HP</a:t>
            </a:r>
            <a:endParaRPr kumimoji="1" lang="ja-JP" altLang="en-US" dirty="0">
              <a:solidFill>
                <a:srgbClr val="00B05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a:xfrm>
            <a:off x="503999" y="259724"/>
            <a:ext cx="9423771" cy="387798"/>
          </a:xfrm>
        </p:spPr>
        <p:txBody>
          <a:bodyPr>
            <a:spAutoFit/>
          </a:bodyPr>
          <a:lstStyle/>
          <a:p>
            <a:pPr eaLnBrk="1" hangingPunct="1">
              <a:spcBef>
                <a:spcPct val="40000"/>
              </a:spcBef>
            </a:pPr>
            <a:r>
              <a:rPr lang="en-US" altLang="ja-JP" sz="2800" dirty="0"/>
              <a:t>Amorphous Alloys for Transformers</a:t>
            </a:r>
          </a:p>
        </p:txBody>
      </p:sp>
      <p:sp>
        <p:nvSpPr>
          <p:cNvPr id="2" name="コンテンツ プレースホルダー 1">
            <a:extLst>
              <a:ext uri="{FF2B5EF4-FFF2-40B4-BE49-F238E27FC236}">
                <a16:creationId xmlns:a16="http://schemas.microsoft.com/office/drawing/2014/main" id="{6FD38BE8-6ACE-F4A2-3F02-D4DC11E922CD}"/>
              </a:ext>
            </a:extLst>
          </p:cNvPr>
          <p:cNvSpPr>
            <a:spLocks noGrp="1"/>
          </p:cNvSpPr>
          <p:nvPr>
            <p:ph idx="1"/>
          </p:nvPr>
        </p:nvSpPr>
        <p:spPr>
          <a:xfrm>
            <a:off x="504000" y="1132110"/>
            <a:ext cx="5795200" cy="387798"/>
          </a:xfrm>
        </p:spPr>
        <p:txBody>
          <a:bodyPr/>
          <a:lstStyle/>
          <a:p>
            <a:r>
              <a:rPr lang="en-US" altLang="ja-JP" dirty="0"/>
              <a:t>Our main product for Rapid Quenching business</a:t>
            </a:r>
            <a:endParaRPr lang="ja-JP" altLang="en-US" dirty="0"/>
          </a:p>
        </p:txBody>
      </p:sp>
      <p:sp>
        <p:nvSpPr>
          <p:cNvPr id="5" name="スライド番号プレースホルダ 1"/>
          <p:cNvSpPr>
            <a:spLocks noGrp="1"/>
          </p:cNvSpPr>
          <p:nvPr>
            <p:ph type="sldNum" sz="quarter" idx="4294967295"/>
          </p:nvPr>
        </p:nvSpPr>
        <p:spPr>
          <a:xfrm>
            <a:off x="0" y="6513513"/>
            <a:ext cx="760413" cy="338137"/>
          </a:xfrm>
        </p:spPr>
        <p:txBody>
          <a:bodyPr/>
          <a:lstStyle/>
          <a:p>
            <a:r>
              <a:rPr lang="en-US" altLang="ja-JP" dirty="0"/>
              <a:t>Page 4</a:t>
            </a:r>
          </a:p>
        </p:txBody>
      </p:sp>
      <p:pic>
        <p:nvPicPr>
          <p:cNvPr id="6" name="Picture 22" descr="I:\軟磁\共有\パワーリボン写真\D3X_6739_1.jpg"/>
          <p:cNvPicPr>
            <a:picLocks noChangeAspect="1" noChangeArrowheads="1"/>
          </p:cNvPicPr>
          <p:nvPr/>
        </p:nvPicPr>
        <p:blipFill>
          <a:blip r:embed="rId3" cstate="print"/>
          <a:srcRect/>
          <a:stretch>
            <a:fillRect/>
          </a:stretch>
        </p:blipFill>
        <p:spPr bwMode="auto">
          <a:xfrm>
            <a:off x="760412" y="1721213"/>
            <a:ext cx="5276843" cy="3519654"/>
          </a:xfrm>
          <a:prstGeom prst="rect">
            <a:avLst/>
          </a:prstGeom>
          <a:noFill/>
          <a:ln w="9525">
            <a:noFill/>
            <a:miter lim="800000"/>
            <a:headEnd/>
            <a:tailEnd/>
          </a:ln>
        </p:spPr>
      </p:pic>
      <p:pic>
        <p:nvPicPr>
          <p:cNvPr id="18" name="図 17" descr="Sアモルファス.jpg"/>
          <p:cNvPicPr>
            <a:picLocks noChangeAspect="1"/>
          </p:cNvPicPr>
          <p:nvPr/>
        </p:nvPicPr>
        <p:blipFill>
          <a:blip r:embed="rId4" cstate="print"/>
          <a:stretch>
            <a:fillRect/>
          </a:stretch>
        </p:blipFill>
        <p:spPr>
          <a:xfrm>
            <a:off x="6561667" y="1715982"/>
            <a:ext cx="3911356" cy="3519653"/>
          </a:xfrm>
          <a:prstGeom prst="rect">
            <a:avLst/>
          </a:prstGeom>
        </p:spPr>
      </p:pic>
      <p:sp>
        <p:nvSpPr>
          <p:cNvPr id="19" name="テキスト ボックス 18"/>
          <p:cNvSpPr txBox="1"/>
          <p:nvPr/>
        </p:nvSpPr>
        <p:spPr>
          <a:xfrm>
            <a:off x="7050936" y="5272894"/>
            <a:ext cx="2662908" cy="307777"/>
          </a:xfrm>
          <a:prstGeom prst="rect">
            <a:avLst/>
          </a:prstGeom>
          <a:noFill/>
        </p:spPr>
        <p:txBody>
          <a:bodyPr wrap="none" rtlCol="0">
            <a:spAutoFit/>
          </a:bodyPr>
          <a:lstStyle/>
          <a:p>
            <a:r>
              <a:rPr lang="en-US" altLang="ja-JP" sz="1400" dirty="0">
                <a:latin typeface="+mj-lt"/>
              </a:rPr>
              <a:t>Amorphous Transformer*</a:t>
            </a:r>
          </a:p>
        </p:txBody>
      </p:sp>
      <p:sp>
        <p:nvSpPr>
          <p:cNvPr id="20" name="テキスト ボックス 19"/>
          <p:cNvSpPr txBox="1"/>
          <p:nvPr/>
        </p:nvSpPr>
        <p:spPr>
          <a:xfrm>
            <a:off x="760412" y="5303672"/>
            <a:ext cx="5150769" cy="276999"/>
          </a:xfrm>
          <a:prstGeom prst="rect">
            <a:avLst/>
          </a:prstGeom>
          <a:noFill/>
        </p:spPr>
        <p:txBody>
          <a:bodyPr wrap="none" rtlCol="0">
            <a:spAutoFit/>
          </a:bodyPr>
          <a:lstStyle/>
          <a:p>
            <a:pPr algn="l"/>
            <a:r>
              <a:rPr lang="en-US" altLang="ja-JP" sz="1200" dirty="0">
                <a:latin typeface="+mj-lt"/>
              </a:rPr>
              <a:t>Amorphous Alloy for Transformer “Metglas® 2605HB1M”  </a:t>
            </a:r>
          </a:p>
        </p:txBody>
      </p:sp>
      <p:sp>
        <p:nvSpPr>
          <p:cNvPr id="9" name="テキスト ボックス 8"/>
          <p:cNvSpPr txBox="1"/>
          <p:nvPr/>
        </p:nvSpPr>
        <p:spPr>
          <a:xfrm>
            <a:off x="6890069" y="5981144"/>
            <a:ext cx="4503156" cy="246221"/>
          </a:xfrm>
          <a:prstGeom prst="rect">
            <a:avLst/>
          </a:prstGeom>
          <a:noFill/>
        </p:spPr>
        <p:txBody>
          <a:bodyPr wrap="none" rtlCol="0">
            <a:spAutoFit/>
          </a:bodyPr>
          <a:lstStyle/>
          <a:p>
            <a:pPr algn="l"/>
            <a:r>
              <a:rPr lang="en-US" altLang="ja-JP" sz="1000" dirty="0">
                <a:latin typeface="+mj-lt"/>
              </a:rPr>
              <a:t>* Photo Credit: Hitachi Industrial Equipment System Co., Ltd.</a:t>
            </a:r>
            <a:endParaRPr lang="ja-JP" altLang="en-US" sz="1000" dirty="0">
              <a:latin typeface="+mj-lt"/>
            </a:endParaRPr>
          </a:p>
        </p:txBody>
      </p:sp>
      <p:sp>
        <p:nvSpPr>
          <p:cNvPr id="8" name="テキスト ボックス 7">
            <a:extLst>
              <a:ext uri="{FF2B5EF4-FFF2-40B4-BE49-F238E27FC236}">
                <a16:creationId xmlns:a16="http://schemas.microsoft.com/office/drawing/2014/main" id="{2FDB6AC7-5854-D64D-EEE8-4EC34874C75F}"/>
              </a:ext>
            </a:extLst>
          </p:cNvPr>
          <p:cNvSpPr txBox="1"/>
          <p:nvPr/>
        </p:nvSpPr>
        <p:spPr>
          <a:xfrm>
            <a:off x="1994982" y="6545115"/>
            <a:ext cx="1532792" cy="300082"/>
          </a:xfrm>
          <a:prstGeom prst="rect">
            <a:avLst/>
          </a:prstGeom>
          <a:noFill/>
        </p:spPr>
        <p:txBody>
          <a:bodyPr wrap="none" rtlCol="0">
            <a:spAutoFit/>
          </a:bodyPr>
          <a:lstStyle/>
          <a:p>
            <a:r>
              <a:rPr kumimoji="1" lang="en-US" altLang="ja-JP" dirty="0">
                <a:solidFill>
                  <a:srgbClr val="00B050"/>
                </a:solidFill>
              </a:rPr>
              <a:t>PROTERAL</a:t>
            </a:r>
            <a:r>
              <a:rPr kumimoji="1" lang="ja-JP" altLang="en-US" dirty="0">
                <a:solidFill>
                  <a:srgbClr val="00B050"/>
                </a:solidFill>
              </a:rPr>
              <a:t> </a:t>
            </a:r>
            <a:r>
              <a:rPr kumimoji="1" lang="en-US" altLang="ja-JP" dirty="0">
                <a:solidFill>
                  <a:srgbClr val="00B050"/>
                </a:solidFill>
              </a:rPr>
              <a:t>HP</a:t>
            </a:r>
            <a:endParaRPr kumimoji="1" lang="ja-JP" altLang="en-US" dirty="0">
              <a:solidFill>
                <a:srgbClr val="00B05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FD24CAE5-2C55-AD9D-10C0-D3B8C0D323AA}"/>
              </a:ext>
            </a:extLst>
          </p:cNvPr>
          <p:cNvPicPr>
            <a:picLocks noChangeAspect="1" noChangeArrowheads="1"/>
          </p:cNvPicPr>
          <p:nvPr/>
        </p:nvPicPr>
        <p:blipFill>
          <a:blip r:embed="rId2">
            <a:duotone>
              <a:schemeClr val="accent6">
                <a:shade val="45000"/>
                <a:satMod val="135000"/>
              </a:schemeClr>
              <a:prstClr val="white"/>
            </a:duotone>
          </a:blip>
          <a:srcRect/>
          <a:stretch/>
        </p:blipFill>
        <p:spPr bwMode="auto">
          <a:xfrm>
            <a:off x="841419" y="1343034"/>
            <a:ext cx="10549871" cy="4649308"/>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96E28780-53EC-F942-A61D-49D9A9F9E6EB}"/>
              </a:ext>
            </a:extLst>
          </p:cNvPr>
          <p:cNvSpPr>
            <a:spLocks noGrp="1"/>
          </p:cNvSpPr>
          <p:nvPr>
            <p:ph type="title"/>
          </p:nvPr>
        </p:nvSpPr>
        <p:spPr>
          <a:xfrm>
            <a:off x="587375" y="172746"/>
            <a:ext cx="9340395" cy="304699"/>
          </a:xfrm>
        </p:spPr>
        <p:txBody>
          <a:bodyPr/>
          <a:lstStyle/>
          <a:p>
            <a:r>
              <a:rPr kumimoji="1" lang="en-US" altLang="ja-JP" dirty="0"/>
              <a:t>Major Bases </a:t>
            </a:r>
            <a:r>
              <a:rPr lang="en-US" altLang="ja-JP" dirty="0"/>
              <a:t>(amorphous</a:t>
            </a:r>
            <a:r>
              <a:rPr lang="ja-JP" altLang="en-US" dirty="0"/>
              <a:t> </a:t>
            </a:r>
            <a:r>
              <a:rPr lang="en-US" altLang="ja-JP" dirty="0"/>
              <a:t>&amp;</a:t>
            </a:r>
            <a:r>
              <a:rPr lang="ja-JP" altLang="en-US" dirty="0"/>
              <a:t> </a:t>
            </a:r>
            <a:r>
              <a:rPr lang="en-US" altLang="ja-JP" dirty="0"/>
              <a:t>nano)</a:t>
            </a:r>
            <a:endParaRPr kumimoji="1" lang="ja-JP" altLang="en-US" dirty="0"/>
          </a:p>
        </p:txBody>
      </p:sp>
      <p:sp>
        <p:nvSpPr>
          <p:cNvPr id="10" name="四角形: 角を丸くする 9">
            <a:extLst>
              <a:ext uri="{FF2B5EF4-FFF2-40B4-BE49-F238E27FC236}">
                <a16:creationId xmlns:a16="http://schemas.microsoft.com/office/drawing/2014/main" id="{94706EBF-A133-7A1A-5951-5F5BD93F334F}"/>
              </a:ext>
            </a:extLst>
          </p:cNvPr>
          <p:cNvSpPr/>
          <p:nvPr/>
        </p:nvSpPr>
        <p:spPr>
          <a:xfrm>
            <a:off x="108706" y="839048"/>
            <a:ext cx="3229536" cy="2718254"/>
          </a:xfrm>
          <a:prstGeom prst="roundRect">
            <a:avLst>
              <a:gd name="adj" fmla="val 3550"/>
            </a:avLst>
          </a:prstGeom>
          <a:solidFill>
            <a:srgbClr val="FFFFFF">
              <a:alpha val="45098"/>
            </a:srgb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タイトル 1">
            <a:extLst>
              <a:ext uri="{FF2B5EF4-FFF2-40B4-BE49-F238E27FC236}">
                <a16:creationId xmlns:a16="http://schemas.microsoft.com/office/drawing/2014/main" id="{21C895E3-733F-5135-9FB8-5818FEE70CEF}"/>
              </a:ext>
            </a:extLst>
          </p:cNvPr>
          <p:cNvSpPr txBox="1">
            <a:spLocks/>
          </p:cNvSpPr>
          <p:nvPr/>
        </p:nvSpPr>
        <p:spPr bwMode="auto">
          <a:xfrm>
            <a:off x="207164" y="872099"/>
            <a:ext cx="2884843" cy="2429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lvl1pPr marL="179388" indent="-179388" defTabSz="493713">
              <a:defRPr kumimoji="1" sz="1400" b="1">
                <a:solidFill>
                  <a:schemeClr val="tx1"/>
                </a:solidFill>
                <a:latin typeface="Arial" panose="020B0604020202020204" pitchFamily="34" charset="0"/>
                <a:ea typeface="ＭＳ Ｐゴシック" panose="020B0600070205080204" pitchFamily="50" charset="-128"/>
              </a:defRPr>
            </a:lvl1pPr>
            <a:lvl2pPr marL="742950" indent="-285750" defTabSz="493713">
              <a:defRPr kumimoji="1" sz="1400" b="1">
                <a:solidFill>
                  <a:schemeClr val="tx1"/>
                </a:solidFill>
                <a:latin typeface="Arial" panose="020B0604020202020204" pitchFamily="34" charset="0"/>
                <a:ea typeface="ＭＳ Ｐゴシック" panose="020B0600070205080204" pitchFamily="50" charset="-128"/>
              </a:defRPr>
            </a:lvl2pPr>
            <a:lvl3pPr marL="1143000" indent="-228600" defTabSz="493713">
              <a:defRPr kumimoji="1" sz="1400" b="1">
                <a:solidFill>
                  <a:schemeClr val="tx1"/>
                </a:solidFill>
                <a:latin typeface="Arial" panose="020B0604020202020204" pitchFamily="34" charset="0"/>
                <a:ea typeface="ＭＳ Ｐゴシック" panose="020B0600070205080204" pitchFamily="50" charset="-128"/>
              </a:defRPr>
            </a:lvl3pPr>
            <a:lvl4pPr marL="1600200" indent="-228600" defTabSz="493713">
              <a:defRPr kumimoji="1" sz="1400" b="1">
                <a:solidFill>
                  <a:schemeClr val="tx1"/>
                </a:solidFill>
                <a:latin typeface="Arial" panose="020B0604020202020204" pitchFamily="34" charset="0"/>
                <a:ea typeface="ＭＳ Ｐゴシック" panose="020B0600070205080204" pitchFamily="50" charset="-128"/>
              </a:defRPr>
            </a:lvl4pPr>
            <a:lvl5pPr marL="2057400" indent="-228600" defTabSz="493713">
              <a:defRPr kumimoji="1" sz="1400" b="1">
                <a:solidFill>
                  <a:schemeClr val="tx1"/>
                </a:solidFill>
                <a:latin typeface="Arial" panose="020B0604020202020204" pitchFamily="34" charset="0"/>
                <a:ea typeface="ＭＳ Ｐゴシック" panose="020B0600070205080204" pitchFamily="50" charset="-128"/>
              </a:defRPr>
            </a:lvl5pPr>
            <a:lvl6pPr marL="2514600" indent="-228600" defTabSz="493713" eaLnBrk="0" fontAlgn="base" hangingPunct="0">
              <a:spcBef>
                <a:spcPct val="0"/>
              </a:spcBef>
              <a:spcAft>
                <a:spcPct val="0"/>
              </a:spcAft>
              <a:defRPr kumimoji="1" sz="1400" b="1">
                <a:solidFill>
                  <a:schemeClr val="tx1"/>
                </a:solidFill>
                <a:latin typeface="Arial" panose="020B0604020202020204" pitchFamily="34" charset="0"/>
                <a:ea typeface="ＭＳ Ｐゴシック" panose="020B0600070205080204" pitchFamily="50" charset="-128"/>
              </a:defRPr>
            </a:lvl6pPr>
            <a:lvl7pPr marL="2971800" indent="-228600" defTabSz="493713" eaLnBrk="0" fontAlgn="base" hangingPunct="0">
              <a:spcBef>
                <a:spcPct val="0"/>
              </a:spcBef>
              <a:spcAft>
                <a:spcPct val="0"/>
              </a:spcAft>
              <a:defRPr kumimoji="1" sz="1400" b="1">
                <a:solidFill>
                  <a:schemeClr val="tx1"/>
                </a:solidFill>
                <a:latin typeface="Arial" panose="020B0604020202020204" pitchFamily="34" charset="0"/>
                <a:ea typeface="ＭＳ Ｐゴシック" panose="020B0600070205080204" pitchFamily="50" charset="-128"/>
              </a:defRPr>
            </a:lvl7pPr>
            <a:lvl8pPr marL="3429000" indent="-228600" defTabSz="493713" eaLnBrk="0" fontAlgn="base" hangingPunct="0">
              <a:spcBef>
                <a:spcPct val="0"/>
              </a:spcBef>
              <a:spcAft>
                <a:spcPct val="0"/>
              </a:spcAft>
              <a:defRPr kumimoji="1" sz="1400" b="1">
                <a:solidFill>
                  <a:schemeClr val="tx1"/>
                </a:solidFill>
                <a:latin typeface="Arial" panose="020B0604020202020204" pitchFamily="34" charset="0"/>
                <a:ea typeface="ＭＳ Ｐゴシック" panose="020B0600070205080204" pitchFamily="50" charset="-128"/>
              </a:defRPr>
            </a:lvl8pPr>
            <a:lvl9pPr marL="3886200" indent="-228600" defTabSz="493713" eaLnBrk="0" fontAlgn="base" hangingPunct="0">
              <a:spcBef>
                <a:spcPct val="0"/>
              </a:spcBef>
              <a:spcAft>
                <a:spcPct val="0"/>
              </a:spcAft>
              <a:defRPr kumimoji="1" sz="1400" b="1">
                <a:solidFill>
                  <a:schemeClr val="tx1"/>
                </a:solidFill>
                <a:latin typeface="Arial" panose="020B0604020202020204" pitchFamily="34" charset="0"/>
                <a:ea typeface="ＭＳ Ｐゴシック" panose="020B0600070205080204" pitchFamily="50" charset="-128"/>
              </a:defRPr>
            </a:lvl9pPr>
          </a:lstStyle>
          <a:p>
            <a:pPr marL="0" indent="0" eaLnBrk="1" hangingPunct="1">
              <a:lnSpc>
                <a:spcPct val="120000"/>
              </a:lnSpc>
              <a:buClr>
                <a:srgbClr val="FF0000"/>
              </a:buClr>
            </a:pPr>
            <a:r>
              <a:rPr lang="ja-JP" altLang="en-US" sz="1600" b="0" dirty="0">
                <a:solidFill>
                  <a:srgbClr val="000000"/>
                </a:solidFill>
                <a:ea typeface="+mn-ea"/>
                <a:cs typeface="Arial" panose="020B0604020202020204" pitchFamily="34" charset="0"/>
              </a:rPr>
              <a:t>■</a:t>
            </a:r>
            <a:r>
              <a:rPr lang="en-US" altLang="ja-JP" sz="1600" b="0" dirty="0">
                <a:solidFill>
                  <a:srgbClr val="000000"/>
                </a:solidFill>
                <a:ea typeface="+mn-ea"/>
                <a:cs typeface="Arial" panose="020B0604020202020204" pitchFamily="34" charset="0"/>
              </a:rPr>
              <a:t>North America</a:t>
            </a:r>
          </a:p>
          <a:p>
            <a:pPr marL="0" indent="0" eaLnBrk="1" hangingPunct="1">
              <a:lnSpc>
                <a:spcPct val="120000"/>
              </a:lnSpc>
              <a:buClr>
                <a:srgbClr val="FF0000"/>
              </a:buClr>
            </a:pPr>
            <a:r>
              <a:rPr lang="ja-JP" altLang="en-US" sz="1600" b="0" dirty="0">
                <a:solidFill>
                  <a:srgbClr val="000000"/>
                </a:solidFill>
                <a:ea typeface="+mn-ea"/>
                <a:cs typeface="Arial" panose="020B0604020202020204" pitchFamily="34" charset="0"/>
              </a:rPr>
              <a:t>　</a:t>
            </a:r>
            <a:r>
              <a:rPr lang="en-US" altLang="ja-JP" sz="1600" b="0" dirty="0">
                <a:solidFill>
                  <a:srgbClr val="000000"/>
                </a:solidFill>
                <a:ea typeface="+mn-ea"/>
                <a:cs typeface="Arial" panose="020B0604020202020204" pitchFamily="34" charset="0"/>
              </a:rPr>
              <a:t>Proterial America, Ltd.</a:t>
            </a:r>
            <a:r>
              <a:rPr lang="ja-JP" altLang="en-US" sz="1600" b="0" dirty="0">
                <a:solidFill>
                  <a:srgbClr val="000000"/>
                </a:solidFill>
                <a:ea typeface="+mn-ea"/>
                <a:cs typeface="Arial" panose="020B0604020202020204" pitchFamily="34" charset="0"/>
              </a:rPr>
              <a:t> </a:t>
            </a:r>
            <a:endParaRPr lang="en-US" altLang="ja-JP" sz="1600" b="0" dirty="0">
              <a:solidFill>
                <a:srgbClr val="000000"/>
              </a:solidFill>
              <a:ea typeface="+mn-ea"/>
              <a:cs typeface="Arial" panose="020B0604020202020204" pitchFamily="34" charset="0"/>
            </a:endParaRPr>
          </a:p>
          <a:p>
            <a:pPr marL="0" indent="0" eaLnBrk="1" hangingPunct="1">
              <a:lnSpc>
                <a:spcPct val="120000"/>
              </a:lnSpc>
              <a:buClr>
                <a:srgbClr val="FF0000"/>
              </a:buClr>
            </a:pPr>
            <a:r>
              <a:rPr lang="ja-JP" altLang="en-US" sz="1600" b="0" dirty="0">
                <a:solidFill>
                  <a:srgbClr val="000000"/>
                </a:solidFill>
                <a:ea typeface="+mn-ea"/>
                <a:cs typeface="Arial" panose="020B0604020202020204" pitchFamily="34" charset="0"/>
              </a:rPr>
              <a:t>　</a:t>
            </a:r>
            <a:r>
              <a:rPr lang="en-US" altLang="ja-JP" sz="1600" b="0" dirty="0">
                <a:solidFill>
                  <a:srgbClr val="000000"/>
                </a:solidFill>
                <a:ea typeface="+mn-ea"/>
                <a:cs typeface="Arial" panose="020B0604020202020204" pitchFamily="34" charset="0"/>
              </a:rPr>
              <a:t>Diehl Tool Steel, Inc.</a:t>
            </a:r>
            <a:endParaRPr lang="ja-JP" altLang="en-US" sz="1600" b="0" dirty="0">
              <a:solidFill>
                <a:srgbClr val="000000"/>
              </a:solidFill>
              <a:ea typeface="+mn-ea"/>
              <a:cs typeface="Arial" panose="020B0604020202020204" pitchFamily="34" charset="0"/>
            </a:endParaRPr>
          </a:p>
          <a:p>
            <a:pPr marL="0" indent="0" eaLnBrk="1" hangingPunct="1">
              <a:lnSpc>
                <a:spcPct val="120000"/>
              </a:lnSpc>
              <a:buClr>
                <a:srgbClr val="FF0000"/>
              </a:buClr>
            </a:pPr>
            <a:r>
              <a:rPr lang="ja-JP" altLang="en-US" sz="1600" b="0" dirty="0">
                <a:solidFill>
                  <a:srgbClr val="000000"/>
                </a:solidFill>
                <a:ea typeface="+mn-ea"/>
                <a:cs typeface="Arial" panose="020B0604020202020204" pitchFamily="34" charset="0"/>
              </a:rPr>
              <a:t>　</a:t>
            </a:r>
            <a:r>
              <a:rPr lang="en-US" altLang="ja-JP" sz="1600" b="0" dirty="0">
                <a:solidFill>
                  <a:srgbClr val="000000"/>
                </a:solidFill>
                <a:ea typeface="+mn-ea"/>
                <a:cs typeface="Arial" panose="020B0604020202020204" pitchFamily="34" charset="0"/>
              </a:rPr>
              <a:t>Waupaca Foundry, Inc.</a:t>
            </a:r>
            <a:endParaRPr lang="ja-JP" altLang="en-US" sz="1600" b="0" dirty="0">
              <a:solidFill>
                <a:srgbClr val="000000"/>
              </a:solidFill>
              <a:ea typeface="+mn-ea"/>
              <a:cs typeface="Arial" panose="020B0604020202020204" pitchFamily="34" charset="0"/>
            </a:endParaRPr>
          </a:p>
          <a:p>
            <a:pPr marL="0" indent="0" eaLnBrk="1" hangingPunct="1">
              <a:lnSpc>
                <a:spcPct val="120000"/>
              </a:lnSpc>
              <a:buClr>
                <a:srgbClr val="FF0000"/>
              </a:buClr>
            </a:pPr>
            <a:r>
              <a:rPr lang="ja-JP" altLang="en-US" sz="1600" b="0" dirty="0">
                <a:solidFill>
                  <a:srgbClr val="000000"/>
                </a:solidFill>
                <a:ea typeface="+mn-ea"/>
                <a:cs typeface="Arial" panose="020B0604020202020204" pitchFamily="34" charset="0"/>
              </a:rPr>
              <a:t>　</a:t>
            </a:r>
            <a:r>
              <a:rPr lang="en-US" altLang="ja-JP" sz="1600" b="0" dirty="0">
                <a:solidFill>
                  <a:srgbClr val="000000"/>
                </a:solidFill>
                <a:ea typeface="+mn-ea"/>
                <a:cs typeface="Arial" panose="020B0604020202020204" pitchFamily="34" charset="0"/>
              </a:rPr>
              <a:t>Ward Manufacturing, LLC</a:t>
            </a:r>
            <a:endParaRPr lang="ja-JP" altLang="en-US" sz="1600" b="0" dirty="0">
              <a:solidFill>
                <a:srgbClr val="000000"/>
              </a:solidFill>
              <a:ea typeface="+mn-ea"/>
              <a:cs typeface="Arial" panose="020B0604020202020204" pitchFamily="34" charset="0"/>
            </a:endParaRPr>
          </a:p>
          <a:p>
            <a:pPr marL="0" indent="0" eaLnBrk="1" hangingPunct="1">
              <a:lnSpc>
                <a:spcPct val="120000"/>
              </a:lnSpc>
              <a:buClr>
                <a:srgbClr val="FF0000"/>
              </a:buClr>
            </a:pPr>
            <a:r>
              <a:rPr lang="ja-JP" altLang="en-US" sz="1600" b="0" dirty="0">
                <a:solidFill>
                  <a:srgbClr val="000000"/>
                </a:solidFill>
                <a:ea typeface="+mn-ea"/>
                <a:cs typeface="Arial" panose="020B0604020202020204" pitchFamily="34" charset="0"/>
              </a:rPr>
              <a:t>　</a:t>
            </a:r>
            <a:r>
              <a:rPr lang="en-US" altLang="ja-JP" sz="2400" dirty="0" err="1">
                <a:solidFill>
                  <a:srgbClr val="000000"/>
                </a:solidFill>
                <a:ea typeface="+mn-ea"/>
                <a:cs typeface="Arial" panose="020B0604020202020204" pitchFamily="34" charset="0"/>
              </a:rPr>
              <a:t>Metglas</a:t>
            </a:r>
            <a:r>
              <a:rPr lang="en-US" altLang="ja-JP" sz="2400" dirty="0">
                <a:solidFill>
                  <a:srgbClr val="000000"/>
                </a:solidFill>
                <a:ea typeface="+mn-ea"/>
                <a:cs typeface="Arial" panose="020B0604020202020204" pitchFamily="34" charset="0"/>
              </a:rPr>
              <a:t>, Inc.</a:t>
            </a:r>
            <a:endParaRPr lang="ja-JP" altLang="en-US" sz="2400" dirty="0">
              <a:solidFill>
                <a:srgbClr val="000000"/>
              </a:solidFill>
              <a:ea typeface="+mn-ea"/>
              <a:cs typeface="Arial" panose="020B0604020202020204" pitchFamily="34" charset="0"/>
            </a:endParaRPr>
          </a:p>
          <a:p>
            <a:pPr marL="0" indent="0" eaLnBrk="1" hangingPunct="1">
              <a:lnSpc>
                <a:spcPct val="120000"/>
              </a:lnSpc>
              <a:buClr>
                <a:srgbClr val="FF0000"/>
              </a:buClr>
            </a:pPr>
            <a:r>
              <a:rPr lang="ja-JP" altLang="en-US" sz="1600" b="0" dirty="0">
                <a:solidFill>
                  <a:srgbClr val="000000"/>
                </a:solidFill>
                <a:ea typeface="+mn-ea"/>
                <a:cs typeface="Arial" panose="020B0604020202020204" pitchFamily="34" charset="0"/>
              </a:rPr>
              <a:t>　</a:t>
            </a:r>
            <a:r>
              <a:rPr lang="en-US" altLang="ja-JP" sz="1600" b="0" dirty="0">
                <a:solidFill>
                  <a:srgbClr val="000000"/>
                </a:solidFill>
                <a:ea typeface="+mn-ea"/>
                <a:cs typeface="Arial" panose="020B0604020202020204" pitchFamily="34" charset="0"/>
              </a:rPr>
              <a:t>Proterial Cable America, Inc. </a:t>
            </a:r>
            <a:endParaRPr lang="ja-JP" altLang="en-US" sz="1600" b="0" dirty="0">
              <a:solidFill>
                <a:srgbClr val="000000"/>
              </a:solidFill>
              <a:ea typeface="+mn-ea"/>
              <a:cs typeface="Arial" panose="020B0604020202020204" pitchFamily="34" charset="0"/>
            </a:endParaRPr>
          </a:p>
          <a:p>
            <a:pPr marL="0" indent="0" eaLnBrk="1" hangingPunct="1">
              <a:lnSpc>
                <a:spcPct val="120000"/>
              </a:lnSpc>
              <a:buClr>
                <a:srgbClr val="FF0000"/>
              </a:buClr>
            </a:pPr>
            <a:r>
              <a:rPr lang="ja-JP" altLang="en-US" sz="1600" b="0" dirty="0">
                <a:solidFill>
                  <a:srgbClr val="000000"/>
                </a:solidFill>
                <a:ea typeface="+mn-ea"/>
                <a:cs typeface="Arial" panose="020B0604020202020204" pitchFamily="34" charset="0"/>
              </a:rPr>
              <a:t>　</a:t>
            </a:r>
            <a:r>
              <a:rPr lang="en-US" altLang="ja-JP" sz="1600" b="0" dirty="0">
                <a:solidFill>
                  <a:srgbClr val="000000"/>
                </a:solidFill>
                <a:ea typeface="+mn-ea"/>
                <a:cs typeface="Arial" panose="020B0604020202020204" pitchFamily="34" charset="0"/>
              </a:rPr>
              <a:t>HC Queretaro, S.A. de C.V.</a:t>
            </a:r>
          </a:p>
        </p:txBody>
      </p:sp>
      <p:sp>
        <p:nvSpPr>
          <p:cNvPr id="17" name="タイトル 1">
            <a:extLst>
              <a:ext uri="{FF2B5EF4-FFF2-40B4-BE49-F238E27FC236}">
                <a16:creationId xmlns:a16="http://schemas.microsoft.com/office/drawing/2014/main" id="{1786BE9A-59F3-04B5-D52D-C514DDE908C8}"/>
              </a:ext>
            </a:extLst>
          </p:cNvPr>
          <p:cNvSpPr txBox="1">
            <a:spLocks/>
          </p:cNvSpPr>
          <p:nvPr/>
        </p:nvSpPr>
        <p:spPr bwMode="auto">
          <a:xfrm>
            <a:off x="-934439" y="3273660"/>
            <a:ext cx="2597194" cy="449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lvl1pPr marL="179388" indent="-179388" defTabSz="493713">
              <a:defRPr kumimoji="1" sz="1400" b="1">
                <a:solidFill>
                  <a:schemeClr val="tx1"/>
                </a:solidFill>
                <a:latin typeface="Arial" panose="020B0604020202020204" pitchFamily="34" charset="0"/>
                <a:ea typeface="ＭＳ Ｐゴシック" panose="020B0600070205080204" pitchFamily="50" charset="-128"/>
              </a:defRPr>
            </a:lvl1pPr>
            <a:lvl2pPr marL="742950" indent="-285750" defTabSz="493713">
              <a:defRPr kumimoji="1" sz="1400" b="1">
                <a:solidFill>
                  <a:schemeClr val="tx1"/>
                </a:solidFill>
                <a:latin typeface="Arial" panose="020B0604020202020204" pitchFamily="34" charset="0"/>
                <a:ea typeface="ＭＳ Ｐゴシック" panose="020B0600070205080204" pitchFamily="50" charset="-128"/>
              </a:defRPr>
            </a:lvl2pPr>
            <a:lvl3pPr marL="1143000" indent="-228600" defTabSz="493713">
              <a:defRPr kumimoji="1" sz="1400" b="1">
                <a:solidFill>
                  <a:schemeClr val="tx1"/>
                </a:solidFill>
                <a:latin typeface="Arial" panose="020B0604020202020204" pitchFamily="34" charset="0"/>
                <a:ea typeface="ＭＳ Ｐゴシック" panose="020B0600070205080204" pitchFamily="50" charset="-128"/>
              </a:defRPr>
            </a:lvl3pPr>
            <a:lvl4pPr marL="1600200" indent="-228600" defTabSz="493713">
              <a:defRPr kumimoji="1" sz="1400" b="1">
                <a:solidFill>
                  <a:schemeClr val="tx1"/>
                </a:solidFill>
                <a:latin typeface="Arial" panose="020B0604020202020204" pitchFamily="34" charset="0"/>
                <a:ea typeface="ＭＳ Ｐゴシック" panose="020B0600070205080204" pitchFamily="50" charset="-128"/>
              </a:defRPr>
            </a:lvl4pPr>
            <a:lvl5pPr marL="2057400" indent="-228600" defTabSz="493713">
              <a:defRPr kumimoji="1" sz="1400" b="1">
                <a:solidFill>
                  <a:schemeClr val="tx1"/>
                </a:solidFill>
                <a:latin typeface="Arial" panose="020B0604020202020204" pitchFamily="34" charset="0"/>
                <a:ea typeface="ＭＳ Ｐゴシック" panose="020B0600070205080204" pitchFamily="50" charset="-128"/>
              </a:defRPr>
            </a:lvl5pPr>
            <a:lvl6pPr marL="2514600" indent="-228600" defTabSz="493713" eaLnBrk="0" fontAlgn="base" hangingPunct="0">
              <a:spcBef>
                <a:spcPct val="0"/>
              </a:spcBef>
              <a:spcAft>
                <a:spcPct val="0"/>
              </a:spcAft>
              <a:defRPr kumimoji="1" sz="1400" b="1">
                <a:solidFill>
                  <a:schemeClr val="tx1"/>
                </a:solidFill>
                <a:latin typeface="Arial" panose="020B0604020202020204" pitchFamily="34" charset="0"/>
                <a:ea typeface="ＭＳ Ｐゴシック" panose="020B0600070205080204" pitchFamily="50" charset="-128"/>
              </a:defRPr>
            </a:lvl6pPr>
            <a:lvl7pPr marL="2971800" indent="-228600" defTabSz="493713" eaLnBrk="0" fontAlgn="base" hangingPunct="0">
              <a:spcBef>
                <a:spcPct val="0"/>
              </a:spcBef>
              <a:spcAft>
                <a:spcPct val="0"/>
              </a:spcAft>
              <a:defRPr kumimoji="1" sz="1400" b="1">
                <a:solidFill>
                  <a:schemeClr val="tx1"/>
                </a:solidFill>
                <a:latin typeface="Arial" panose="020B0604020202020204" pitchFamily="34" charset="0"/>
                <a:ea typeface="ＭＳ Ｐゴシック" panose="020B0600070205080204" pitchFamily="50" charset="-128"/>
              </a:defRPr>
            </a:lvl7pPr>
            <a:lvl8pPr marL="3429000" indent="-228600" defTabSz="493713" eaLnBrk="0" fontAlgn="base" hangingPunct="0">
              <a:spcBef>
                <a:spcPct val="0"/>
              </a:spcBef>
              <a:spcAft>
                <a:spcPct val="0"/>
              </a:spcAft>
              <a:defRPr kumimoji="1" sz="1400" b="1">
                <a:solidFill>
                  <a:schemeClr val="tx1"/>
                </a:solidFill>
                <a:latin typeface="Arial" panose="020B0604020202020204" pitchFamily="34" charset="0"/>
                <a:ea typeface="ＭＳ Ｐゴシック" panose="020B0600070205080204" pitchFamily="50" charset="-128"/>
              </a:defRPr>
            </a:lvl8pPr>
            <a:lvl9pPr marL="3886200" indent="-228600" defTabSz="493713" eaLnBrk="0" fontAlgn="base" hangingPunct="0">
              <a:spcBef>
                <a:spcPct val="0"/>
              </a:spcBef>
              <a:spcAft>
                <a:spcPct val="0"/>
              </a:spcAft>
              <a:defRPr kumimoji="1" sz="1400" b="1">
                <a:solidFill>
                  <a:schemeClr val="tx1"/>
                </a:solidFill>
                <a:latin typeface="Arial" panose="020B0604020202020204" pitchFamily="34" charset="0"/>
                <a:ea typeface="ＭＳ Ｐゴシック" panose="020B0600070205080204" pitchFamily="50" charset="-128"/>
              </a:defRPr>
            </a:lvl9pPr>
          </a:lstStyle>
          <a:p>
            <a:pPr marL="0" indent="0" eaLnBrk="1" hangingPunct="1">
              <a:lnSpc>
                <a:spcPct val="120000"/>
              </a:lnSpc>
              <a:buClr>
                <a:srgbClr val="FF0000"/>
              </a:buClr>
            </a:pPr>
            <a:endParaRPr lang="en-US" altLang="ja-JP" sz="1600" b="0" dirty="0">
              <a:solidFill>
                <a:srgbClr val="000000"/>
              </a:solidFill>
              <a:ea typeface="+mn-ea"/>
              <a:cs typeface="Arial" panose="020B0604020202020204" pitchFamily="34" charset="0"/>
            </a:endParaRPr>
          </a:p>
        </p:txBody>
      </p:sp>
      <p:sp>
        <p:nvSpPr>
          <p:cNvPr id="6" name="四角形: 角を丸くする 5">
            <a:extLst>
              <a:ext uri="{FF2B5EF4-FFF2-40B4-BE49-F238E27FC236}">
                <a16:creationId xmlns:a16="http://schemas.microsoft.com/office/drawing/2014/main" id="{AD41AE85-1971-9CB6-7259-B45289668289}"/>
              </a:ext>
            </a:extLst>
          </p:cNvPr>
          <p:cNvSpPr/>
          <p:nvPr/>
        </p:nvSpPr>
        <p:spPr>
          <a:xfrm>
            <a:off x="5970586" y="815440"/>
            <a:ext cx="3122300" cy="1436088"/>
          </a:xfrm>
          <a:prstGeom prst="roundRect">
            <a:avLst>
              <a:gd name="adj" fmla="val 5958"/>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タイトル 1">
            <a:extLst>
              <a:ext uri="{FF2B5EF4-FFF2-40B4-BE49-F238E27FC236}">
                <a16:creationId xmlns:a16="http://schemas.microsoft.com/office/drawing/2014/main" id="{6BB4A990-E6B2-75EE-1C89-D25F1553C0D5}"/>
              </a:ext>
            </a:extLst>
          </p:cNvPr>
          <p:cNvSpPr txBox="1">
            <a:spLocks/>
          </p:cNvSpPr>
          <p:nvPr/>
        </p:nvSpPr>
        <p:spPr bwMode="auto">
          <a:xfrm>
            <a:off x="6020842" y="873125"/>
            <a:ext cx="3589228" cy="143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lvl1pPr marL="179388" indent="-179388" defTabSz="493713">
              <a:defRPr kumimoji="1" sz="1400" b="1">
                <a:solidFill>
                  <a:schemeClr val="tx1"/>
                </a:solidFill>
                <a:latin typeface="Arial" panose="020B0604020202020204" pitchFamily="34" charset="0"/>
                <a:ea typeface="ＭＳ Ｐゴシック" panose="020B0600070205080204" pitchFamily="50" charset="-128"/>
              </a:defRPr>
            </a:lvl1pPr>
            <a:lvl2pPr marL="742950" indent="-285750" defTabSz="493713">
              <a:defRPr kumimoji="1" sz="1400" b="1">
                <a:solidFill>
                  <a:schemeClr val="tx1"/>
                </a:solidFill>
                <a:latin typeface="Arial" panose="020B0604020202020204" pitchFamily="34" charset="0"/>
                <a:ea typeface="ＭＳ Ｐゴシック" panose="020B0600070205080204" pitchFamily="50" charset="-128"/>
              </a:defRPr>
            </a:lvl2pPr>
            <a:lvl3pPr marL="1143000" indent="-228600" defTabSz="493713">
              <a:defRPr kumimoji="1" sz="1400" b="1">
                <a:solidFill>
                  <a:schemeClr val="tx1"/>
                </a:solidFill>
                <a:latin typeface="Arial" panose="020B0604020202020204" pitchFamily="34" charset="0"/>
                <a:ea typeface="ＭＳ Ｐゴシック" panose="020B0600070205080204" pitchFamily="50" charset="-128"/>
              </a:defRPr>
            </a:lvl3pPr>
            <a:lvl4pPr marL="1600200" indent="-228600" defTabSz="493713">
              <a:defRPr kumimoji="1" sz="1400" b="1">
                <a:solidFill>
                  <a:schemeClr val="tx1"/>
                </a:solidFill>
                <a:latin typeface="Arial" panose="020B0604020202020204" pitchFamily="34" charset="0"/>
                <a:ea typeface="ＭＳ Ｐゴシック" panose="020B0600070205080204" pitchFamily="50" charset="-128"/>
              </a:defRPr>
            </a:lvl4pPr>
            <a:lvl5pPr marL="2057400" indent="-228600" defTabSz="493713">
              <a:defRPr kumimoji="1" sz="1400" b="1">
                <a:solidFill>
                  <a:schemeClr val="tx1"/>
                </a:solidFill>
                <a:latin typeface="Arial" panose="020B0604020202020204" pitchFamily="34" charset="0"/>
                <a:ea typeface="ＭＳ Ｐゴシック" panose="020B0600070205080204" pitchFamily="50" charset="-128"/>
              </a:defRPr>
            </a:lvl5pPr>
            <a:lvl6pPr marL="2514600" indent="-228600" defTabSz="493713" eaLnBrk="0" fontAlgn="base" hangingPunct="0">
              <a:spcBef>
                <a:spcPct val="0"/>
              </a:spcBef>
              <a:spcAft>
                <a:spcPct val="0"/>
              </a:spcAft>
              <a:defRPr kumimoji="1" sz="1400" b="1">
                <a:solidFill>
                  <a:schemeClr val="tx1"/>
                </a:solidFill>
                <a:latin typeface="Arial" panose="020B0604020202020204" pitchFamily="34" charset="0"/>
                <a:ea typeface="ＭＳ Ｐゴシック" panose="020B0600070205080204" pitchFamily="50" charset="-128"/>
              </a:defRPr>
            </a:lvl6pPr>
            <a:lvl7pPr marL="2971800" indent="-228600" defTabSz="493713" eaLnBrk="0" fontAlgn="base" hangingPunct="0">
              <a:spcBef>
                <a:spcPct val="0"/>
              </a:spcBef>
              <a:spcAft>
                <a:spcPct val="0"/>
              </a:spcAft>
              <a:defRPr kumimoji="1" sz="1400" b="1">
                <a:solidFill>
                  <a:schemeClr val="tx1"/>
                </a:solidFill>
                <a:latin typeface="Arial" panose="020B0604020202020204" pitchFamily="34" charset="0"/>
                <a:ea typeface="ＭＳ Ｐゴシック" panose="020B0600070205080204" pitchFamily="50" charset="-128"/>
              </a:defRPr>
            </a:lvl7pPr>
            <a:lvl8pPr marL="3429000" indent="-228600" defTabSz="493713" eaLnBrk="0" fontAlgn="base" hangingPunct="0">
              <a:spcBef>
                <a:spcPct val="0"/>
              </a:spcBef>
              <a:spcAft>
                <a:spcPct val="0"/>
              </a:spcAft>
              <a:defRPr kumimoji="1" sz="1400" b="1">
                <a:solidFill>
                  <a:schemeClr val="tx1"/>
                </a:solidFill>
                <a:latin typeface="Arial" panose="020B0604020202020204" pitchFamily="34" charset="0"/>
                <a:ea typeface="ＭＳ Ｐゴシック" panose="020B0600070205080204" pitchFamily="50" charset="-128"/>
              </a:defRPr>
            </a:lvl8pPr>
            <a:lvl9pPr marL="3886200" indent="-228600" defTabSz="493713" eaLnBrk="0" fontAlgn="base" hangingPunct="0">
              <a:spcBef>
                <a:spcPct val="0"/>
              </a:spcBef>
              <a:spcAft>
                <a:spcPct val="0"/>
              </a:spcAft>
              <a:defRPr kumimoji="1" sz="1400" b="1">
                <a:solidFill>
                  <a:schemeClr val="tx1"/>
                </a:solidFill>
                <a:latin typeface="Arial" panose="020B0604020202020204" pitchFamily="34" charset="0"/>
                <a:ea typeface="ＭＳ Ｐゴシック" panose="020B0600070205080204" pitchFamily="50" charset="-128"/>
              </a:defRPr>
            </a:lvl9pPr>
          </a:lstStyle>
          <a:p>
            <a:pPr marL="0" indent="0" eaLnBrk="1" hangingPunct="1">
              <a:lnSpc>
                <a:spcPct val="120000"/>
              </a:lnSpc>
              <a:buClr>
                <a:srgbClr val="FF0000"/>
              </a:buClr>
            </a:pPr>
            <a:r>
              <a:rPr lang="ja-JP" altLang="en-US" sz="1500" b="0" dirty="0">
                <a:solidFill>
                  <a:srgbClr val="000000"/>
                </a:solidFill>
                <a:ea typeface="+mj-ea"/>
                <a:cs typeface="Arial" panose="020B0604020202020204" pitchFamily="34" charset="0"/>
              </a:rPr>
              <a:t>■</a:t>
            </a:r>
            <a:r>
              <a:rPr lang="en-US" altLang="ja-JP" sz="1500" b="0" dirty="0">
                <a:solidFill>
                  <a:srgbClr val="000000"/>
                </a:solidFill>
                <a:ea typeface="+mj-ea"/>
                <a:cs typeface="Arial" panose="020B0604020202020204" pitchFamily="34" charset="0"/>
              </a:rPr>
              <a:t>Japan</a:t>
            </a:r>
          </a:p>
          <a:p>
            <a:pPr marL="0" indent="0">
              <a:lnSpc>
                <a:spcPct val="120000"/>
              </a:lnSpc>
              <a:buClr>
                <a:srgbClr val="FF0000"/>
              </a:buClr>
            </a:pPr>
            <a:r>
              <a:rPr lang="ja-JP" altLang="en-US" sz="1500" b="0" dirty="0">
                <a:solidFill>
                  <a:srgbClr val="000000"/>
                </a:solidFill>
                <a:ea typeface="+mj-ea"/>
                <a:cs typeface="Arial" panose="020B0604020202020204" pitchFamily="34" charset="0"/>
              </a:rPr>
              <a:t>　</a:t>
            </a:r>
            <a:r>
              <a:rPr lang="en-US" altLang="ja-JP" sz="1800" dirty="0">
                <a:solidFill>
                  <a:srgbClr val="000000"/>
                </a:solidFill>
                <a:ea typeface="+mj-ea"/>
                <a:cs typeface="Arial" panose="020B0604020202020204" pitchFamily="34" charset="0"/>
              </a:rPr>
              <a:t>Metglas </a:t>
            </a:r>
            <a:r>
              <a:rPr lang="en-US" altLang="ja-JP" sz="1800" dirty="0" err="1">
                <a:solidFill>
                  <a:srgbClr val="000000"/>
                </a:solidFill>
                <a:ea typeface="+mj-ea"/>
                <a:cs typeface="Arial" panose="020B0604020202020204" pitchFamily="34" charset="0"/>
              </a:rPr>
              <a:t>Yasugi</a:t>
            </a:r>
            <a:r>
              <a:rPr lang="en-US" altLang="ja-JP" sz="1800" dirty="0">
                <a:solidFill>
                  <a:srgbClr val="000000"/>
                </a:solidFill>
                <a:ea typeface="+mj-ea"/>
                <a:cs typeface="Arial" panose="020B0604020202020204" pitchFamily="34" charset="0"/>
              </a:rPr>
              <a:t> Works</a:t>
            </a:r>
            <a:endParaRPr lang="en-US" altLang="ja-JP" sz="1500" dirty="0">
              <a:solidFill>
                <a:srgbClr val="000000"/>
              </a:solidFill>
              <a:ea typeface="+mj-ea"/>
              <a:cs typeface="Arial" panose="020B0604020202020204" pitchFamily="34" charset="0"/>
            </a:endParaRPr>
          </a:p>
          <a:p>
            <a:pPr marL="0" indent="0">
              <a:lnSpc>
                <a:spcPct val="120000"/>
              </a:lnSpc>
              <a:buClr>
                <a:srgbClr val="FF0000"/>
              </a:buClr>
            </a:pPr>
            <a:r>
              <a:rPr lang="ja-JP" altLang="en-US" sz="1500" b="0" dirty="0">
                <a:solidFill>
                  <a:srgbClr val="000000"/>
                </a:solidFill>
                <a:ea typeface="+mj-ea"/>
                <a:cs typeface="Arial" panose="020B0604020202020204" pitchFamily="34" charset="0"/>
              </a:rPr>
              <a:t>　</a:t>
            </a:r>
            <a:r>
              <a:rPr lang="en-US" altLang="ja-JP" sz="1500" b="0" dirty="0">
                <a:solidFill>
                  <a:srgbClr val="000000"/>
                </a:solidFill>
                <a:ea typeface="+mj-ea"/>
                <a:cs typeface="Arial" panose="020B0604020202020204" pitchFamily="34" charset="0"/>
              </a:rPr>
              <a:t>Applied Components Dept.</a:t>
            </a:r>
          </a:p>
          <a:p>
            <a:pPr marL="0" indent="0">
              <a:lnSpc>
                <a:spcPct val="120000"/>
              </a:lnSpc>
              <a:buClr>
                <a:srgbClr val="FF0000"/>
              </a:buClr>
            </a:pPr>
            <a:r>
              <a:rPr lang="ja-JP" altLang="en-US" sz="1500" b="0" dirty="0">
                <a:solidFill>
                  <a:srgbClr val="000000"/>
                </a:solidFill>
                <a:ea typeface="+mj-ea"/>
                <a:cs typeface="Arial" panose="020B0604020202020204" pitchFamily="34" charset="0"/>
              </a:rPr>
              <a:t>　</a:t>
            </a:r>
            <a:r>
              <a:rPr lang="en-US" altLang="ja-JP" sz="1500" b="0" dirty="0" err="1">
                <a:solidFill>
                  <a:srgbClr val="000000"/>
                </a:solidFill>
                <a:ea typeface="+mj-ea"/>
                <a:cs typeface="Arial" panose="020B0604020202020204" pitchFamily="34" charset="0"/>
              </a:rPr>
              <a:t>Proterial</a:t>
            </a:r>
            <a:r>
              <a:rPr lang="en-US" altLang="ja-JP" sz="1500" b="0" dirty="0">
                <a:solidFill>
                  <a:srgbClr val="000000"/>
                </a:solidFill>
                <a:ea typeface="+mj-ea"/>
                <a:cs typeface="Arial" panose="020B0604020202020204" pitchFamily="34" charset="0"/>
              </a:rPr>
              <a:t> Ferrite Electronics, Ltd.</a:t>
            </a:r>
            <a:endParaRPr lang="ja-JP" altLang="en-US" sz="1500" b="0" dirty="0">
              <a:solidFill>
                <a:srgbClr val="000000"/>
              </a:solidFill>
              <a:ea typeface="+mj-ea"/>
              <a:cs typeface="Arial" panose="020B0604020202020204" pitchFamily="34" charset="0"/>
            </a:endParaRPr>
          </a:p>
        </p:txBody>
      </p:sp>
      <p:sp>
        <p:nvSpPr>
          <p:cNvPr id="8" name="楕円 7">
            <a:extLst>
              <a:ext uri="{FF2B5EF4-FFF2-40B4-BE49-F238E27FC236}">
                <a16:creationId xmlns:a16="http://schemas.microsoft.com/office/drawing/2014/main" id="{1BB691E0-A5AD-F320-125B-4D73F191117B}"/>
              </a:ext>
            </a:extLst>
          </p:cNvPr>
          <p:cNvSpPr/>
          <p:nvPr/>
        </p:nvSpPr>
        <p:spPr>
          <a:xfrm>
            <a:off x="9602791" y="2552267"/>
            <a:ext cx="417739" cy="41773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コネクタ: カギ線 8">
            <a:extLst>
              <a:ext uri="{FF2B5EF4-FFF2-40B4-BE49-F238E27FC236}">
                <a16:creationId xmlns:a16="http://schemas.microsoft.com/office/drawing/2014/main" id="{0914F142-2F57-281D-D158-D87E01F579E6}"/>
              </a:ext>
            </a:extLst>
          </p:cNvPr>
          <p:cNvCxnSpPr>
            <a:cxnSpLocks/>
            <a:stCxn id="8" idx="0"/>
            <a:endCxn id="6" idx="3"/>
          </p:cNvCxnSpPr>
          <p:nvPr/>
        </p:nvCxnSpPr>
        <p:spPr>
          <a:xfrm rot="16200000" flipV="1">
            <a:off x="8942883" y="1683488"/>
            <a:ext cx="1018783" cy="718775"/>
          </a:xfrm>
          <a:prstGeom prst="bentConnector2">
            <a:avLst/>
          </a:prstGeom>
          <a:ln w="38100"/>
        </p:spPr>
        <p:style>
          <a:lnRef idx="1">
            <a:schemeClr val="accent1"/>
          </a:lnRef>
          <a:fillRef idx="0">
            <a:schemeClr val="accent1"/>
          </a:fillRef>
          <a:effectRef idx="0">
            <a:schemeClr val="accent1"/>
          </a:effectRef>
          <a:fontRef idx="minor">
            <a:schemeClr val="tx1"/>
          </a:fontRef>
        </p:style>
      </p:cxnSp>
      <p:pic>
        <p:nvPicPr>
          <p:cNvPr id="20" name="図 19">
            <a:extLst>
              <a:ext uri="{FF2B5EF4-FFF2-40B4-BE49-F238E27FC236}">
                <a16:creationId xmlns:a16="http://schemas.microsoft.com/office/drawing/2014/main" id="{4105202F-2820-A808-007A-3D8BD739BEF4}"/>
              </a:ext>
            </a:extLst>
          </p:cNvPr>
          <p:cNvPicPr>
            <a:picLocks noChangeAspect="1"/>
          </p:cNvPicPr>
          <p:nvPr/>
        </p:nvPicPr>
        <p:blipFill rotWithShape="1">
          <a:blip r:embed="rId3"/>
          <a:srcRect l="50014"/>
          <a:stretch/>
        </p:blipFill>
        <p:spPr>
          <a:xfrm>
            <a:off x="3338242" y="2267484"/>
            <a:ext cx="3283563" cy="4473844"/>
          </a:xfrm>
          <a:prstGeom prst="rect">
            <a:avLst/>
          </a:prstGeom>
        </p:spPr>
      </p:pic>
      <p:pic>
        <p:nvPicPr>
          <p:cNvPr id="21" name="図 20">
            <a:extLst>
              <a:ext uri="{FF2B5EF4-FFF2-40B4-BE49-F238E27FC236}">
                <a16:creationId xmlns:a16="http://schemas.microsoft.com/office/drawing/2014/main" id="{3948A053-C188-F97A-B218-10A9471C88E1}"/>
              </a:ext>
            </a:extLst>
          </p:cNvPr>
          <p:cNvPicPr>
            <a:picLocks noChangeAspect="1"/>
          </p:cNvPicPr>
          <p:nvPr/>
        </p:nvPicPr>
        <p:blipFill rotWithShape="1">
          <a:blip r:embed="rId3"/>
          <a:srcRect r="49480" b="55980"/>
          <a:stretch/>
        </p:blipFill>
        <p:spPr>
          <a:xfrm>
            <a:off x="8083100" y="3174802"/>
            <a:ext cx="3604825" cy="2139209"/>
          </a:xfrm>
          <a:prstGeom prst="rect">
            <a:avLst/>
          </a:prstGeom>
        </p:spPr>
      </p:pic>
      <p:sp>
        <p:nvSpPr>
          <p:cNvPr id="3" name="テキスト ボックス 2">
            <a:extLst>
              <a:ext uri="{FF2B5EF4-FFF2-40B4-BE49-F238E27FC236}">
                <a16:creationId xmlns:a16="http://schemas.microsoft.com/office/drawing/2014/main" id="{3BB8E66B-16D9-542A-EBD5-93B08821B6E5}"/>
              </a:ext>
            </a:extLst>
          </p:cNvPr>
          <p:cNvSpPr txBox="1"/>
          <p:nvPr/>
        </p:nvSpPr>
        <p:spPr>
          <a:xfrm>
            <a:off x="1419248" y="6535213"/>
            <a:ext cx="1532792" cy="300082"/>
          </a:xfrm>
          <a:prstGeom prst="rect">
            <a:avLst/>
          </a:prstGeom>
          <a:noFill/>
        </p:spPr>
        <p:txBody>
          <a:bodyPr wrap="none" rtlCol="0">
            <a:spAutoFit/>
          </a:bodyPr>
          <a:lstStyle/>
          <a:p>
            <a:r>
              <a:rPr kumimoji="1" lang="en-US" altLang="ja-JP" dirty="0">
                <a:solidFill>
                  <a:srgbClr val="00B050"/>
                </a:solidFill>
              </a:rPr>
              <a:t>PROTERAL</a:t>
            </a:r>
            <a:r>
              <a:rPr kumimoji="1" lang="ja-JP" altLang="en-US" dirty="0">
                <a:solidFill>
                  <a:srgbClr val="00B050"/>
                </a:solidFill>
              </a:rPr>
              <a:t> </a:t>
            </a:r>
            <a:r>
              <a:rPr kumimoji="1" lang="en-US" altLang="ja-JP" dirty="0">
                <a:solidFill>
                  <a:srgbClr val="00B050"/>
                </a:solidFill>
              </a:rPr>
              <a:t>HP</a:t>
            </a:r>
            <a:endParaRPr kumimoji="1" lang="ja-JP" altLang="en-US" dirty="0">
              <a:solidFill>
                <a:srgbClr val="00B050"/>
              </a:solidFill>
            </a:endParaRPr>
          </a:p>
        </p:txBody>
      </p:sp>
      <p:sp>
        <p:nvSpPr>
          <p:cNvPr id="4" name="テキスト ボックス 3">
            <a:extLst>
              <a:ext uri="{FF2B5EF4-FFF2-40B4-BE49-F238E27FC236}">
                <a16:creationId xmlns:a16="http://schemas.microsoft.com/office/drawing/2014/main" id="{C9A46FBF-5A9D-49CC-95BB-18CC02833D38}"/>
              </a:ext>
            </a:extLst>
          </p:cNvPr>
          <p:cNvSpPr txBox="1"/>
          <p:nvPr/>
        </p:nvSpPr>
        <p:spPr>
          <a:xfrm>
            <a:off x="9937908" y="2864628"/>
            <a:ext cx="2050287" cy="300082"/>
          </a:xfrm>
          <a:prstGeom prst="rect">
            <a:avLst/>
          </a:prstGeom>
          <a:noFill/>
        </p:spPr>
        <p:txBody>
          <a:bodyPr wrap="square" rtlCol="0">
            <a:spAutoFit/>
          </a:bodyPr>
          <a:lstStyle/>
          <a:p>
            <a:r>
              <a:rPr kumimoji="1" lang="en-US" altLang="ja-JP" dirty="0" err="1"/>
              <a:t>Yasugi</a:t>
            </a:r>
            <a:r>
              <a:rPr kumimoji="1" lang="en-US" altLang="ja-JP" dirty="0"/>
              <a:t>, Shimane</a:t>
            </a:r>
            <a:endParaRPr kumimoji="1" lang="ja-JP" altLang="en-US" dirty="0"/>
          </a:p>
        </p:txBody>
      </p:sp>
    </p:spTree>
    <p:extLst>
      <p:ext uri="{BB962C8B-B14F-4D97-AF65-F5344CB8AC3E}">
        <p14:creationId xmlns:p14="http://schemas.microsoft.com/office/powerpoint/2010/main" val="14027209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LTnyD50GU5cw_scaAMwUgw"/>
</p:tagLst>
</file>

<file path=ppt/theme/theme1.xml><?xml version="1.0" encoding="utf-8"?>
<a:theme xmlns:a="http://schemas.openxmlformats.org/drawingml/2006/main" name="1_ホワイト">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ユーザー定義 2">
      <a:majorFont>
        <a:latin typeface="Meiryo UI"/>
        <a:ea typeface="Meiryo UI"/>
        <a:cs typeface=""/>
      </a:majorFont>
      <a:minorFont>
        <a:latin typeface="Meiryo UI"/>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kumimoji="1" dirty="0" smtClean="0">
            <a:solidFill>
              <a:schemeClr val="tx1">
                <a:lumMod val="75000"/>
                <a:lumOff val="25000"/>
              </a:schemeClr>
            </a:solidFill>
          </a:defRPr>
        </a:defPPr>
      </a:lstStyle>
    </a:txDef>
  </a:objectDefaults>
  <a:extraClrSchemeLst/>
</a:theme>
</file>

<file path=ppt/theme/theme2.xml><?xml version="1.0" encoding="utf-8"?>
<a:theme xmlns:a="http://schemas.openxmlformats.org/drawingml/2006/main" name="Proterialテーマ">
  <a:themeElements>
    <a:clrScheme name="ユーザー定義 2">
      <a:dk1>
        <a:sysClr val="windowText" lastClr="000000"/>
      </a:dk1>
      <a:lt1>
        <a:sysClr val="window" lastClr="FFFFFF"/>
      </a:lt1>
      <a:dk2>
        <a:srgbClr val="1F497D"/>
      </a:dk2>
      <a:lt2>
        <a:srgbClr val="EEECE1"/>
      </a:lt2>
      <a:accent1>
        <a:srgbClr val="17365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IZ UDPゴシック">
      <a:majorFont>
        <a:latin typeface="BIZ UDPゴシック"/>
        <a:ea typeface="BIZ UDPゴシック"/>
        <a:cs typeface=""/>
      </a:majorFont>
      <a:minorFont>
        <a:latin typeface="BIZ UDPゴシック"/>
        <a:ea typeface="BIZ UDP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F7FEEA8BF870AD458D9B3278B3E1151A" ma:contentTypeVersion="11" ma:contentTypeDescription="新しいドキュメントを作成します。" ma:contentTypeScope="" ma:versionID="2e8e47aab097047ea42d06c69e92bce6">
  <xsd:schema xmlns:xsd="http://www.w3.org/2001/XMLSchema" xmlns:xs="http://www.w3.org/2001/XMLSchema" xmlns:p="http://schemas.microsoft.com/office/2006/metadata/properties" xmlns:ns3="f4ca7211-70db-4a06-aa96-b6049e71a312" xmlns:ns4="82e8d715-7b17-4c8c-a288-49c59cb1df6b" xmlns:ns5="7bd2f689-99c3-4108-9c27-3f76f64dde77" targetNamespace="http://schemas.microsoft.com/office/2006/metadata/properties" ma:root="true" ma:fieldsID="960a2e4044150710bbd7a27cc74a419c" ns3:_="" ns4:_="" ns5:_="">
    <xsd:import namespace="f4ca7211-70db-4a06-aa96-b6049e71a312"/>
    <xsd:import namespace="82e8d715-7b17-4c8c-a288-49c59cb1df6b"/>
    <xsd:import namespace="7bd2f689-99c3-4108-9c27-3f76f64dde77"/>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5: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4ca7211-70db-4a06-aa96-b6049e71a3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2e8d715-7b17-4c8c-a288-49c59cb1df6b" elementFormDefault="qualified">
    <xsd:import namespace="http://schemas.microsoft.com/office/2006/documentManagement/types"/>
    <xsd:import namespace="http://schemas.microsoft.com/office/infopath/2007/PartnerControls"/>
    <xsd:element name="SharedWithUsers" ma:index="10"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共有相手の詳細情報" ma:internalName="SharedWithDetails" ma:readOnly="true">
      <xsd:simpleType>
        <xsd:restriction base="dms:Note">
          <xsd:maxLength value="255"/>
        </xsd:restriction>
      </xsd:simpleType>
    </xsd:element>
    <xsd:element name="SharingHintHash" ma:index="12" nillable="true" ma:displayName="共有のヒントのハッシュ"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bd2f689-99c3-4108-9c27-3f76f64dde77" elementFormDefault="qualified">
    <xsd:import namespace="http://schemas.microsoft.com/office/2006/documentManagement/types"/>
    <xsd:import namespace="http://schemas.microsoft.com/office/infopath/2007/PartnerControls"/>
    <xsd:element name="_activity" ma:index="17"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7bd2f689-99c3-4108-9c27-3f76f64dde77" xsi:nil="true"/>
  </documentManagement>
</p:properties>
</file>

<file path=customXml/itemProps1.xml><?xml version="1.0" encoding="utf-8"?>
<ds:datastoreItem xmlns:ds="http://schemas.openxmlformats.org/officeDocument/2006/customXml" ds:itemID="{2F805330-C539-492A-86C8-27B739847E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4ca7211-70db-4a06-aa96-b6049e71a312"/>
    <ds:schemaRef ds:uri="82e8d715-7b17-4c8c-a288-49c59cb1df6b"/>
    <ds:schemaRef ds:uri="7bd2f689-99c3-4108-9c27-3f76f64dde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646B464-401B-4D64-9F8F-0AAF717E0769}">
  <ds:schemaRefs>
    <ds:schemaRef ds:uri="http://schemas.microsoft.com/sharepoint/v3/contenttype/forms"/>
  </ds:schemaRefs>
</ds:datastoreItem>
</file>

<file path=customXml/itemProps3.xml><?xml version="1.0" encoding="utf-8"?>
<ds:datastoreItem xmlns:ds="http://schemas.openxmlformats.org/officeDocument/2006/customXml" ds:itemID="{0C952210-B624-4EEF-9517-A635BA8C4544}">
  <ds:schemaRefs>
    <ds:schemaRef ds:uri="http://purl.org/dc/terms/"/>
    <ds:schemaRef ds:uri="f4ca7211-70db-4a06-aa96-b6049e71a312"/>
    <ds:schemaRef ds:uri="http://purl.org/dc/dcmitype/"/>
    <ds:schemaRef ds:uri="http://www.w3.org/XML/1998/namespace"/>
    <ds:schemaRef ds:uri="82e8d715-7b17-4c8c-a288-49c59cb1df6b"/>
    <ds:schemaRef ds:uri="http://schemas.microsoft.com/office/2006/metadata/properties"/>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7bd2f689-99c3-4108-9c27-3f76f64dde77"/>
  </ds:schemaRefs>
</ds:datastoreItem>
</file>

<file path=docProps/app.xml><?xml version="1.0" encoding="utf-8"?>
<Properties xmlns="http://schemas.openxmlformats.org/officeDocument/2006/extended-properties" xmlns:vt="http://schemas.openxmlformats.org/officeDocument/2006/docPropsVTypes">
  <Template>JZ-22-186_高Bsナノ結晶材プレゼン</Template>
  <TotalTime>4410</TotalTime>
  <Words>4651</Words>
  <Application>Microsoft Office PowerPoint</Application>
  <PresentationFormat>ワイド画面</PresentationFormat>
  <Paragraphs>947</Paragraphs>
  <Slides>47</Slides>
  <Notes>25</Notes>
  <HiddenSlides>0</HiddenSlides>
  <MMClips>1</MMClips>
  <ScaleCrop>false</ScaleCrop>
  <HeadingPairs>
    <vt:vector size="8" baseType="variant">
      <vt:variant>
        <vt:lpstr>使用されているフォント</vt:lpstr>
      </vt:variant>
      <vt:variant>
        <vt:i4>22</vt:i4>
      </vt:variant>
      <vt:variant>
        <vt:lpstr>テーマ</vt:lpstr>
      </vt:variant>
      <vt:variant>
        <vt:i4>2</vt:i4>
      </vt:variant>
      <vt:variant>
        <vt:lpstr>埋め込まれた OLE サーバー</vt:lpstr>
      </vt:variant>
      <vt:variant>
        <vt:i4>2</vt:i4>
      </vt:variant>
      <vt:variant>
        <vt:lpstr>スライド タイトル</vt:lpstr>
      </vt:variant>
      <vt:variant>
        <vt:i4>47</vt:i4>
      </vt:variant>
    </vt:vector>
  </HeadingPairs>
  <TitlesOfParts>
    <vt:vector size="73" baseType="lpstr">
      <vt:lpstr>BIZ UDPゴシック</vt:lpstr>
      <vt:lpstr>BIZ UDP明朝 Medium</vt:lpstr>
      <vt:lpstr>HGP創英角ｺﾞｼｯｸUB</vt:lpstr>
      <vt:lpstr>Meiryo UI</vt:lpstr>
      <vt:lpstr>ＭＳ Ｐゴシック</vt:lpstr>
      <vt:lpstr>ＭＳ Ｐゴシック</vt:lpstr>
      <vt:lpstr>ＭＳ ゴシック</vt:lpstr>
      <vt:lpstr>ＭＳ 明朝</vt:lpstr>
      <vt:lpstr>ヒラギノUD角ゴF StdN W3</vt:lpstr>
      <vt:lpstr>ヒラギノUD角ゴF StdN W5</vt:lpstr>
      <vt:lpstr>メイリオ</vt:lpstr>
      <vt:lpstr>明朝</vt:lpstr>
      <vt:lpstr>游ゴシック</vt:lpstr>
      <vt:lpstr>Agency FB</vt:lpstr>
      <vt:lpstr>Arial</vt:lpstr>
      <vt:lpstr>Book Antiqua</vt:lpstr>
      <vt:lpstr>Cambria Math</vt:lpstr>
      <vt:lpstr>Century</vt:lpstr>
      <vt:lpstr>Symbol</vt:lpstr>
      <vt:lpstr>Times New Roman</vt:lpstr>
      <vt:lpstr>Verdana</vt:lpstr>
      <vt:lpstr>Wingdings</vt:lpstr>
      <vt:lpstr>1_ホワイト</vt:lpstr>
      <vt:lpstr>Proterialテーマ</vt:lpstr>
      <vt:lpstr>think-cell スライド</vt:lpstr>
      <vt:lpstr>ビットマップ イメージ</vt:lpstr>
      <vt:lpstr>Nanocrystalline Alloy Ribbons and Their Applications</vt:lpstr>
      <vt:lpstr>About Me</vt:lpstr>
      <vt:lpstr>Contents</vt:lpstr>
      <vt:lpstr>Corporate Summary</vt:lpstr>
      <vt:lpstr>Power Electronics Materials Business Unit </vt:lpstr>
      <vt:lpstr>Magnetic Materials Business Unit </vt:lpstr>
      <vt:lpstr>Our Rapid Quenched Products</vt:lpstr>
      <vt:lpstr>Amorphous Alloys for Transformers</vt:lpstr>
      <vt:lpstr>Major Bases (amorphous &amp; nano)</vt:lpstr>
      <vt:lpstr>Products of Amorphous Alloy &amp; “FINEMET®”</vt:lpstr>
      <vt:lpstr>PowerPoint プレゼンテーション</vt:lpstr>
      <vt:lpstr>Ideal SMMs</vt:lpstr>
      <vt:lpstr>Magnetic Properties Comparison of Various Materials　</vt:lpstr>
      <vt:lpstr>PowerPoint プレゼンテーション</vt:lpstr>
      <vt:lpstr>B-H loop Options</vt:lpstr>
      <vt:lpstr>Example for PE  ~High frequency transformers~</vt:lpstr>
      <vt:lpstr>FINEMET &amp; Metglas in EV&amp;PHEV</vt:lpstr>
      <vt:lpstr>PowerPoint プレゼンテーション</vt:lpstr>
      <vt:lpstr>Applications which requires higher Bs</vt:lpstr>
      <vt:lpstr>Metallic SMMs on Bm vs. Hc map</vt:lpstr>
      <vt:lpstr>Soft magnetic materials on the Bm vs. Hc map</vt:lpstr>
      <vt:lpstr>Concept of Materials Development</vt:lpstr>
      <vt:lpstr>Characters of FINEMET® composition</vt:lpstr>
      <vt:lpstr>Annealing process of FINEMET® </vt:lpstr>
      <vt:lpstr>Adopting Quick Anneal</vt:lpstr>
      <vt:lpstr>Cu clustering in Normal Annealing in new composition</vt:lpstr>
      <vt:lpstr>Cu clustering in Quick Annealing</vt:lpstr>
      <vt:lpstr>B-H loops of NA and QA ribbons</vt:lpstr>
      <vt:lpstr>Position of developed high Bs nano alloys </vt:lpstr>
      <vt:lpstr>PowerPoint プレゼンテーション</vt:lpstr>
      <vt:lpstr>Core types</vt:lpstr>
      <vt:lpstr>Soft magnetic properties block cores</vt:lpstr>
      <vt:lpstr>Soft magnetic properties block cores</vt:lpstr>
      <vt:lpstr>Soft magnetic properties block cores</vt:lpstr>
      <vt:lpstr>loss separation of block cores</vt:lpstr>
      <vt:lpstr>PowerPoint プレゼンテーション</vt:lpstr>
      <vt:lpstr>Result from Simulation </vt:lpstr>
      <vt:lpstr>Actual Measurement Results</vt:lpstr>
      <vt:lpstr>Issues of amorphous ribbon production</vt:lpstr>
      <vt:lpstr>Radial Gap Motor</vt:lpstr>
      <vt:lpstr>■No-load loss</vt:lpstr>
      <vt:lpstr>Current vs. Torque</vt:lpstr>
      <vt:lpstr>Efficiency map (tested result)</vt:lpstr>
      <vt:lpstr>PowerPoint プレゼンテーション</vt:lpstr>
      <vt:lpstr>Recycle Flow of AMT (2013～)</vt:lpstr>
      <vt:lpstr>Challenges for practical application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Nanocrystalline Alloy Ribbons and Their Applications</dc:title>
  <dc:creator>太田元基 / OHTA，MOTOKI</dc:creator>
  <cp:lastModifiedBy>太田　元基</cp:lastModifiedBy>
  <cp:revision>33</cp:revision>
  <dcterms:created xsi:type="dcterms:W3CDTF">2023-07-04T04:00:13Z</dcterms:created>
  <dcterms:modified xsi:type="dcterms:W3CDTF">2023-08-17T11:45:58Z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0x010100F7FEEA8BF870AD458D9B3278B3E1151A</vt:lpwstr>
  </property>
</Properties>
</file>